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0" r:id="rId3"/>
  </p:sldMasterIdLst>
  <p:sldIdLst>
    <p:sldId id="256" r:id="rId4"/>
    <p:sldId id="258" r:id="rId5"/>
    <p:sldId id="372" r:id="rId6"/>
    <p:sldId id="274" r:id="rId7"/>
    <p:sldId id="275" r:id="rId8"/>
    <p:sldId id="259" r:id="rId9"/>
    <p:sldId id="277" r:id="rId10"/>
    <p:sldId id="278" r:id="rId11"/>
    <p:sldId id="273" r:id="rId12"/>
    <p:sldId id="284" r:id="rId13"/>
    <p:sldId id="272" r:id="rId14"/>
    <p:sldId id="299" r:id="rId15"/>
    <p:sldId id="300" r:id="rId16"/>
    <p:sldId id="298" r:id="rId17"/>
    <p:sldId id="280" r:id="rId18"/>
    <p:sldId id="288" r:id="rId19"/>
    <p:sldId id="368" r:id="rId20"/>
    <p:sldId id="345" r:id="rId21"/>
    <p:sldId id="346" r:id="rId22"/>
    <p:sldId id="347" r:id="rId23"/>
    <p:sldId id="348" r:id="rId24"/>
    <p:sldId id="349" r:id="rId25"/>
    <p:sldId id="369" r:id="rId26"/>
    <p:sldId id="370" r:id="rId27"/>
    <p:sldId id="341" r:id="rId28"/>
    <p:sldId id="371" r:id="rId29"/>
    <p:sldId id="343" r:id="rId30"/>
    <p:sldId id="374" r:id="rId31"/>
    <p:sldId id="375" r:id="rId32"/>
    <p:sldId id="338" r:id="rId33"/>
    <p:sldId id="380" r:id="rId34"/>
    <p:sldId id="381" r:id="rId35"/>
    <p:sldId id="382" r:id="rId36"/>
    <p:sldId id="379" r:id="rId37"/>
    <p:sldId id="340" r:id="rId38"/>
    <p:sldId id="290" r:id="rId39"/>
    <p:sldId id="352" r:id="rId40"/>
    <p:sldId id="297" r:id="rId41"/>
    <p:sldId id="384" r:id="rId42"/>
    <p:sldId id="262" r:id="rId43"/>
    <p:sldId id="266" r:id="rId44"/>
    <p:sldId id="291" r:id="rId45"/>
    <p:sldId id="292" r:id="rId46"/>
    <p:sldId id="294" r:id="rId47"/>
    <p:sldId id="295" r:id="rId48"/>
    <p:sldId id="296" r:id="rId49"/>
    <p:sldId id="317" r:id="rId50"/>
    <p:sldId id="318" r:id="rId51"/>
    <p:sldId id="319" r:id="rId52"/>
    <p:sldId id="283" r:id="rId53"/>
    <p:sldId id="383" r:id="rId54"/>
    <p:sldId id="320" r:id="rId55"/>
    <p:sldId id="353" r:id="rId56"/>
    <p:sldId id="270" r:id="rId57"/>
    <p:sldId id="271" r:id="rId58"/>
    <p:sldId id="358" r:id="rId59"/>
    <p:sldId id="360" r:id="rId60"/>
    <p:sldId id="359" r:id="rId61"/>
    <p:sldId id="337" r:id="rId62"/>
    <p:sldId id="362" r:id="rId63"/>
    <p:sldId id="363" r:id="rId64"/>
    <p:sldId id="364" r:id="rId65"/>
    <p:sldId id="365" r:id="rId66"/>
    <p:sldId id="366" r:id="rId67"/>
    <p:sldId id="361" r:id="rId68"/>
    <p:sldId id="376" r:id="rId69"/>
    <p:sldId id="367" r:id="rId70"/>
    <p:sldId id="269" r:id="rId71"/>
    <p:sldId id="339" r:id="rId72"/>
    <p:sldId id="263" r:id="rId73"/>
    <p:sldId id="312" r:id="rId74"/>
    <p:sldId id="313" r:id="rId75"/>
    <p:sldId id="314" r:id="rId76"/>
    <p:sldId id="315" r:id="rId77"/>
    <p:sldId id="311" r:id="rId78"/>
    <p:sldId id="322" r:id="rId79"/>
    <p:sldId id="310" r:id="rId80"/>
    <p:sldId id="377" r:id="rId81"/>
    <p:sldId id="378" r:id="rId82"/>
    <p:sldId id="309" r:id="rId83"/>
    <p:sldId id="308" r:id="rId84"/>
    <p:sldId id="307" r:id="rId85"/>
    <p:sldId id="326" r:id="rId86"/>
    <p:sldId id="327" r:id="rId87"/>
    <p:sldId id="328" r:id="rId88"/>
    <p:sldId id="385" r:id="rId89"/>
    <p:sldId id="386" r:id="rId90"/>
    <p:sldId id="323" r:id="rId91"/>
    <p:sldId id="324" r:id="rId92"/>
    <p:sldId id="306" r:id="rId93"/>
    <p:sldId id="305" r:id="rId94"/>
    <p:sldId id="329" r:id="rId95"/>
    <p:sldId id="304" r:id="rId96"/>
    <p:sldId id="330" r:id="rId97"/>
    <p:sldId id="332" r:id="rId98"/>
    <p:sldId id="333" r:id="rId99"/>
    <p:sldId id="303" r:id="rId100"/>
    <p:sldId id="336" r:id="rId101"/>
    <p:sldId id="302" r:id="rId102"/>
    <p:sldId id="387" r:id="rId103"/>
    <p:sldId id="301" r:id="rId104"/>
    <p:sldId id="335" r:id="rId105"/>
    <p:sldId id="354" r:id="rId106"/>
    <p:sldId id="355" r:id="rId107"/>
    <p:sldId id="350" r:id="rId108"/>
    <p:sldId id="356" r:id="rId109"/>
    <p:sldId id="351" r:id="rId110"/>
    <p:sldId id="373" r:id="rId111"/>
    <p:sldId id="264" r:id="rId112"/>
    <p:sldId id="26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AADF39-C5F9-4FF9-BE59-C9F65ECF08E6}">
          <p14:sldIdLst>
            <p14:sldId id="256"/>
            <p14:sldId id="258"/>
            <p14:sldId id="372"/>
            <p14:sldId id="274"/>
            <p14:sldId id="275"/>
            <p14:sldId id="259"/>
            <p14:sldId id="277"/>
            <p14:sldId id="278"/>
            <p14:sldId id="273"/>
            <p14:sldId id="284"/>
            <p14:sldId id="272"/>
            <p14:sldId id="299"/>
            <p14:sldId id="300"/>
            <p14:sldId id="298"/>
            <p14:sldId id="280"/>
            <p14:sldId id="288"/>
            <p14:sldId id="368"/>
            <p14:sldId id="345"/>
            <p14:sldId id="346"/>
            <p14:sldId id="347"/>
            <p14:sldId id="348"/>
            <p14:sldId id="349"/>
            <p14:sldId id="369"/>
            <p14:sldId id="370"/>
            <p14:sldId id="341"/>
            <p14:sldId id="371"/>
            <p14:sldId id="343"/>
            <p14:sldId id="374"/>
            <p14:sldId id="375"/>
            <p14:sldId id="338"/>
            <p14:sldId id="380"/>
            <p14:sldId id="381"/>
            <p14:sldId id="382"/>
            <p14:sldId id="379"/>
            <p14:sldId id="340"/>
            <p14:sldId id="290"/>
            <p14:sldId id="352"/>
            <p14:sldId id="297"/>
            <p14:sldId id="384"/>
            <p14:sldId id="262"/>
            <p14:sldId id="266"/>
            <p14:sldId id="291"/>
            <p14:sldId id="292"/>
            <p14:sldId id="294"/>
            <p14:sldId id="295"/>
            <p14:sldId id="296"/>
            <p14:sldId id="317"/>
            <p14:sldId id="318"/>
            <p14:sldId id="319"/>
            <p14:sldId id="283"/>
          </p14:sldIdLst>
        </p14:section>
        <p14:section name="Untitled Section" id="{B2A5BDBB-5573-4757-A10A-DFF51AD31E5F}">
          <p14:sldIdLst>
            <p14:sldId id="383"/>
            <p14:sldId id="320"/>
            <p14:sldId id="353"/>
            <p14:sldId id="270"/>
            <p14:sldId id="271"/>
            <p14:sldId id="358"/>
            <p14:sldId id="360"/>
            <p14:sldId id="359"/>
            <p14:sldId id="337"/>
            <p14:sldId id="362"/>
            <p14:sldId id="363"/>
            <p14:sldId id="364"/>
            <p14:sldId id="365"/>
            <p14:sldId id="366"/>
            <p14:sldId id="361"/>
            <p14:sldId id="376"/>
            <p14:sldId id="367"/>
            <p14:sldId id="269"/>
            <p14:sldId id="339"/>
            <p14:sldId id="263"/>
            <p14:sldId id="312"/>
            <p14:sldId id="313"/>
            <p14:sldId id="314"/>
            <p14:sldId id="315"/>
            <p14:sldId id="311"/>
            <p14:sldId id="322"/>
            <p14:sldId id="310"/>
            <p14:sldId id="377"/>
            <p14:sldId id="378"/>
            <p14:sldId id="309"/>
            <p14:sldId id="308"/>
            <p14:sldId id="307"/>
            <p14:sldId id="326"/>
            <p14:sldId id="327"/>
            <p14:sldId id="328"/>
            <p14:sldId id="385"/>
            <p14:sldId id="386"/>
            <p14:sldId id="323"/>
            <p14:sldId id="324"/>
            <p14:sldId id="306"/>
            <p14:sldId id="305"/>
            <p14:sldId id="329"/>
            <p14:sldId id="304"/>
            <p14:sldId id="330"/>
            <p14:sldId id="332"/>
            <p14:sldId id="333"/>
            <p14:sldId id="303"/>
            <p14:sldId id="336"/>
            <p14:sldId id="302"/>
            <p14:sldId id="387"/>
            <p14:sldId id="301"/>
            <p14:sldId id="335"/>
            <p14:sldId id="354"/>
            <p14:sldId id="355"/>
            <p14:sldId id="350"/>
            <p14:sldId id="356"/>
            <p14:sldId id="351"/>
            <p14:sldId id="373"/>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8D7"/>
    <a:srgbClr val="00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0" autoAdjust="0"/>
    <p:restoredTop sz="94660"/>
  </p:normalViewPr>
  <p:slideViewPr>
    <p:cSldViewPr snapToGrid="0">
      <p:cViewPr varScale="1">
        <p:scale>
          <a:sx n="76" d="100"/>
          <a:sy n="76" d="100"/>
        </p:scale>
        <p:origin x="66" y="9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ableStyles" Target="tableStyle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slide" Target="slides/slide107.xml"/><Relationship Id="rId115"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3FD1-4741-405B-A773-90CF56FCE7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C0881F-B42D-4F0C-BC1B-D04B6C4DC9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64D8EF-0B54-4A99-B37B-D24DA0AC9647}"/>
              </a:ext>
            </a:extLst>
          </p:cNvPr>
          <p:cNvSpPr>
            <a:spLocks noGrp="1"/>
          </p:cNvSpPr>
          <p:nvPr>
            <p:ph type="dt" sz="half" idx="10"/>
          </p:nvPr>
        </p:nvSpPr>
        <p:spPr/>
        <p:txBody>
          <a:bodyPr/>
          <a:lstStyle/>
          <a:p>
            <a:fld id="{6402CAEF-D222-4BB5-8E73-BBF26F6921CF}" type="datetimeFigureOut">
              <a:rPr lang="en-US" smtClean="0"/>
              <a:t>12/6/2017</a:t>
            </a:fld>
            <a:endParaRPr lang="en-US"/>
          </a:p>
        </p:txBody>
      </p:sp>
      <p:sp>
        <p:nvSpPr>
          <p:cNvPr id="5" name="Footer Placeholder 4">
            <a:extLst>
              <a:ext uri="{FF2B5EF4-FFF2-40B4-BE49-F238E27FC236}">
                <a16:creationId xmlns:a16="http://schemas.microsoft.com/office/drawing/2014/main" id="{AEAD9735-C0CC-4500-835F-9D87D08B42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17CF21-D533-4418-BA38-943BAFEFF677}"/>
              </a:ext>
            </a:extLst>
          </p:cNvPr>
          <p:cNvSpPr>
            <a:spLocks noGrp="1"/>
          </p:cNvSpPr>
          <p:nvPr>
            <p:ph type="sldNum" sz="quarter" idx="12"/>
          </p:nvPr>
        </p:nvSpPr>
        <p:spPr/>
        <p:txBody>
          <a:bodyPr/>
          <a:lstStyle/>
          <a:p>
            <a:fld id="{8D6A5361-9896-4131-8618-5AC24FACDA1A}" type="slidenum">
              <a:rPr lang="en-US" smtClean="0"/>
              <a:t>‹#›</a:t>
            </a:fld>
            <a:endParaRPr lang="en-US"/>
          </a:p>
        </p:txBody>
      </p:sp>
    </p:spTree>
    <p:extLst>
      <p:ext uri="{BB962C8B-B14F-4D97-AF65-F5344CB8AC3E}">
        <p14:creationId xmlns:p14="http://schemas.microsoft.com/office/powerpoint/2010/main" val="588686075"/>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3F9E-B1E2-4BB1-AD58-D0748C0ACC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882BDF-3795-44E8-84CB-2C071FE538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9ADDD1-D145-4ABF-94FA-B3C2CA6CA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A9177B-9F71-4DA8-B925-0FEE8362F246}"/>
              </a:ext>
            </a:extLst>
          </p:cNvPr>
          <p:cNvSpPr>
            <a:spLocks noGrp="1"/>
          </p:cNvSpPr>
          <p:nvPr>
            <p:ph type="dt" sz="half" idx="10"/>
          </p:nvPr>
        </p:nvSpPr>
        <p:spPr/>
        <p:txBody>
          <a:bodyPr/>
          <a:lstStyle/>
          <a:p>
            <a:fld id="{6402CAEF-D222-4BB5-8E73-BBF26F6921CF}" type="datetimeFigureOut">
              <a:rPr lang="en-US" smtClean="0"/>
              <a:t>12/6/2017</a:t>
            </a:fld>
            <a:endParaRPr lang="en-US"/>
          </a:p>
        </p:txBody>
      </p:sp>
      <p:sp>
        <p:nvSpPr>
          <p:cNvPr id="6" name="Footer Placeholder 5">
            <a:extLst>
              <a:ext uri="{FF2B5EF4-FFF2-40B4-BE49-F238E27FC236}">
                <a16:creationId xmlns:a16="http://schemas.microsoft.com/office/drawing/2014/main" id="{3246BAF2-C906-4FDB-9783-C795CCAE6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A9C951-DD33-477E-A1A1-8FE2C77298C5}"/>
              </a:ext>
            </a:extLst>
          </p:cNvPr>
          <p:cNvSpPr>
            <a:spLocks noGrp="1"/>
          </p:cNvSpPr>
          <p:nvPr>
            <p:ph type="sldNum" sz="quarter" idx="12"/>
          </p:nvPr>
        </p:nvSpPr>
        <p:spPr/>
        <p:txBody>
          <a:bodyPr/>
          <a:lstStyle/>
          <a:p>
            <a:fld id="{8D6A5361-9896-4131-8618-5AC24FACDA1A}" type="slidenum">
              <a:rPr lang="en-US" smtClean="0"/>
              <a:t>‹#›</a:t>
            </a:fld>
            <a:endParaRPr lang="en-US"/>
          </a:p>
        </p:txBody>
      </p:sp>
    </p:spTree>
    <p:extLst>
      <p:ext uri="{BB962C8B-B14F-4D97-AF65-F5344CB8AC3E}">
        <p14:creationId xmlns:p14="http://schemas.microsoft.com/office/powerpoint/2010/main" val="1846469420"/>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5A39-D535-44A2-AA0E-F5C2B05CFD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1C150A-C5DD-48D3-BB9B-3B0F1B956F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4CF67-62A2-4FEC-A8A9-3EBA3A48A60F}"/>
              </a:ext>
            </a:extLst>
          </p:cNvPr>
          <p:cNvSpPr>
            <a:spLocks noGrp="1"/>
          </p:cNvSpPr>
          <p:nvPr>
            <p:ph type="dt" sz="half" idx="10"/>
          </p:nvPr>
        </p:nvSpPr>
        <p:spPr/>
        <p:txBody>
          <a:bodyPr/>
          <a:lstStyle/>
          <a:p>
            <a:fld id="{6402CAEF-D222-4BB5-8E73-BBF26F6921CF}" type="datetimeFigureOut">
              <a:rPr lang="en-US" smtClean="0"/>
              <a:t>12/6/2017</a:t>
            </a:fld>
            <a:endParaRPr lang="en-US"/>
          </a:p>
        </p:txBody>
      </p:sp>
      <p:sp>
        <p:nvSpPr>
          <p:cNvPr id="5" name="Footer Placeholder 4">
            <a:extLst>
              <a:ext uri="{FF2B5EF4-FFF2-40B4-BE49-F238E27FC236}">
                <a16:creationId xmlns:a16="http://schemas.microsoft.com/office/drawing/2014/main" id="{02F19D5A-CCE0-4E31-8D70-4338C0FB5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A4320-040E-4F6D-8392-CBAA47DDADE4}"/>
              </a:ext>
            </a:extLst>
          </p:cNvPr>
          <p:cNvSpPr>
            <a:spLocks noGrp="1"/>
          </p:cNvSpPr>
          <p:nvPr>
            <p:ph type="sldNum" sz="quarter" idx="12"/>
          </p:nvPr>
        </p:nvSpPr>
        <p:spPr/>
        <p:txBody>
          <a:bodyPr/>
          <a:lstStyle/>
          <a:p>
            <a:fld id="{8D6A5361-9896-4131-8618-5AC24FACDA1A}" type="slidenum">
              <a:rPr lang="en-US" smtClean="0"/>
              <a:t>‹#›</a:t>
            </a:fld>
            <a:endParaRPr lang="en-US"/>
          </a:p>
        </p:txBody>
      </p:sp>
    </p:spTree>
    <p:extLst>
      <p:ext uri="{BB962C8B-B14F-4D97-AF65-F5344CB8AC3E}">
        <p14:creationId xmlns:p14="http://schemas.microsoft.com/office/powerpoint/2010/main" val="1248568570"/>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7D70E9-A8DE-43E9-B6F3-F9E9CEF68B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48E92E-71D9-47E1-8C70-87486A2564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60E44-0EB1-4D6B-8615-4E10938CB19F}"/>
              </a:ext>
            </a:extLst>
          </p:cNvPr>
          <p:cNvSpPr>
            <a:spLocks noGrp="1"/>
          </p:cNvSpPr>
          <p:nvPr>
            <p:ph type="dt" sz="half" idx="10"/>
          </p:nvPr>
        </p:nvSpPr>
        <p:spPr/>
        <p:txBody>
          <a:bodyPr/>
          <a:lstStyle/>
          <a:p>
            <a:fld id="{6402CAEF-D222-4BB5-8E73-BBF26F6921CF}" type="datetimeFigureOut">
              <a:rPr lang="en-US" smtClean="0"/>
              <a:t>12/6/2017</a:t>
            </a:fld>
            <a:endParaRPr lang="en-US"/>
          </a:p>
        </p:txBody>
      </p:sp>
      <p:sp>
        <p:nvSpPr>
          <p:cNvPr id="5" name="Footer Placeholder 4">
            <a:extLst>
              <a:ext uri="{FF2B5EF4-FFF2-40B4-BE49-F238E27FC236}">
                <a16:creationId xmlns:a16="http://schemas.microsoft.com/office/drawing/2014/main" id="{EE238EFF-86E4-49B2-B2F2-A4B81AD4F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E6694-6C98-494A-B331-D9C06E8B54AE}"/>
              </a:ext>
            </a:extLst>
          </p:cNvPr>
          <p:cNvSpPr>
            <a:spLocks noGrp="1"/>
          </p:cNvSpPr>
          <p:nvPr>
            <p:ph type="sldNum" sz="quarter" idx="12"/>
          </p:nvPr>
        </p:nvSpPr>
        <p:spPr/>
        <p:txBody>
          <a:bodyPr/>
          <a:lstStyle/>
          <a:p>
            <a:fld id="{8D6A5361-9896-4131-8618-5AC24FACDA1A}" type="slidenum">
              <a:rPr lang="en-US" smtClean="0"/>
              <a:t>‹#›</a:t>
            </a:fld>
            <a:endParaRPr lang="en-US"/>
          </a:p>
        </p:txBody>
      </p:sp>
    </p:spTree>
    <p:extLst>
      <p:ext uri="{BB962C8B-B14F-4D97-AF65-F5344CB8AC3E}">
        <p14:creationId xmlns:p14="http://schemas.microsoft.com/office/powerpoint/2010/main" val="1447954135"/>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6665-E75D-48BE-AC20-E40939F81E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AC37CF-225D-4C8B-8915-31B82ECF7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AFE987-1293-4860-BB2A-F02C73C25921}"/>
              </a:ext>
            </a:extLst>
          </p:cNvPr>
          <p:cNvSpPr>
            <a:spLocks noGrp="1"/>
          </p:cNvSpPr>
          <p:nvPr>
            <p:ph type="dt" sz="half" idx="10"/>
          </p:nvPr>
        </p:nvSpPr>
        <p:spPr/>
        <p:txBody>
          <a:bodyPr/>
          <a:lstStyle/>
          <a:p>
            <a:fld id="{526FE882-B383-4CDB-AFE1-D0A79EEA7412}" type="datetimeFigureOut">
              <a:rPr lang="en-US" smtClean="0"/>
              <a:t>12/6/2017</a:t>
            </a:fld>
            <a:endParaRPr lang="en-US"/>
          </a:p>
        </p:txBody>
      </p:sp>
      <p:sp>
        <p:nvSpPr>
          <p:cNvPr id="5" name="Footer Placeholder 4">
            <a:extLst>
              <a:ext uri="{FF2B5EF4-FFF2-40B4-BE49-F238E27FC236}">
                <a16:creationId xmlns:a16="http://schemas.microsoft.com/office/drawing/2014/main" id="{B7028D63-5928-407B-89D7-0941D8D0C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D0B80-C9D3-44E5-BA8E-6CA3C57E2F37}"/>
              </a:ext>
            </a:extLst>
          </p:cNvPr>
          <p:cNvSpPr>
            <a:spLocks noGrp="1"/>
          </p:cNvSpPr>
          <p:nvPr>
            <p:ph type="sldNum" sz="quarter" idx="12"/>
          </p:nvPr>
        </p:nvSpPr>
        <p:spPr/>
        <p:txBody>
          <a:bodyPr/>
          <a:lstStyle/>
          <a:p>
            <a:fld id="{949C4D49-E42D-4C84-AEF0-3DA7C0E78826}" type="slidenum">
              <a:rPr lang="en-US" smtClean="0"/>
              <a:t>‹#›</a:t>
            </a:fld>
            <a:endParaRPr lang="en-US"/>
          </a:p>
        </p:txBody>
      </p:sp>
    </p:spTree>
    <p:extLst>
      <p:ext uri="{BB962C8B-B14F-4D97-AF65-F5344CB8AC3E}">
        <p14:creationId xmlns:p14="http://schemas.microsoft.com/office/powerpoint/2010/main" val="2895749282"/>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824E-1F9A-4F36-8F5F-DD195C9C47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BE885B-419A-4C5B-88CA-68FE459DDB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DD701F-507F-4908-A4AC-8975096882C9}"/>
              </a:ext>
            </a:extLst>
          </p:cNvPr>
          <p:cNvSpPr>
            <a:spLocks noGrp="1"/>
          </p:cNvSpPr>
          <p:nvPr>
            <p:ph type="dt" sz="half" idx="10"/>
          </p:nvPr>
        </p:nvSpPr>
        <p:spPr/>
        <p:txBody>
          <a:bodyPr/>
          <a:lstStyle/>
          <a:p>
            <a:fld id="{526FE882-B383-4CDB-AFE1-D0A79EEA7412}" type="datetimeFigureOut">
              <a:rPr lang="en-US" smtClean="0"/>
              <a:t>12/6/2017</a:t>
            </a:fld>
            <a:endParaRPr lang="en-US"/>
          </a:p>
        </p:txBody>
      </p:sp>
      <p:sp>
        <p:nvSpPr>
          <p:cNvPr id="5" name="Footer Placeholder 4">
            <a:extLst>
              <a:ext uri="{FF2B5EF4-FFF2-40B4-BE49-F238E27FC236}">
                <a16:creationId xmlns:a16="http://schemas.microsoft.com/office/drawing/2014/main" id="{DBE98BE5-6C66-40E0-99B8-72BEB5FB9D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ADAEB2-8C89-4137-A8A9-286BD0B773DD}"/>
              </a:ext>
            </a:extLst>
          </p:cNvPr>
          <p:cNvSpPr>
            <a:spLocks noGrp="1"/>
          </p:cNvSpPr>
          <p:nvPr>
            <p:ph type="sldNum" sz="quarter" idx="12"/>
          </p:nvPr>
        </p:nvSpPr>
        <p:spPr/>
        <p:txBody>
          <a:bodyPr/>
          <a:lstStyle/>
          <a:p>
            <a:fld id="{949C4D49-E42D-4C84-AEF0-3DA7C0E78826}" type="slidenum">
              <a:rPr lang="en-US" smtClean="0"/>
              <a:t>‹#›</a:t>
            </a:fld>
            <a:endParaRPr lang="en-US"/>
          </a:p>
        </p:txBody>
      </p:sp>
    </p:spTree>
    <p:extLst>
      <p:ext uri="{BB962C8B-B14F-4D97-AF65-F5344CB8AC3E}">
        <p14:creationId xmlns:p14="http://schemas.microsoft.com/office/powerpoint/2010/main" val="340074561"/>
      </p:ext>
    </p:extLst>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0E8C-3E8D-43BE-BB40-312238FCBE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B6B0CB-A1AF-4B93-8A41-35A6FF1041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2336D3-F950-455C-A439-2139FF558113}"/>
              </a:ext>
            </a:extLst>
          </p:cNvPr>
          <p:cNvSpPr>
            <a:spLocks noGrp="1"/>
          </p:cNvSpPr>
          <p:nvPr>
            <p:ph type="dt" sz="half" idx="10"/>
          </p:nvPr>
        </p:nvSpPr>
        <p:spPr/>
        <p:txBody>
          <a:bodyPr/>
          <a:lstStyle/>
          <a:p>
            <a:fld id="{526FE882-B383-4CDB-AFE1-D0A79EEA7412}" type="datetimeFigureOut">
              <a:rPr lang="en-US" smtClean="0"/>
              <a:t>12/6/2017</a:t>
            </a:fld>
            <a:endParaRPr lang="en-US"/>
          </a:p>
        </p:txBody>
      </p:sp>
      <p:sp>
        <p:nvSpPr>
          <p:cNvPr id="5" name="Footer Placeholder 4">
            <a:extLst>
              <a:ext uri="{FF2B5EF4-FFF2-40B4-BE49-F238E27FC236}">
                <a16:creationId xmlns:a16="http://schemas.microsoft.com/office/drawing/2014/main" id="{D3F4B50B-6644-4495-8C9F-1F1F54944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A6933B-FD26-4B8A-BD0A-CA94064FA713}"/>
              </a:ext>
            </a:extLst>
          </p:cNvPr>
          <p:cNvSpPr>
            <a:spLocks noGrp="1"/>
          </p:cNvSpPr>
          <p:nvPr>
            <p:ph type="sldNum" sz="quarter" idx="12"/>
          </p:nvPr>
        </p:nvSpPr>
        <p:spPr/>
        <p:txBody>
          <a:bodyPr/>
          <a:lstStyle/>
          <a:p>
            <a:fld id="{949C4D49-E42D-4C84-AEF0-3DA7C0E78826}" type="slidenum">
              <a:rPr lang="en-US" smtClean="0"/>
              <a:t>‹#›</a:t>
            </a:fld>
            <a:endParaRPr lang="en-US"/>
          </a:p>
        </p:txBody>
      </p:sp>
    </p:spTree>
    <p:extLst>
      <p:ext uri="{BB962C8B-B14F-4D97-AF65-F5344CB8AC3E}">
        <p14:creationId xmlns:p14="http://schemas.microsoft.com/office/powerpoint/2010/main" val="257168689"/>
      </p:ext>
    </p:extLst>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60A5-E07A-4214-8CF6-7E71CBC5E0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600C04-41E6-4DE7-B9E4-139B3CBF769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434FA3-27A6-47EA-9717-DC240B81282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423B5-EDA7-4335-B8F4-AD008228BB3F}"/>
              </a:ext>
            </a:extLst>
          </p:cNvPr>
          <p:cNvSpPr>
            <a:spLocks noGrp="1"/>
          </p:cNvSpPr>
          <p:nvPr>
            <p:ph type="dt" sz="half" idx="10"/>
          </p:nvPr>
        </p:nvSpPr>
        <p:spPr/>
        <p:txBody>
          <a:bodyPr/>
          <a:lstStyle/>
          <a:p>
            <a:fld id="{526FE882-B383-4CDB-AFE1-D0A79EEA7412}" type="datetimeFigureOut">
              <a:rPr lang="en-US" smtClean="0"/>
              <a:t>12/6/2017</a:t>
            </a:fld>
            <a:endParaRPr lang="en-US"/>
          </a:p>
        </p:txBody>
      </p:sp>
      <p:sp>
        <p:nvSpPr>
          <p:cNvPr id="6" name="Footer Placeholder 5">
            <a:extLst>
              <a:ext uri="{FF2B5EF4-FFF2-40B4-BE49-F238E27FC236}">
                <a16:creationId xmlns:a16="http://schemas.microsoft.com/office/drawing/2014/main" id="{AE762F3D-073B-4F89-817F-5A07D1D3D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7801A-6986-4F9F-8558-E63D4D48D254}"/>
              </a:ext>
            </a:extLst>
          </p:cNvPr>
          <p:cNvSpPr>
            <a:spLocks noGrp="1"/>
          </p:cNvSpPr>
          <p:nvPr>
            <p:ph type="sldNum" sz="quarter" idx="12"/>
          </p:nvPr>
        </p:nvSpPr>
        <p:spPr/>
        <p:txBody>
          <a:bodyPr/>
          <a:lstStyle/>
          <a:p>
            <a:fld id="{949C4D49-E42D-4C84-AEF0-3DA7C0E78826}" type="slidenum">
              <a:rPr lang="en-US" smtClean="0"/>
              <a:t>‹#›</a:t>
            </a:fld>
            <a:endParaRPr lang="en-US"/>
          </a:p>
        </p:txBody>
      </p:sp>
    </p:spTree>
    <p:extLst>
      <p:ext uri="{BB962C8B-B14F-4D97-AF65-F5344CB8AC3E}">
        <p14:creationId xmlns:p14="http://schemas.microsoft.com/office/powerpoint/2010/main" val="3294805238"/>
      </p:ext>
    </p:extLst>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9B7E1-4AF6-4C6C-B263-18B1B7F0DB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ADDF2-1DE4-445E-8CD6-7340E477E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0619C3-748B-4DEA-9D76-D716C91EF1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891E8-B3FA-4D8D-9111-DFB140B7DF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17CA8A-75B9-41E6-83E9-44C7104FA6C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FB677F-13BA-44DA-8692-AF02B84ABB59}"/>
              </a:ext>
            </a:extLst>
          </p:cNvPr>
          <p:cNvSpPr>
            <a:spLocks noGrp="1"/>
          </p:cNvSpPr>
          <p:nvPr>
            <p:ph type="dt" sz="half" idx="10"/>
          </p:nvPr>
        </p:nvSpPr>
        <p:spPr/>
        <p:txBody>
          <a:bodyPr/>
          <a:lstStyle/>
          <a:p>
            <a:fld id="{526FE882-B383-4CDB-AFE1-D0A79EEA7412}" type="datetimeFigureOut">
              <a:rPr lang="en-US" smtClean="0"/>
              <a:t>12/6/2017</a:t>
            </a:fld>
            <a:endParaRPr lang="en-US"/>
          </a:p>
        </p:txBody>
      </p:sp>
      <p:sp>
        <p:nvSpPr>
          <p:cNvPr id="8" name="Footer Placeholder 7">
            <a:extLst>
              <a:ext uri="{FF2B5EF4-FFF2-40B4-BE49-F238E27FC236}">
                <a16:creationId xmlns:a16="http://schemas.microsoft.com/office/drawing/2014/main" id="{5E41CB6C-1320-46E3-B196-40F3D6F490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AB00DE-00F6-436F-B87D-8CAE16291FA2}"/>
              </a:ext>
            </a:extLst>
          </p:cNvPr>
          <p:cNvSpPr>
            <a:spLocks noGrp="1"/>
          </p:cNvSpPr>
          <p:nvPr>
            <p:ph type="sldNum" sz="quarter" idx="12"/>
          </p:nvPr>
        </p:nvSpPr>
        <p:spPr/>
        <p:txBody>
          <a:bodyPr/>
          <a:lstStyle/>
          <a:p>
            <a:fld id="{949C4D49-E42D-4C84-AEF0-3DA7C0E78826}" type="slidenum">
              <a:rPr lang="en-US" smtClean="0"/>
              <a:t>‹#›</a:t>
            </a:fld>
            <a:endParaRPr lang="en-US"/>
          </a:p>
        </p:txBody>
      </p:sp>
    </p:spTree>
    <p:extLst>
      <p:ext uri="{BB962C8B-B14F-4D97-AF65-F5344CB8AC3E}">
        <p14:creationId xmlns:p14="http://schemas.microsoft.com/office/powerpoint/2010/main" val="3026387628"/>
      </p:ext>
    </p:extLst>
  </p:cSld>
  <p:clrMapOvr>
    <a:masterClrMapping/>
  </p:clrMapOvr>
  <p:transition spd="med">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E154-0B71-4E64-872D-226449162C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22EE87-DF88-404E-A56F-3511D0814ECE}"/>
              </a:ext>
            </a:extLst>
          </p:cNvPr>
          <p:cNvSpPr>
            <a:spLocks noGrp="1"/>
          </p:cNvSpPr>
          <p:nvPr>
            <p:ph type="dt" sz="half" idx="10"/>
          </p:nvPr>
        </p:nvSpPr>
        <p:spPr/>
        <p:txBody>
          <a:bodyPr/>
          <a:lstStyle/>
          <a:p>
            <a:fld id="{526FE882-B383-4CDB-AFE1-D0A79EEA7412}" type="datetimeFigureOut">
              <a:rPr lang="en-US" smtClean="0"/>
              <a:t>12/6/2017</a:t>
            </a:fld>
            <a:endParaRPr lang="en-US"/>
          </a:p>
        </p:txBody>
      </p:sp>
      <p:sp>
        <p:nvSpPr>
          <p:cNvPr id="4" name="Footer Placeholder 3">
            <a:extLst>
              <a:ext uri="{FF2B5EF4-FFF2-40B4-BE49-F238E27FC236}">
                <a16:creationId xmlns:a16="http://schemas.microsoft.com/office/drawing/2014/main" id="{3FE5444D-6B1D-4066-930C-D4C446A7C0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899CD-9F93-4B29-B330-1F06B5058A65}"/>
              </a:ext>
            </a:extLst>
          </p:cNvPr>
          <p:cNvSpPr>
            <a:spLocks noGrp="1"/>
          </p:cNvSpPr>
          <p:nvPr>
            <p:ph type="sldNum" sz="quarter" idx="12"/>
          </p:nvPr>
        </p:nvSpPr>
        <p:spPr/>
        <p:txBody>
          <a:bodyPr/>
          <a:lstStyle/>
          <a:p>
            <a:fld id="{949C4D49-E42D-4C84-AEF0-3DA7C0E78826}" type="slidenum">
              <a:rPr lang="en-US" smtClean="0"/>
              <a:t>‹#›</a:t>
            </a:fld>
            <a:endParaRPr lang="en-US"/>
          </a:p>
        </p:txBody>
      </p:sp>
    </p:spTree>
    <p:extLst>
      <p:ext uri="{BB962C8B-B14F-4D97-AF65-F5344CB8AC3E}">
        <p14:creationId xmlns:p14="http://schemas.microsoft.com/office/powerpoint/2010/main" val="1009289566"/>
      </p:ext>
    </p:extLst>
  </p:cSld>
  <p:clrMapOvr>
    <a:masterClrMapping/>
  </p:clrMapOvr>
  <p:transition spd="med">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4B46B0-A275-4DED-A3D4-7239A7D1A0E9}"/>
              </a:ext>
            </a:extLst>
          </p:cNvPr>
          <p:cNvSpPr>
            <a:spLocks noGrp="1"/>
          </p:cNvSpPr>
          <p:nvPr>
            <p:ph type="dt" sz="half" idx="10"/>
          </p:nvPr>
        </p:nvSpPr>
        <p:spPr/>
        <p:txBody>
          <a:bodyPr/>
          <a:lstStyle/>
          <a:p>
            <a:fld id="{526FE882-B383-4CDB-AFE1-D0A79EEA7412}" type="datetimeFigureOut">
              <a:rPr lang="en-US" smtClean="0"/>
              <a:t>12/6/2017</a:t>
            </a:fld>
            <a:endParaRPr lang="en-US"/>
          </a:p>
        </p:txBody>
      </p:sp>
      <p:sp>
        <p:nvSpPr>
          <p:cNvPr id="3" name="Footer Placeholder 2">
            <a:extLst>
              <a:ext uri="{FF2B5EF4-FFF2-40B4-BE49-F238E27FC236}">
                <a16:creationId xmlns:a16="http://schemas.microsoft.com/office/drawing/2014/main" id="{ACABA082-4136-468A-A3B8-4A23092673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5A9300-FA26-43C4-BC27-43E4BBB996D1}"/>
              </a:ext>
            </a:extLst>
          </p:cNvPr>
          <p:cNvSpPr>
            <a:spLocks noGrp="1"/>
          </p:cNvSpPr>
          <p:nvPr>
            <p:ph type="sldNum" sz="quarter" idx="12"/>
          </p:nvPr>
        </p:nvSpPr>
        <p:spPr/>
        <p:txBody>
          <a:bodyPr/>
          <a:lstStyle/>
          <a:p>
            <a:fld id="{949C4D49-E42D-4C84-AEF0-3DA7C0E78826}" type="slidenum">
              <a:rPr lang="en-US" smtClean="0"/>
              <a:t>‹#›</a:t>
            </a:fld>
            <a:endParaRPr lang="en-US"/>
          </a:p>
        </p:txBody>
      </p:sp>
    </p:spTree>
    <p:extLst>
      <p:ext uri="{BB962C8B-B14F-4D97-AF65-F5344CB8AC3E}">
        <p14:creationId xmlns:p14="http://schemas.microsoft.com/office/powerpoint/2010/main" val="3489216508"/>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C6B06A-5864-4BE9-B20B-091A356C27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98552"/>
      </p:ext>
    </p:extLst>
  </p:cSld>
  <p:clrMapOvr>
    <a:masterClrMapping/>
  </p:clrMapOvr>
  <p:transition spd="med">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C8EB0-9189-4D13-8236-A4017CE040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CB1219-3F9D-4BD5-BE40-5D295CE0AA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4F790C-3B6C-42C1-8CBB-88FD90DADF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28C467-BD8E-4C63-AF94-41967C6F20CE}"/>
              </a:ext>
            </a:extLst>
          </p:cNvPr>
          <p:cNvSpPr>
            <a:spLocks noGrp="1"/>
          </p:cNvSpPr>
          <p:nvPr>
            <p:ph type="dt" sz="half" idx="10"/>
          </p:nvPr>
        </p:nvSpPr>
        <p:spPr/>
        <p:txBody>
          <a:bodyPr/>
          <a:lstStyle/>
          <a:p>
            <a:fld id="{526FE882-B383-4CDB-AFE1-D0A79EEA7412}" type="datetimeFigureOut">
              <a:rPr lang="en-US" smtClean="0"/>
              <a:t>12/6/2017</a:t>
            </a:fld>
            <a:endParaRPr lang="en-US"/>
          </a:p>
        </p:txBody>
      </p:sp>
      <p:sp>
        <p:nvSpPr>
          <p:cNvPr id="6" name="Footer Placeholder 5">
            <a:extLst>
              <a:ext uri="{FF2B5EF4-FFF2-40B4-BE49-F238E27FC236}">
                <a16:creationId xmlns:a16="http://schemas.microsoft.com/office/drawing/2014/main" id="{AA0D2D6A-22E6-4A18-BDAA-FE6D81EFE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D23F0E-06EC-4032-A6A3-9BA2E61985D2}"/>
              </a:ext>
            </a:extLst>
          </p:cNvPr>
          <p:cNvSpPr>
            <a:spLocks noGrp="1"/>
          </p:cNvSpPr>
          <p:nvPr>
            <p:ph type="sldNum" sz="quarter" idx="12"/>
          </p:nvPr>
        </p:nvSpPr>
        <p:spPr/>
        <p:txBody>
          <a:bodyPr/>
          <a:lstStyle/>
          <a:p>
            <a:fld id="{949C4D49-E42D-4C84-AEF0-3DA7C0E78826}" type="slidenum">
              <a:rPr lang="en-US" smtClean="0"/>
              <a:t>‹#›</a:t>
            </a:fld>
            <a:endParaRPr lang="en-US"/>
          </a:p>
        </p:txBody>
      </p:sp>
    </p:spTree>
    <p:extLst>
      <p:ext uri="{BB962C8B-B14F-4D97-AF65-F5344CB8AC3E}">
        <p14:creationId xmlns:p14="http://schemas.microsoft.com/office/powerpoint/2010/main" val="1132443808"/>
      </p:ext>
    </p:extLst>
  </p:cSld>
  <p:clrMapOvr>
    <a:masterClrMapping/>
  </p:clrMapOvr>
  <p:transition spd="med">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541A-376D-42FB-9872-03CF2628E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D376ED-D1C9-4592-93A2-DD3B89D25B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4B644E-11B7-465B-AFF1-5148BF053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527990-AAAA-495C-899C-B65A307E84D4}"/>
              </a:ext>
            </a:extLst>
          </p:cNvPr>
          <p:cNvSpPr>
            <a:spLocks noGrp="1"/>
          </p:cNvSpPr>
          <p:nvPr>
            <p:ph type="dt" sz="half" idx="10"/>
          </p:nvPr>
        </p:nvSpPr>
        <p:spPr/>
        <p:txBody>
          <a:bodyPr/>
          <a:lstStyle/>
          <a:p>
            <a:fld id="{526FE882-B383-4CDB-AFE1-D0A79EEA7412}" type="datetimeFigureOut">
              <a:rPr lang="en-US" smtClean="0"/>
              <a:t>12/6/2017</a:t>
            </a:fld>
            <a:endParaRPr lang="en-US"/>
          </a:p>
        </p:txBody>
      </p:sp>
      <p:sp>
        <p:nvSpPr>
          <p:cNvPr id="6" name="Footer Placeholder 5">
            <a:extLst>
              <a:ext uri="{FF2B5EF4-FFF2-40B4-BE49-F238E27FC236}">
                <a16:creationId xmlns:a16="http://schemas.microsoft.com/office/drawing/2014/main" id="{ADE1A24B-5B8B-4EE7-8EDD-0B98B9A0CD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B61BF2-53BB-4280-AE75-ACE4B2D13AD5}"/>
              </a:ext>
            </a:extLst>
          </p:cNvPr>
          <p:cNvSpPr>
            <a:spLocks noGrp="1"/>
          </p:cNvSpPr>
          <p:nvPr>
            <p:ph type="sldNum" sz="quarter" idx="12"/>
          </p:nvPr>
        </p:nvSpPr>
        <p:spPr/>
        <p:txBody>
          <a:bodyPr/>
          <a:lstStyle/>
          <a:p>
            <a:fld id="{949C4D49-E42D-4C84-AEF0-3DA7C0E78826}" type="slidenum">
              <a:rPr lang="en-US" smtClean="0"/>
              <a:t>‹#›</a:t>
            </a:fld>
            <a:endParaRPr lang="en-US"/>
          </a:p>
        </p:txBody>
      </p:sp>
    </p:spTree>
    <p:extLst>
      <p:ext uri="{BB962C8B-B14F-4D97-AF65-F5344CB8AC3E}">
        <p14:creationId xmlns:p14="http://schemas.microsoft.com/office/powerpoint/2010/main" val="2193417642"/>
      </p:ext>
    </p:extLst>
  </p:cSld>
  <p:clrMapOvr>
    <a:masterClrMapping/>
  </p:clrMapOvr>
  <p:transition spd="med">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8D46-98C0-4EFC-89F4-AC412245FE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179F8C-DD59-46E0-975D-635ED81084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A9CB1-4B2C-4D16-AC84-F6B430E949FB}"/>
              </a:ext>
            </a:extLst>
          </p:cNvPr>
          <p:cNvSpPr>
            <a:spLocks noGrp="1"/>
          </p:cNvSpPr>
          <p:nvPr>
            <p:ph type="dt" sz="half" idx="10"/>
          </p:nvPr>
        </p:nvSpPr>
        <p:spPr/>
        <p:txBody>
          <a:bodyPr/>
          <a:lstStyle/>
          <a:p>
            <a:fld id="{526FE882-B383-4CDB-AFE1-D0A79EEA7412}" type="datetimeFigureOut">
              <a:rPr lang="en-US" smtClean="0"/>
              <a:t>12/6/2017</a:t>
            </a:fld>
            <a:endParaRPr lang="en-US"/>
          </a:p>
        </p:txBody>
      </p:sp>
      <p:sp>
        <p:nvSpPr>
          <p:cNvPr id="5" name="Footer Placeholder 4">
            <a:extLst>
              <a:ext uri="{FF2B5EF4-FFF2-40B4-BE49-F238E27FC236}">
                <a16:creationId xmlns:a16="http://schemas.microsoft.com/office/drawing/2014/main" id="{3CF79729-D4D6-4FDD-8384-12322F392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652F7-F204-4969-ABE0-0F0362800489}"/>
              </a:ext>
            </a:extLst>
          </p:cNvPr>
          <p:cNvSpPr>
            <a:spLocks noGrp="1"/>
          </p:cNvSpPr>
          <p:nvPr>
            <p:ph type="sldNum" sz="quarter" idx="12"/>
          </p:nvPr>
        </p:nvSpPr>
        <p:spPr/>
        <p:txBody>
          <a:bodyPr/>
          <a:lstStyle/>
          <a:p>
            <a:fld id="{949C4D49-E42D-4C84-AEF0-3DA7C0E78826}" type="slidenum">
              <a:rPr lang="en-US" smtClean="0"/>
              <a:t>‹#›</a:t>
            </a:fld>
            <a:endParaRPr lang="en-US"/>
          </a:p>
        </p:txBody>
      </p:sp>
    </p:spTree>
    <p:extLst>
      <p:ext uri="{BB962C8B-B14F-4D97-AF65-F5344CB8AC3E}">
        <p14:creationId xmlns:p14="http://schemas.microsoft.com/office/powerpoint/2010/main" val="1898118578"/>
      </p:ext>
    </p:extLst>
  </p:cSld>
  <p:clrMapOvr>
    <a:masterClrMapping/>
  </p:clrMapOvr>
  <p:transition spd="med">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0643A-7474-45BA-8512-A379B88513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FF9021-F1E0-4C0F-ADED-52DE68D3E3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C98075-3FB0-4E11-ADB2-92B76C5D7A43}"/>
              </a:ext>
            </a:extLst>
          </p:cNvPr>
          <p:cNvSpPr>
            <a:spLocks noGrp="1"/>
          </p:cNvSpPr>
          <p:nvPr>
            <p:ph type="dt" sz="half" idx="10"/>
          </p:nvPr>
        </p:nvSpPr>
        <p:spPr/>
        <p:txBody>
          <a:bodyPr/>
          <a:lstStyle/>
          <a:p>
            <a:fld id="{526FE882-B383-4CDB-AFE1-D0A79EEA7412}" type="datetimeFigureOut">
              <a:rPr lang="en-US" smtClean="0"/>
              <a:t>12/6/2017</a:t>
            </a:fld>
            <a:endParaRPr lang="en-US"/>
          </a:p>
        </p:txBody>
      </p:sp>
      <p:sp>
        <p:nvSpPr>
          <p:cNvPr id="5" name="Footer Placeholder 4">
            <a:extLst>
              <a:ext uri="{FF2B5EF4-FFF2-40B4-BE49-F238E27FC236}">
                <a16:creationId xmlns:a16="http://schemas.microsoft.com/office/drawing/2014/main" id="{BCD4FDF0-E245-40FB-8AF7-3CAEF711C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09A08-971B-4328-91A2-BDBD4DD9DD5A}"/>
              </a:ext>
            </a:extLst>
          </p:cNvPr>
          <p:cNvSpPr>
            <a:spLocks noGrp="1"/>
          </p:cNvSpPr>
          <p:nvPr>
            <p:ph type="sldNum" sz="quarter" idx="12"/>
          </p:nvPr>
        </p:nvSpPr>
        <p:spPr/>
        <p:txBody>
          <a:bodyPr/>
          <a:lstStyle/>
          <a:p>
            <a:fld id="{949C4D49-E42D-4C84-AEF0-3DA7C0E78826}" type="slidenum">
              <a:rPr lang="en-US" smtClean="0"/>
              <a:t>‹#›</a:t>
            </a:fld>
            <a:endParaRPr lang="en-US"/>
          </a:p>
        </p:txBody>
      </p:sp>
    </p:spTree>
    <p:extLst>
      <p:ext uri="{BB962C8B-B14F-4D97-AF65-F5344CB8AC3E}">
        <p14:creationId xmlns:p14="http://schemas.microsoft.com/office/powerpoint/2010/main" val="3209830952"/>
      </p:ext>
    </p:extLst>
  </p:cSld>
  <p:clrMapOvr>
    <a:masterClrMapping/>
  </p:clrMapOvr>
  <p:transition spd="med">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2089-9B2A-4AFA-AEFA-DCE35AB4D1E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A47B51-8AB9-4144-BC1D-213EC32B5CD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233EE4-A062-4107-BC84-52FFB5DFB0A6}"/>
              </a:ext>
            </a:extLst>
          </p:cNvPr>
          <p:cNvSpPr>
            <a:spLocks noGrp="1"/>
          </p:cNvSpPr>
          <p:nvPr>
            <p:ph type="dt" sz="half" idx="10"/>
          </p:nvPr>
        </p:nvSpPr>
        <p:spPr>
          <a:xfrm>
            <a:off x="838200" y="6356350"/>
            <a:ext cx="2743200" cy="365125"/>
          </a:xfrm>
          <a:prstGeom prst="rect">
            <a:avLst/>
          </a:prstGeom>
        </p:spPr>
        <p:txBody>
          <a:bodyPr/>
          <a:lstStyle/>
          <a:p>
            <a:fld id="{BD6187E9-5BE0-4FCB-8B83-65DAC9BFC506}" type="datetimeFigureOut">
              <a:rPr lang="en-US" smtClean="0"/>
              <a:t>12/6/2017</a:t>
            </a:fld>
            <a:endParaRPr lang="en-US"/>
          </a:p>
        </p:txBody>
      </p:sp>
      <p:sp>
        <p:nvSpPr>
          <p:cNvPr id="5" name="Footer Placeholder 4">
            <a:extLst>
              <a:ext uri="{FF2B5EF4-FFF2-40B4-BE49-F238E27FC236}">
                <a16:creationId xmlns:a16="http://schemas.microsoft.com/office/drawing/2014/main" id="{531CFFCC-186F-4028-87D0-C9C764FBC6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8236B38-BADE-49D3-846D-6CF08A9F867E}"/>
              </a:ext>
            </a:extLst>
          </p:cNvPr>
          <p:cNvSpPr>
            <a:spLocks noGrp="1"/>
          </p:cNvSpPr>
          <p:nvPr>
            <p:ph type="sldNum" sz="quarter" idx="12"/>
          </p:nvPr>
        </p:nvSpPr>
        <p:spPr/>
        <p:txBody>
          <a:bodyPr/>
          <a:lstStyle/>
          <a:p>
            <a:fld id="{E124EFA8-82EB-4620-AFC4-0E45B45C06C7}" type="slidenum">
              <a:rPr lang="en-US" smtClean="0"/>
              <a:t>‹#›</a:t>
            </a:fld>
            <a:endParaRPr lang="en-US"/>
          </a:p>
        </p:txBody>
      </p:sp>
    </p:spTree>
    <p:extLst>
      <p:ext uri="{BB962C8B-B14F-4D97-AF65-F5344CB8AC3E}">
        <p14:creationId xmlns:p14="http://schemas.microsoft.com/office/powerpoint/2010/main" val="359963782"/>
      </p:ext>
    </p:extLst>
  </p:cSld>
  <p:clrMapOvr>
    <a:masterClrMapping/>
  </p:clrMapOvr>
  <p:transition spd="med">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ED436-75DB-4FA5-8E7F-EE3D6E438B7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8A5E6F2-0830-43E4-AE13-127A8C7C8A37}"/>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36008-1F11-4CF8-9880-A2DBA1D99D97}"/>
              </a:ext>
            </a:extLst>
          </p:cNvPr>
          <p:cNvSpPr>
            <a:spLocks noGrp="1"/>
          </p:cNvSpPr>
          <p:nvPr>
            <p:ph type="dt" sz="half" idx="10"/>
          </p:nvPr>
        </p:nvSpPr>
        <p:spPr>
          <a:xfrm>
            <a:off x="838200" y="6356350"/>
            <a:ext cx="2743200" cy="365125"/>
          </a:xfrm>
          <a:prstGeom prst="rect">
            <a:avLst/>
          </a:prstGeom>
        </p:spPr>
        <p:txBody>
          <a:bodyPr/>
          <a:lstStyle/>
          <a:p>
            <a:fld id="{BD6187E9-5BE0-4FCB-8B83-65DAC9BFC506}" type="datetimeFigureOut">
              <a:rPr lang="en-US" smtClean="0"/>
              <a:t>12/6/2017</a:t>
            </a:fld>
            <a:endParaRPr lang="en-US"/>
          </a:p>
        </p:txBody>
      </p:sp>
      <p:sp>
        <p:nvSpPr>
          <p:cNvPr id="5" name="Footer Placeholder 4">
            <a:extLst>
              <a:ext uri="{FF2B5EF4-FFF2-40B4-BE49-F238E27FC236}">
                <a16:creationId xmlns:a16="http://schemas.microsoft.com/office/drawing/2014/main" id="{3DABF8E1-5A0F-42C8-8C32-248687FCBD4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C2E418D-0F63-46AA-ADD3-9E03CFB854F7}"/>
              </a:ext>
            </a:extLst>
          </p:cNvPr>
          <p:cNvSpPr>
            <a:spLocks noGrp="1"/>
          </p:cNvSpPr>
          <p:nvPr>
            <p:ph type="sldNum" sz="quarter" idx="12"/>
          </p:nvPr>
        </p:nvSpPr>
        <p:spPr/>
        <p:txBody>
          <a:bodyPr/>
          <a:lstStyle/>
          <a:p>
            <a:fld id="{E124EFA8-82EB-4620-AFC4-0E45B45C06C7}" type="slidenum">
              <a:rPr lang="en-US" smtClean="0"/>
              <a:t>‹#›</a:t>
            </a:fld>
            <a:endParaRPr lang="en-US"/>
          </a:p>
        </p:txBody>
      </p:sp>
    </p:spTree>
    <p:extLst>
      <p:ext uri="{BB962C8B-B14F-4D97-AF65-F5344CB8AC3E}">
        <p14:creationId xmlns:p14="http://schemas.microsoft.com/office/powerpoint/2010/main" val="3105814077"/>
      </p:ext>
    </p:extLst>
  </p:cSld>
  <p:clrMapOvr>
    <a:masterClrMapping/>
  </p:clrMapOvr>
  <p:transition spd="med">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44FA-C0F6-4C39-9288-F0FBE7657CF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F89394-F640-4D71-8A24-86EBD7807BF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CDE26F-7625-4BC4-93B1-60505154256F}"/>
              </a:ext>
            </a:extLst>
          </p:cNvPr>
          <p:cNvSpPr>
            <a:spLocks noGrp="1"/>
          </p:cNvSpPr>
          <p:nvPr>
            <p:ph type="dt" sz="half" idx="10"/>
          </p:nvPr>
        </p:nvSpPr>
        <p:spPr>
          <a:xfrm>
            <a:off x="838200" y="6356350"/>
            <a:ext cx="2743200" cy="365125"/>
          </a:xfrm>
          <a:prstGeom prst="rect">
            <a:avLst/>
          </a:prstGeom>
        </p:spPr>
        <p:txBody>
          <a:bodyPr/>
          <a:lstStyle/>
          <a:p>
            <a:fld id="{BD6187E9-5BE0-4FCB-8B83-65DAC9BFC506}" type="datetimeFigureOut">
              <a:rPr lang="en-US" smtClean="0"/>
              <a:t>12/6/2017</a:t>
            </a:fld>
            <a:endParaRPr lang="en-US"/>
          </a:p>
        </p:txBody>
      </p:sp>
      <p:sp>
        <p:nvSpPr>
          <p:cNvPr id="5" name="Footer Placeholder 4">
            <a:extLst>
              <a:ext uri="{FF2B5EF4-FFF2-40B4-BE49-F238E27FC236}">
                <a16:creationId xmlns:a16="http://schemas.microsoft.com/office/drawing/2014/main" id="{6A3B9663-7C3D-4C1F-9B4E-6FFBC96166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473548F-6801-49CE-9A2B-81C344406988}"/>
              </a:ext>
            </a:extLst>
          </p:cNvPr>
          <p:cNvSpPr>
            <a:spLocks noGrp="1"/>
          </p:cNvSpPr>
          <p:nvPr>
            <p:ph type="sldNum" sz="quarter" idx="12"/>
          </p:nvPr>
        </p:nvSpPr>
        <p:spPr/>
        <p:txBody>
          <a:bodyPr/>
          <a:lstStyle/>
          <a:p>
            <a:fld id="{E124EFA8-82EB-4620-AFC4-0E45B45C06C7}" type="slidenum">
              <a:rPr lang="en-US" smtClean="0"/>
              <a:t>‹#›</a:t>
            </a:fld>
            <a:endParaRPr lang="en-US"/>
          </a:p>
        </p:txBody>
      </p:sp>
    </p:spTree>
    <p:extLst>
      <p:ext uri="{BB962C8B-B14F-4D97-AF65-F5344CB8AC3E}">
        <p14:creationId xmlns:p14="http://schemas.microsoft.com/office/powerpoint/2010/main" val="3782561311"/>
      </p:ext>
    </p:extLst>
  </p:cSld>
  <p:clrMapOvr>
    <a:masterClrMapping/>
  </p:clrMapOvr>
  <p:transition spd="med">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35D4-56AB-43E5-8427-BE85FEF64A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4CE9A07-30DF-4B18-8E25-760ABE458A6B}"/>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3EF8BE-D1E3-457E-B604-BB9AD20C2EB9}"/>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44559A-6A1E-4A22-819E-AD0148A79D43}"/>
              </a:ext>
            </a:extLst>
          </p:cNvPr>
          <p:cNvSpPr>
            <a:spLocks noGrp="1"/>
          </p:cNvSpPr>
          <p:nvPr>
            <p:ph type="dt" sz="half" idx="10"/>
          </p:nvPr>
        </p:nvSpPr>
        <p:spPr>
          <a:xfrm>
            <a:off x="838200" y="6356350"/>
            <a:ext cx="2743200" cy="365125"/>
          </a:xfrm>
          <a:prstGeom prst="rect">
            <a:avLst/>
          </a:prstGeom>
        </p:spPr>
        <p:txBody>
          <a:bodyPr/>
          <a:lstStyle/>
          <a:p>
            <a:fld id="{BD6187E9-5BE0-4FCB-8B83-65DAC9BFC506}" type="datetimeFigureOut">
              <a:rPr lang="en-US" smtClean="0"/>
              <a:t>12/6/2017</a:t>
            </a:fld>
            <a:endParaRPr lang="en-US"/>
          </a:p>
        </p:txBody>
      </p:sp>
      <p:sp>
        <p:nvSpPr>
          <p:cNvPr id="6" name="Footer Placeholder 5">
            <a:extLst>
              <a:ext uri="{FF2B5EF4-FFF2-40B4-BE49-F238E27FC236}">
                <a16:creationId xmlns:a16="http://schemas.microsoft.com/office/drawing/2014/main" id="{223C9D27-EF39-47F6-9D02-8F43DCD59E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689E801-55C1-4582-AEF0-06F6BE0EA0DC}"/>
              </a:ext>
            </a:extLst>
          </p:cNvPr>
          <p:cNvSpPr>
            <a:spLocks noGrp="1"/>
          </p:cNvSpPr>
          <p:nvPr>
            <p:ph type="sldNum" sz="quarter" idx="12"/>
          </p:nvPr>
        </p:nvSpPr>
        <p:spPr/>
        <p:txBody>
          <a:bodyPr/>
          <a:lstStyle/>
          <a:p>
            <a:fld id="{E124EFA8-82EB-4620-AFC4-0E45B45C06C7}" type="slidenum">
              <a:rPr lang="en-US" smtClean="0"/>
              <a:t>‹#›</a:t>
            </a:fld>
            <a:endParaRPr lang="en-US"/>
          </a:p>
        </p:txBody>
      </p:sp>
    </p:spTree>
    <p:extLst>
      <p:ext uri="{BB962C8B-B14F-4D97-AF65-F5344CB8AC3E}">
        <p14:creationId xmlns:p14="http://schemas.microsoft.com/office/powerpoint/2010/main" val="1133981477"/>
      </p:ext>
    </p:extLst>
  </p:cSld>
  <p:clrMapOvr>
    <a:masterClrMapping/>
  </p:clrMapOvr>
  <p:transition spd="med">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6A332-C07B-44E9-ABC8-544C8F16458D}"/>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D463C88-5486-4C5F-9832-397EE00486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86EC77-A7BD-4AA7-B7D9-C51E1C93FA0C}"/>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BFA31E-96E6-4E2E-8445-B39E8B51B15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3B750B-3636-4E62-9185-55E200676DA1}"/>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97D84-AE7E-4BF6-BF61-D8AD3A2E445D}"/>
              </a:ext>
            </a:extLst>
          </p:cNvPr>
          <p:cNvSpPr>
            <a:spLocks noGrp="1"/>
          </p:cNvSpPr>
          <p:nvPr>
            <p:ph type="dt" sz="half" idx="10"/>
          </p:nvPr>
        </p:nvSpPr>
        <p:spPr>
          <a:xfrm>
            <a:off x="838200" y="6356350"/>
            <a:ext cx="2743200" cy="365125"/>
          </a:xfrm>
          <a:prstGeom prst="rect">
            <a:avLst/>
          </a:prstGeom>
        </p:spPr>
        <p:txBody>
          <a:bodyPr/>
          <a:lstStyle/>
          <a:p>
            <a:fld id="{BD6187E9-5BE0-4FCB-8B83-65DAC9BFC506}" type="datetimeFigureOut">
              <a:rPr lang="en-US" smtClean="0"/>
              <a:t>12/6/2017</a:t>
            </a:fld>
            <a:endParaRPr lang="en-US"/>
          </a:p>
        </p:txBody>
      </p:sp>
      <p:sp>
        <p:nvSpPr>
          <p:cNvPr id="8" name="Footer Placeholder 7">
            <a:extLst>
              <a:ext uri="{FF2B5EF4-FFF2-40B4-BE49-F238E27FC236}">
                <a16:creationId xmlns:a16="http://schemas.microsoft.com/office/drawing/2014/main" id="{FF49238C-389E-4EF3-A72A-C51E1381A17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EF190E9-B350-4DDF-AA55-5E43B0F6CB65}"/>
              </a:ext>
            </a:extLst>
          </p:cNvPr>
          <p:cNvSpPr>
            <a:spLocks noGrp="1"/>
          </p:cNvSpPr>
          <p:nvPr>
            <p:ph type="sldNum" sz="quarter" idx="12"/>
          </p:nvPr>
        </p:nvSpPr>
        <p:spPr/>
        <p:txBody>
          <a:bodyPr/>
          <a:lstStyle/>
          <a:p>
            <a:fld id="{E124EFA8-82EB-4620-AFC4-0E45B45C06C7}" type="slidenum">
              <a:rPr lang="en-US" smtClean="0"/>
              <a:t>‹#›</a:t>
            </a:fld>
            <a:endParaRPr lang="en-US"/>
          </a:p>
        </p:txBody>
      </p:sp>
    </p:spTree>
    <p:extLst>
      <p:ext uri="{BB962C8B-B14F-4D97-AF65-F5344CB8AC3E}">
        <p14:creationId xmlns:p14="http://schemas.microsoft.com/office/powerpoint/2010/main" val="1780136840"/>
      </p:ext>
    </p:extLst>
  </p:cSld>
  <p:clrMapOvr>
    <a:masterClrMapping/>
  </p:clrMapOvr>
  <p:transition spd="med">
    <p:pul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4F592-69B0-4E95-8D62-CC9FC76A08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511F728-A013-4C23-AC91-CB1FEF43E523}"/>
              </a:ext>
            </a:extLst>
          </p:cNvPr>
          <p:cNvSpPr>
            <a:spLocks noGrp="1"/>
          </p:cNvSpPr>
          <p:nvPr>
            <p:ph type="dt" sz="half" idx="10"/>
          </p:nvPr>
        </p:nvSpPr>
        <p:spPr>
          <a:xfrm>
            <a:off x="838200" y="6356350"/>
            <a:ext cx="2743200" cy="365125"/>
          </a:xfrm>
          <a:prstGeom prst="rect">
            <a:avLst/>
          </a:prstGeom>
        </p:spPr>
        <p:txBody>
          <a:bodyPr/>
          <a:lstStyle/>
          <a:p>
            <a:fld id="{BD6187E9-5BE0-4FCB-8B83-65DAC9BFC506}" type="datetimeFigureOut">
              <a:rPr lang="en-US" smtClean="0"/>
              <a:t>12/6/2017</a:t>
            </a:fld>
            <a:endParaRPr lang="en-US"/>
          </a:p>
        </p:txBody>
      </p:sp>
      <p:sp>
        <p:nvSpPr>
          <p:cNvPr id="4" name="Footer Placeholder 3">
            <a:extLst>
              <a:ext uri="{FF2B5EF4-FFF2-40B4-BE49-F238E27FC236}">
                <a16:creationId xmlns:a16="http://schemas.microsoft.com/office/drawing/2014/main" id="{FBE49A81-D335-47A2-B8E0-42EB35524CC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12A9E73-39EA-401B-884D-AE0451075B5D}"/>
              </a:ext>
            </a:extLst>
          </p:cNvPr>
          <p:cNvSpPr>
            <a:spLocks noGrp="1"/>
          </p:cNvSpPr>
          <p:nvPr>
            <p:ph type="sldNum" sz="quarter" idx="12"/>
          </p:nvPr>
        </p:nvSpPr>
        <p:spPr/>
        <p:txBody>
          <a:bodyPr/>
          <a:lstStyle/>
          <a:p>
            <a:fld id="{E124EFA8-82EB-4620-AFC4-0E45B45C06C7}" type="slidenum">
              <a:rPr lang="en-US" smtClean="0"/>
              <a:t>‹#›</a:t>
            </a:fld>
            <a:endParaRPr lang="en-US"/>
          </a:p>
        </p:txBody>
      </p:sp>
    </p:spTree>
    <p:extLst>
      <p:ext uri="{BB962C8B-B14F-4D97-AF65-F5344CB8AC3E}">
        <p14:creationId xmlns:p14="http://schemas.microsoft.com/office/powerpoint/2010/main" val="1900039060"/>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ED26-73DC-4648-9C62-47CCC44B2B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A2AE96-3D09-4D3A-9D6E-DE67309D16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B7C2B6-00DD-4936-A495-12E77E6D02DE}"/>
              </a:ext>
            </a:extLst>
          </p:cNvPr>
          <p:cNvSpPr>
            <a:spLocks noGrp="1"/>
          </p:cNvSpPr>
          <p:nvPr>
            <p:ph type="dt" sz="half" idx="10"/>
          </p:nvPr>
        </p:nvSpPr>
        <p:spPr/>
        <p:txBody>
          <a:bodyPr/>
          <a:lstStyle/>
          <a:p>
            <a:fld id="{6402CAEF-D222-4BB5-8E73-BBF26F6921CF}" type="datetimeFigureOut">
              <a:rPr lang="en-US" smtClean="0"/>
              <a:t>12/6/2017</a:t>
            </a:fld>
            <a:endParaRPr lang="en-US"/>
          </a:p>
        </p:txBody>
      </p:sp>
      <p:sp>
        <p:nvSpPr>
          <p:cNvPr id="5" name="Footer Placeholder 4">
            <a:extLst>
              <a:ext uri="{FF2B5EF4-FFF2-40B4-BE49-F238E27FC236}">
                <a16:creationId xmlns:a16="http://schemas.microsoft.com/office/drawing/2014/main" id="{DA483183-79A1-4352-8CFA-87EA1733FD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939BD7-D9E6-4E4A-97D3-71FC21B1C541}"/>
              </a:ext>
            </a:extLst>
          </p:cNvPr>
          <p:cNvSpPr>
            <a:spLocks noGrp="1"/>
          </p:cNvSpPr>
          <p:nvPr>
            <p:ph type="sldNum" sz="quarter" idx="12"/>
          </p:nvPr>
        </p:nvSpPr>
        <p:spPr/>
        <p:txBody>
          <a:bodyPr/>
          <a:lstStyle/>
          <a:p>
            <a:fld id="{8D6A5361-9896-4131-8618-5AC24FACDA1A}" type="slidenum">
              <a:rPr lang="en-US" smtClean="0"/>
              <a:t>‹#›</a:t>
            </a:fld>
            <a:endParaRPr lang="en-US"/>
          </a:p>
        </p:txBody>
      </p:sp>
    </p:spTree>
    <p:extLst>
      <p:ext uri="{BB962C8B-B14F-4D97-AF65-F5344CB8AC3E}">
        <p14:creationId xmlns:p14="http://schemas.microsoft.com/office/powerpoint/2010/main" val="2240914952"/>
      </p:ext>
    </p:extLst>
  </p:cSld>
  <p:clrMapOvr>
    <a:masterClrMapping/>
  </p:clrMapOvr>
  <p:transition spd="med">
    <p:pull/>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B7D497-4581-4385-B2D3-C28F859A480A}"/>
              </a:ext>
            </a:extLst>
          </p:cNvPr>
          <p:cNvSpPr>
            <a:spLocks noGrp="1"/>
          </p:cNvSpPr>
          <p:nvPr>
            <p:ph type="sldNum" sz="quarter" idx="12"/>
          </p:nvPr>
        </p:nvSpPr>
        <p:spPr/>
        <p:txBody>
          <a:bodyPr/>
          <a:lstStyle>
            <a:lvl1pPr>
              <a:defRPr/>
            </a:lvl1pPr>
          </a:lstStyle>
          <a:p>
            <a:r>
              <a:rPr lang="en-US" dirty="0"/>
              <a:t>E. Rigby 2017</a:t>
            </a:r>
          </a:p>
        </p:txBody>
      </p:sp>
    </p:spTree>
    <p:extLst>
      <p:ext uri="{BB962C8B-B14F-4D97-AF65-F5344CB8AC3E}">
        <p14:creationId xmlns:p14="http://schemas.microsoft.com/office/powerpoint/2010/main" val="844633345"/>
      </p:ext>
    </p:extLst>
  </p:cSld>
  <p:clrMapOvr>
    <a:masterClrMapping/>
  </p:clrMapOvr>
  <p:transition spd="med">
    <p:pull/>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E816C-38E4-40D4-8FEF-28BD9C43A5D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AEF6A1-FA76-41A8-A72C-1BEEB20B165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32DB59-BF2E-49D1-9237-2EF666ECB76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E0AC53-DACC-42D9-BECE-5AD9C047D811}"/>
              </a:ext>
            </a:extLst>
          </p:cNvPr>
          <p:cNvSpPr>
            <a:spLocks noGrp="1"/>
          </p:cNvSpPr>
          <p:nvPr>
            <p:ph type="dt" sz="half" idx="10"/>
          </p:nvPr>
        </p:nvSpPr>
        <p:spPr>
          <a:xfrm>
            <a:off x="838200" y="6356350"/>
            <a:ext cx="2743200" cy="365125"/>
          </a:xfrm>
          <a:prstGeom prst="rect">
            <a:avLst/>
          </a:prstGeom>
        </p:spPr>
        <p:txBody>
          <a:bodyPr/>
          <a:lstStyle/>
          <a:p>
            <a:fld id="{BD6187E9-5BE0-4FCB-8B83-65DAC9BFC506}" type="datetimeFigureOut">
              <a:rPr lang="en-US" smtClean="0"/>
              <a:t>12/6/2017</a:t>
            </a:fld>
            <a:endParaRPr lang="en-US"/>
          </a:p>
        </p:txBody>
      </p:sp>
      <p:sp>
        <p:nvSpPr>
          <p:cNvPr id="6" name="Footer Placeholder 5">
            <a:extLst>
              <a:ext uri="{FF2B5EF4-FFF2-40B4-BE49-F238E27FC236}">
                <a16:creationId xmlns:a16="http://schemas.microsoft.com/office/drawing/2014/main" id="{0D134B2C-8C0F-42B6-BDAC-A10835871E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92BBF2F-3E7F-4AFF-804D-97657462A840}"/>
              </a:ext>
            </a:extLst>
          </p:cNvPr>
          <p:cNvSpPr>
            <a:spLocks noGrp="1"/>
          </p:cNvSpPr>
          <p:nvPr>
            <p:ph type="sldNum" sz="quarter" idx="12"/>
          </p:nvPr>
        </p:nvSpPr>
        <p:spPr/>
        <p:txBody>
          <a:bodyPr/>
          <a:lstStyle/>
          <a:p>
            <a:fld id="{E124EFA8-82EB-4620-AFC4-0E45B45C06C7}" type="slidenum">
              <a:rPr lang="en-US" smtClean="0"/>
              <a:t>‹#›</a:t>
            </a:fld>
            <a:endParaRPr lang="en-US"/>
          </a:p>
        </p:txBody>
      </p:sp>
    </p:spTree>
    <p:extLst>
      <p:ext uri="{BB962C8B-B14F-4D97-AF65-F5344CB8AC3E}">
        <p14:creationId xmlns:p14="http://schemas.microsoft.com/office/powerpoint/2010/main" val="3145452075"/>
      </p:ext>
    </p:extLst>
  </p:cSld>
  <p:clrMapOvr>
    <a:masterClrMapping/>
  </p:clrMapOvr>
  <p:transition spd="med">
    <p:pull/>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F8A1-7FC2-4049-A06F-2AD55F76B78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9C66CA-F13D-4B10-B1E0-99396716C02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F6960-1420-4C7C-B695-CC157E0E0DF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077BD5-7ACA-439D-9CF4-1B2C3BA5A3EE}"/>
              </a:ext>
            </a:extLst>
          </p:cNvPr>
          <p:cNvSpPr>
            <a:spLocks noGrp="1"/>
          </p:cNvSpPr>
          <p:nvPr>
            <p:ph type="dt" sz="half" idx="10"/>
          </p:nvPr>
        </p:nvSpPr>
        <p:spPr>
          <a:xfrm>
            <a:off x="838200" y="6356350"/>
            <a:ext cx="2743200" cy="365125"/>
          </a:xfrm>
          <a:prstGeom prst="rect">
            <a:avLst/>
          </a:prstGeom>
        </p:spPr>
        <p:txBody>
          <a:bodyPr/>
          <a:lstStyle/>
          <a:p>
            <a:fld id="{BD6187E9-5BE0-4FCB-8B83-65DAC9BFC506}" type="datetimeFigureOut">
              <a:rPr lang="en-US" smtClean="0"/>
              <a:t>12/6/2017</a:t>
            </a:fld>
            <a:endParaRPr lang="en-US"/>
          </a:p>
        </p:txBody>
      </p:sp>
      <p:sp>
        <p:nvSpPr>
          <p:cNvPr id="6" name="Footer Placeholder 5">
            <a:extLst>
              <a:ext uri="{FF2B5EF4-FFF2-40B4-BE49-F238E27FC236}">
                <a16:creationId xmlns:a16="http://schemas.microsoft.com/office/drawing/2014/main" id="{9011CD5E-BDAA-4C5B-8A7E-69B6E8BB3EA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E04451E-E433-462A-8A6F-60E41339570B}"/>
              </a:ext>
            </a:extLst>
          </p:cNvPr>
          <p:cNvSpPr>
            <a:spLocks noGrp="1"/>
          </p:cNvSpPr>
          <p:nvPr>
            <p:ph type="sldNum" sz="quarter" idx="12"/>
          </p:nvPr>
        </p:nvSpPr>
        <p:spPr/>
        <p:txBody>
          <a:bodyPr/>
          <a:lstStyle/>
          <a:p>
            <a:fld id="{E124EFA8-82EB-4620-AFC4-0E45B45C06C7}" type="slidenum">
              <a:rPr lang="en-US" smtClean="0"/>
              <a:t>‹#›</a:t>
            </a:fld>
            <a:endParaRPr lang="en-US"/>
          </a:p>
        </p:txBody>
      </p:sp>
    </p:spTree>
    <p:extLst>
      <p:ext uri="{BB962C8B-B14F-4D97-AF65-F5344CB8AC3E}">
        <p14:creationId xmlns:p14="http://schemas.microsoft.com/office/powerpoint/2010/main" val="1834499713"/>
      </p:ext>
    </p:extLst>
  </p:cSld>
  <p:clrMapOvr>
    <a:masterClrMapping/>
  </p:clrMapOvr>
  <p:transition spd="med">
    <p:pull/>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7D29-E6BA-448E-B9D3-6D760D0C22B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39CC0F-FDE4-4D14-A4C8-2C722F792B8B}"/>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DC786C-638F-450F-B057-34C80DA7AEE9}"/>
              </a:ext>
            </a:extLst>
          </p:cNvPr>
          <p:cNvSpPr>
            <a:spLocks noGrp="1"/>
          </p:cNvSpPr>
          <p:nvPr>
            <p:ph type="dt" sz="half" idx="10"/>
          </p:nvPr>
        </p:nvSpPr>
        <p:spPr>
          <a:xfrm>
            <a:off x="838200" y="6356350"/>
            <a:ext cx="2743200" cy="365125"/>
          </a:xfrm>
          <a:prstGeom prst="rect">
            <a:avLst/>
          </a:prstGeom>
        </p:spPr>
        <p:txBody>
          <a:bodyPr/>
          <a:lstStyle/>
          <a:p>
            <a:fld id="{BD6187E9-5BE0-4FCB-8B83-65DAC9BFC506}" type="datetimeFigureOut">
              <a:rPr lang="en-US" smtClean="0"/>
              <a:t>12/6/2017</a:t>
            </a:fld>
            <a:endParaRPr lang="en-US"/>
          </a:p>
        </p:txBody>
      </p:sp>
      <p:sp>
        <p:nvSpPr>
          <p:cNvPr id="5" name="Footer Placeholder 4">
            <a:extLst>
              <a:ext uri="{FF2B5EF4-FFF2-40B4-BE49-F238E27FC236}">
                <a16:creationId xmlns:a16="http://schemas.microsoft.com/office/drawing/2014/main" id="{019267D1-37A4-4FE0-AA64-CA50C36E2FB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F5984B4-46DC-43A7-8454-D21A410BD278}"/>
              </a:ext>
            </a:extLst>
          </p:cNvPr>
          <p:cNvSpPr>
            <a:spLocks noGrp="1"/>
          </p:cNvSpPr>
          <p:nvPr>
            <p:ph type="sldNum" sz="quarter" idx="12"/>
          </p:nvPr>
        </p:nvSpPr>
        <p:spPr/>
        <p:txBody>
          <a:bodyPr/>
          <a:lstStyle/>
          <a:p>
            <a:fld id="{E124EFA8-82EB-4620-AFC4-0E45B45C06C7}" type="slidenum">
              <a:rPr lang="en-US" smtClean="0"/>
              <a:t>‹#›</a:t>
            </a:fld>
            <a:endParaRPr lang="en-US"/>
          </a:p>
        </p:txBody>
      </p:sp>
    </p:spTree>
    <p:extLst>
      <p:ext uri="{BB962C8B-B14F-4D97-AF65-F5344CB8AC3E}">
        <p14:creationId xmlns:p14="http://schemas.microsoft.com/office/powerpoint/2010/main" val="3080087498"/>
      </p:ext>
    </p:extLst>
  </p:cSld>
  <p:clrMapOvr>
    <a:masterClrMapping/>
  </p:clrMapOvr>
  <p:transition spd="med">
    <p:pull/>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A7FD27-5F86-4E94-9428-BBCAC605D31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C19248-7D67-404E-A617-85455C29008A}"/>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DDE6C-4A89-4CF3-83BF-215297D4DE28}"/>
              </a:ext>
            </a:extLst>
          </p:cNvPr>
          <p:cNvSpPr>
            <a:spLocks noGrp="1"/>
          </p:cNvSpPr>
          <p:nvPr>
            <p:ph type="dt" sz="half" idx="10"/>
          </p:nvPr>
        </p:nvSpPr>
        <p:spPr>
          <a:xfrm>
            <a:off x="838200" y="6356350"/>
            <a:ext cx="2743200" cy="365125"/>
          </a:xfrm>
          <a:prstGeom prst="rect">
            <a:avLst/>
          </a:prstGeom>
        </p:spPr>
        <p:txBody>
          <a:bodyPr/>
          <a:lstStyle/>
          <a:p>
            <a:fld id="{BD6187E9-5BE0-4FCB-8B83-65DAC9BFC506}" type="datetimeFigureOut">
              <a:rPr lang="en-US" smtClean="0"/>
              <a:t>12/6/2017</a:t>
            </a:fld>
            <a:endParaRPr lang="en-US"/>
          </a:p>
        </p:txBody>
      </p:sp>
      <p:sp>
        <p:nvSpPr>
          <p:cNvPr id="5" name="Footer Placeholder 4">
            <a:extLst>
              <a:ext uri="{FF2B5EF4-FFF2-40B4-BE49-F238E27FC236}">
                <a16:creationId xmlns:a16="http://schemas.microsoft.com/office/drawing/2014/main" id="{70727AEE-F533-4CF0-92AC-314A2E30807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642E5ED-DA3E-4848-A1D0-57D5EF3A4BD8}"/>
              </a:ext>
            </a:extLst>
          </p:cNvPr>
          <p:cNvSpPr>
            <a:spLocks noGrp="1"/>
          </p:cNvSpPr>
          <p:nvPr>
            <p:ph type="sldNum" sz="quarter" idx="12"/>
          </p:nvPr>
        </p:nvSpPr>
        <p:spPr/>
        <p:txBody>
          <a:bodyPr/>
          <a:lstStyle/>
          <a:p>
            <a:fld id="{E124EFA8-82EB-4620-AFC4-0E45B45C06C7}" type="slidenum">
              <a:rPr lang="en-US" smtClean="0"/>
              <a:t>‹#›</a:t>
            </a:fld>
            <a:endParaRPr lang="en-US"/>
          </a:p>
        </p:txBody>
      </p:sp>
    </p:spTree>
    <p:extLst>
      <p:ext uri="{BB962C8B-B14F-4D97-AF65-F5344CB8AC3E}">
        <p14:creationId xmlns:p14="http://schemas.microsoft.com/office/powerpoint/2010/main" val="244132806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7A59-ECBA-4525-8F90-1AAF62F09D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1355C-0BB9-4F9D-87FC-A2C6BA2F377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3BA57-9C6B-4543-8443-F0CE5C0604B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480767-0F77-4252-B0D7-42792A25B489}"/>
              </a:ext>
            </a:extLst>
          </p:cNvPr>
          <p:cNvSpPr>
            <a:spLocks noGrp="1"/>
          </p:cNvSpPr>
          <p:nvPr>
            <p:ph type="dt" sz="half" idx="10"/>
          </p:nvPr>
        </p:nvSpPr>
        <p:spPr/>
        <p:txBody>
          <a:bodyPr/>
          <a:lstStyle/>
          <a:p>
            <a:fld id="{6402CAEF-D222-4BB5-8E73-BBF26F6921CF}" type="datetimeFigureOut">
              <a:rPr lang="en-US" smtClean="0"/>
              <a:t>12/6/2017</a:t>
            </a:fld>
            <a:endParaRPr lang="en-US"/>
          </a:p>
        </p:txBody>
      </p:sp>
      <p:sp>
        <p:nvSpPr>
          <p:cNvPr id="6" name="Footer Placeholder 5">
            <a:extLst>
              <a:ext uri="{FF2B5EF4-FFF2-40B4-BE49-F238E27FC236}">
                <a16:creationId xmlns:a16="http://schemas.microsoft.com/office/drawing/2014/main" id="{C2181F6F-3365-4140-9E4E-F43210921A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15A2A-BF35-4DBC-A570-C14F938ADE82}"/>
              </a:ext>
            </a:extLst>
          </p:cNvPr>
          <p:cNvSpPr>
            <a:spLocks noGrp="1"/>
          </p:cNvSpPr>
          <p:nvPr>
            <p:ph type="sldNum" sz="quarter" idx="12"/>
          </p:nvPr>
        </p:nvSpPr>
        <p:spPr/>
        <p:txBody>
          <a:bodyPr/>
          <a:lstStyle/>
          <a:p>
            <a:fld id="{8D6A5361-9896-4131-8618-5AC24FACDA1A}" type="slidenum">
              <a:rPr lang="en-US" smtClean="0"/>
              <a:t>‹#›</a:t>
            </a:fld>
            <a:endParaRPr lang="en-US"/>
          </a:p>
        </p:txBody>
      </p:sp>
    </p:spTree>
    <p:extLst>
      <p:ext uri="{BB962C8B-B14F-4D97-AF65-F5344CB8AC3E}">
        <p14:creationId xmlns:p14="http://schemas.microsoft.com/office/powerpoint/2010/main" val="54860463"/>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88F3-F052-4F48-BA96-DAE5A1AFF8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135BD1-CF7E-42C9-9E76-52D987D02E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99080C3-4328-4F11-A0E1-AA4591435D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7D248F-9B46-461A-96C6-008168CBB8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184115-585C-414C-BEC4-3BA5F111DCB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8C1612-BF92-4355-A6D8-5893EA56C6BB}"/>
              </a:ext>
            </a:extLst>
          </p:cNvPr>
          <p:cNvSpPr>
            <a:spLocks noGrp="1"/>
          </p:cNvSpPr>
          <p:nvPr>
            <p:ph type="dt" sz="half" idx="10"/>
          </p:nvPr>
        </p:nvSpPr>
        <p:spPr/>
        <p:txBody>
          <a:bodyPr/>
          <a:lstStyle/>
          <a:p>
            <a:fld id="{6402CAEF-D222-4BB5-8E73-BBF26F6921CF}" type="datetimeFigureOut">
              <a:rPr lang="en-US" smtClean="0"/>
              <a:t>12/6/2017</a:t>
            </a:fld>
            <a:endParaRPr lang="en-US"/>
          </a:p>
        </p:txBody>
      </p:sp>
      <p:sp>
        <p:nvSpPr>
          <p:cNvPr id="8" name="Footer Placeholder 7">
            <a:extLst>
              <a:ext uri="{FF2B5EF4-FFF2-40B4-BE49-F238E27FC236}">
                <a16:creationId xmlns:a16="http://schemas.microsoft.com/office/drawing/2014/main" id="{0C649581-9E53-42E4-93CD-C7B94AFCDF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DFA297-0F26-4A61-BA51-B5A29C26321B}"/>
              </a:ext>
            </a:extLst>
          </p:cNvPr>
          <p:cNvSpPr>
            <a:spLocks noGrp="1"/>
          </p:cNvSpPr>
          <p:nvPr>
            <p:ph type="sldNum" sz="quarter" idx="12"/>
          </p:nvPr>
        </p:nvSpPr>
        <p:spPr/>
        <p:txBody>
          <a:bodyPr/>
          <a:lstStyle/>
          <a:p>
            <a:fld id="{8D6A5361-9896-4131-8618-5AC24FACDA1A}" type="slidenum">
              <a:rPr lang="en-US" smtClean="0"/>
              <a:t>‹#›</a:t>
            </a:fld>
            <a:endParaRPr lang="en-US"/>
          </a:p>
        </p:txBody>
      </p:sp>
    </p:spTree>
    <p:extLst>
      <p:ext uri="{BB962C8B-B14F-4D97-AF65-F5344CB8AC3E}">
        <p14:creationId xmlns:p14="http://schemas.microsoft.com/office/powerpoint/2010/main" val="3888557286"/>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F5619E-CD7C-479F-A425-0A7B56B2A0B9}"/>
              </a:ext>
            </a:extLst>
          </p:cNvPr>
          <p:cNvSpPr>
            <a:spLocks noGrp="1"/>
          </p:cNvSpPr>
          <p:nvPr>
            <p:ph type="sldNum" sz="quarter" idx="12"/>
          </p:nvPr>
        </p:nvSpPr>
        <p:spPr/>
        <p:txBody>
          <a:bodyPr/>
          <a:lstStyle>
            <a:lvl1pPr>
              <a:defRPr/>
            </a:lvl1pPr>
          </a:lstStyle>
          <a:p>
            <a:r>
              <a:rPr lang="en-US" dirty="0" err="1"/>
              <a:t>E.Rigby</a:t>
            </a:r>
            <a:r>
              <a:rPr lang="en-US" dirty="0"/>
              <a:t> 2017</a:t>
            </a:r>
          </a:p>
        </p:txBody>
      </p:sp>
    </p:spTree>
    <p:extLst>
      <p:ext uri="{BB962C8B-B14F-4D97-AF65-F5344CB8AC3E}">
        <p14:creationId xmlns:p14="http://schemas.microsoft.com/office/powerpoint/2010/main" val="146801092"/>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41593"/>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3C6BB-DFFF-41C6-9942-611185DAB8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210FC-6E84-4057-8516-14443FBEA0EE}"/>
              </a:ext>
            </a:extLst>
          </p:cNvPr>
          <p:cNvSpPr>
            <a:spLocks noGrp="1"/>
          </p:cNvSpPr>
          <p:nvPr>
            <p:ph type="dt" sz="half" idx="10"/>
          </p:nvPr>
        </p:nvSpPr>
        <p:spPr/>
        <p:txBody>
          <a:bodyPr/>
          <a:lstStyle/>
          <a:p>
            <a:fld id="{6402CAEF-D222-4BB5-8E73-BBF26F6921CF}" type="datetimeFigureOut">
              <a:rPr lang="en-US" smtClean="0"/>
              <a:t>12/6/2017</a:t>
            </a:fld>
            <a:endParaRPr lang="en-US"/>
          </a:p>
        </p:txBody>
      </p:sp>
      <p:sp>
        <p:nvSpPr>
          <p:cNvPr id="4" name="Footer Placeholder 3">
            <a:extLst>
              <a:ext uri="{FF2B5EF4-FFF2-40B4-BE49-F238E27FC236}">
                <a16:creationId xmlns:a16="http://schemas.microsoft.com/office/drawing/2014/main" id="{CB382C21-ABAD-4122-98BC-9FD6F72378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98406D-BB60-4B41-942E-C24107A6F9F6}"/>
              </a:ext>
            </a:extLst>
          </p:cNvPr>
          <p:cNvSpPr>
            <a:spLocks noGrp="1"/>
          </p:cNvSpPr>
          <p:nvPr>
            <p:ph type="sldNum" sz="quarter" idx="12"/>
          </p:nvPr>
        </p:nvSpPr>
        <p:spPr/>
        <p:txBody>
          <a:bodyPr/>
          <a:lstStyle/>
          <a:p>
            <a:fld id="{8D6A5361-9896-4131-8618-5AC24FACDA1A}" type="slidenum">
              <a:rPr lang="en-US" smtClean="0"/>
              <a:t>‹#›</a:t>
            </a:fld>
            <a:endParaRPr lang="en-US"/>
          </a:p>
        </p:txBody>
      </p:sp>
    </p:spTree>
    <p:extLst>
      <p:ext uri="{BB962C8B-B14F-4D97-AF65-F5344CB8AC3E}">
        <p14:creationId xmlns:p14="http://schemas.microsoft.com/office/powerpoint/2010/main" val="1607579300"/>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C5934-31AD-4A90-AF26-C746244691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4726C0-F71F-44E0-BA27-D3004F3FA1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967029-7272-4FAF-86D8-630B40D97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1AFF78-FDB6-46F5-A69E-A867A32778F0}"/>
              </a:ext>
            </a:extLst>
          </p:cNvPr>
          <p:cNvSpPr>
            <a:spLocks noGrp="1"/>
          </p:cNvSpPr>
          <p:nvPr>
            <p:ph type="dt" sz="half" idx="10"/>
          </p:nvPr>
        </p:nvSpPr>
        <p:spPr/>
        <p:txBody>
          <a:bodyPr/>
          <a:lstStyle/>
          <a:p>
            <a:fld id="{6402CAEF-D222-4BB5-8E73-BBF26F6921CF}" type="datetimeFigureOut">
              <a:rPr lang="en-US" smtClean="0"/>
              <a:t>12/6/2017</a:t>
            </a:fld>
            <a:endParaRPr lang="en-US"/>
          </a:p>
        </p:txBody>
      </p:sp>
      <p:sp>
        <p:nvSpPr>
          <p:cNvPr id="6" name="Footer Placeholder 5">
            <a:extLst>
              <a:ext uri="{FF2B5EF4-FFF2-40B4-BE49-F238E27FC236}">
                <a16:creationId xmlns:a16="http://schemas.microsoft.com/office/drawing/2014/main" id="{D0083AC2-BCF5-4EC9-B346-E28084E36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D4A47D-293B-4235-AE3E-99ADE5A20D9B}"/>
              </a:ext>
            </a:extLst>
          </p:cNvPr>
          <p:cNvSpPr>
            <a:spLocks noGrp="1"/>
          </p:cNvSpPr>
          <p:nvPr>
            <p:ph type="sldNum" sz="quarter" idx="12"/>
          </p:nvPr>
        </p:nvSpPr>
        <p:spPr/>
        <p:txBody>
          <a:bodyPr/>
          <a:lstStyle/>
          <a:p>
            <a:fld id="{8D6A5361-9896-4131-8618-5AC24FACDA1A}" type="slidenum">
              <a:rPr lang="en-US" smtClean="0"/>
              <a:t>‹#›</a:t>
            </a:fld>
            <a:endParaRPr lang="en-US"/>
          </a:p>
        </p:txBody>
      </p:sp>
    </p:spTree>
    <p:extLst>
      <p:ext uri="{BB962C8B-B14F-4D97-AF65-F5344CB8AC3E}">
        <p14:creationId xmlns:p14="http://schemas.microsoft.com/office/powerpoint/2010/main" val="191618003"/>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9EE7AC-FD96-4B93-989B-20FBF44C0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D8E87F-DF3F-4C24-86A0-62D3BD2ABD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F5533-E277-4625-BE5A-8B6885D40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02CAEF-D222-4BB5-8E73-BBF26F6921CF}" type="datetimeFigureOut">
              <a:rPr lang="en-US" smtClean="0"/>
              <a:t>12/6/2017</a:t>
            </a:fld>
            <a:endParaRPr lang="en-US"/>
          </a:p>
        </p:txBody>
      </p:sp>
      <p:sp>
        <p:nvSpPr>
          <p:cNvPr id="5" name="Footer Placeholder 4">
            <a:extLst>
              <a:ext uri="{FF2B5EF4-FFF2-40B4-BE49-F238E27FC236}">
                <a16:creationId xmlns:a16="http://schemas.microsoft.com/office/drawing/2014/main" id="{6DF15F61-9060-41BE-BB49-C1FD5F18F8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D8FCC6-06AC-4D4B-9345-30E82A2D34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A5361-9896-4131-8618-5AC24FACDA1A}" type="slidenum">
              <a:rPr lang="en-US" smtClean="0"/>
              <a:t>‹#›</a:t>
            </a:fld>
            <a:endParaRPr lang="en-US"/>
          </a:p>
        </p:txBody>
      </p:sp>
    </p:spTree>
    <p:extLst>
      <p:ext uri="{BB962C8B-B14F-4D97-AF65-F5344CB8AC3E}">
        <p14:creationId xmlns:p14="http://schemas.microsoft.com/office/powerpoint/2010/main" val="3321493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84" r:id="rId8"/>
    <p:sldLayoutId id="2147483656" r:id="rId9"/>
    <p:sldLayoutId id="2147483657" r:id="rId10"/>
    <p:sldLayoutId id="2147483658" r:id="rId11"/>
    <p:sldLayoutId id="2147483659" r:id="rId12"/>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423C28-6F9B-4EAB-B456-F23F75B3E0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6CD4F9-EE76-4C8B-9E5D-FE46AB0637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706DD-7210-44F7-841C-A433BE50CB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FE882-B383-4CDB-AFE1-D0A79EEA7412}" type="datetimeFigureOut">
              <a:rPr lang="en-US" smtClean="0"/>
              <a:t>12/6/2017</a:t>
            </a:fld>
            <a:endParaRPr lang="en-US"/>
          </a:p>
        </p:txBody>
      </p:sp>
      <p:sp>
        <p:nvSpPr>
          <p:cNvPr id="5" name="Footer Placeholder 4">
            <a:extLst>
              <a:ext uri="{FF2B5EF4-FFF2-40B4-BE49-F238E27FC236}">
                <a16:creationId xmlns:a16="http://schemas.microsoft.com/office/drawing/2014/main" id="{6DC40114-3C51-47E0-9859-422787AE8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983A5C-F63A-4F81-80B2-F09B406071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9C4D49-E42D-4C84-AEF0-3DA7C0E78826}" type="slidenum">
              <a:rPr lang="en-US" smtClean="0"/>
              <a:t>‹#›</a:t>
            </a:fld>
            <a:endParaRPr lang="en-US"/>
          </a:p>
        </p:txBody>
      </p:sp>
    </p:spTree>
    <p:extLst>
      <p:ext uri="{BB962C8B-B14F-4D97-AF65-F5344CB8AC3E}">
        <p14:creationId xmlns:p14="http://schemas.microsoft.com/office/powerpoint/2010/main" val="42153194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4B61151-90B9-4EDF-B73F-DAA2F32452AA}"/>
              </a:ext>
            </a:extLst>
          </p:cNvPr>
          <p:cNvSpPr>
            <a:spLocks noGrp="1"/>
          </p:cNvSpPr>
          <p:nvPr>
            <p:ph type="sldNum" sz="quarter" idx="4"/>
          </p:nvPr>
        </p:nvSpPr>
        <p:spPr>
          <a:xfrm>
            <a:off x="10153402" y="6356350"/>
            <a:ext cx="1674421" cy="365125"/>
          </a:xfrm>
          <a:prstGeom prst="rect">
            <a:avLst/>
          </a:prstGeom>
        </p:spPr>
        <p:txBody>
          <a:bodyPr vert="horz" lIns="91440" tIns="45720" rIns="91440" bIns="45720" rtlCol="0" anchor="ctr"/>
          <a:lstStyle>
            <a:lvl1pPr algn="r">
              <a:defRPr sz="1400" b="1">
                <a:solidFill>
                  <a:schemeClr val="bg1"/>
                </a:solidFill>
                <a:latin typeface="Arial" panose="020B0604020202020204" pitchFamily="34" charset="0"/>
                <a:cs typeface="Arial" panose="020B0604020202020204" pitchFamily="34" charset="0"/>
              </a:defRPr>
            </a:lvl1pPr>
          </a:lstStyle>
          <a:p>
            <a:r>
              <a:rPr lang="en-US" dirty="0"/>
              <a:t>E. Rigby 2017</a:t>
            </a:r>
          </a:p>
        </p:txBody>
      </p:sp>
    </p:spTree>
    <p:extLst>
      <p:ext uri="{BB962C8B-B14F-4D97-AF65-F5344CB8AC3E}">
        <p14:creationId xmlns:p14="http://schemas.microsoft.com/office/powerpoint/2010/main" val="629997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hyperlink" Target="http://www.wbnm.com.au/"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mailto:ted.rigby@rienco.com.au"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wbnm.com.au/"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hyperlink" Target="mailto:andrew.wiersma@gmail.com"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cryan@csse.com.au"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7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C1191-58BE-44F9-B132-996717ED737A}"/>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13447" y="0"/>
            <a:ext cx="12192000" cy="6858000"/>
          </a:xfrm>
          <a:prstGeom prst="rect">
            <a:avLst/>
          </a:prstGeom>
        </p:spPr>
      </p:pic>
      <p:sp>
        <p:nvSpPr>
          <p:cNvPr id="2" name="Title 1">
            <a:extLst>
              <a:ext uri="{FF2B5EF4-FFF2-40B4-BE49-F238E27FC236}">
                <a16:creationId xmlns:a16="http://schemas.microsoft.com/office/drawing/2014/main" id="{C6D5FC32-4A75-4A5A-969B-F8BB4455AB5F}"/>
              </a:ext>
            </a:extLst>
          </p:cNvPr>
          <p:cNvSpPr>
            <a:spLocks noGrp="1"/>
          </p:cNvSpPr>
          <p:nvPr>
            <p:ph type="ctrTitle"/>
          </p:nvPr>
        </p:nvSpPr>
        <p:spPr>
          <a:xfrm>
            <a:off x="174812" y="1539222"/>
            <a:ext cx="12017187" cy="2387600"/>
          </a:xfrm>
        </p:spPr>
        <p:txBody>
          <a:bodyPr>
            <a:normAutofit fontScale="90000"/>
          </a:bodyPr>
          <a:lstStyle/>
          <a:p>
            <a:r>
              <a:rPr lang="en-AU" dirty="0">
                <a:solidFill>
                  <a:schemeClr val="bg1"/>
                </a:solidFill>
                <a:latin typeface="Britannic Bold" panose="020B0903060703020204" pitchFamily="34" charset="0"/>
              </a:rPr>
              <a:t>Watershed Bounded Network Model</a:t>
            </a:r>
            <a:br>
              <a:rPr lang="en-AU" dirty="0">
                <a:solidFill>
                  <a:schemeClr val="accent1">
                    <a:lumMod val="50000"/>
                  </a:schemeClr>
                </a:solidFill>
                <a:latin typeface="Britannic Bold" panose="020B0903060703020204" pitchFamily="34" charset="0"/>
              </a:rPr>
            </a:br>
            <a:br>
              <a:rPr lang="en-AU" dirty="0">
                <a:solidFill>
                  <a:schemeClr val="accent1">
                    <a:lumMod val="50000"/>
                  </a:schemeClr>
                </a:solidFill>
                <a:latin typeface="Britannic Bold" panose="020B0903060703020204" pitchFamily="34" charset="0"/>
              </a:rPr>
            </a:br>
            <a:r>
              <a:rPr lang="en-AU" sz="8000" i="1" dirty="0">
                <a:solidFill>
                  <a:schemeClr val="bg1"/>
                </a:solidFill>
                <a:latin typeface="Stencil" panose="040409050D0802020404" pitchFamily="82" charset="0"/>
              </a:rPr>
              <a:t>WBNM2017</a:t>
            </a:r>
            <a:endParaRPr lang="en-US" sz="8000" i="1" dirty="0">
              <a:solidFill>
                <a:schemeClr val="bg1"/>
              </a:solidFill>
              <a:latin typeface="Stencil" panose="040409050D0802020404" pitchFamily="82" charset="0"/>
            </a:endParaRPr>
          </a:p>
        </p:txBody>
      </p:sp>
      <p:sp>
        <p:nvSpPr>
          <p:cNvPr id="3" name="Subtitle 2">
            <a:extLst>
              <a:ext uri="{FF2B5EF4-FFF2-40B4-BE49-F238E27FC236}">
                <a16:creationId xmlns:a16="http://schemas.microsoft.com/office/drawing/2014/main" id="{D2A564EC-2EA1-4C51-993B-97A13BDB6BF8}"/>
              </a:ext>
            </a:extLst>
          </p:cNvPr>
          <p:cNvSpPr>
            <a:spLocks noGrp="1"/>
          </p:cNvSpPr>
          <p:nvPr>
            <p:ph type="subTitle" idx="1"/>
          </p:nvPr>
        </p:nvSpPr>
        <p:spPr>
          <a:xfrm>
            <a:off x="1510553" y="4583673"/>
            <a:ext cx="9144000" cy="1655762"/>
          </a:xfrm>
        </p:spPr>
        <p:txBody>
          <a:bodyPr/>
          <a:lstStyle/>
          <a:p>
            <a:pPr algn="r"/>
            <a:r>
              <a:rPr lang="en-AU" dirty="0">
                <a:solidFill>
                  <a:schemeClr val="bg1"/>
                </a:solidFill>
                <a:latin typeface="Britannic Bold" panose="020B0903060703020204" pitchFamily="34" charset="0"/>
              </a:rPr>
              <a:t>Workshop November 2017</a:t>
            </a:r>
          </a:p>
          <a:p>
            <a:pPr algn="r"/>
            <a:r>
              <a:rPr lang="en-AU" dirty="0">
                <a:solidFill>
                  <a:schemeClr val="bg1"/>
                </a:solidFill>
                <a:latin typeface="Britannic Bold" panose="020B0903060703020204" pitchFamily="34" charset="0"/>
              </a:rPr>
              <a:t>Novatel Wollongong NSW</a:t>
            </a:r>
          </a:p>
          <a:p>
            <a:pPr algn="r"/>
            <a:r>
              <a:rPr lang="en-AU" dirty="0">
                <a:solidFill>
                  <a:schemeClr val="bg1"/>
                </a:solidFill>
                <a:latin typeface="Britannic Bold" panose="020B0903060703020204" pitchFamily="34" charset="0"/>
              </a:rPr>
              <a:t>E H (Ted) Rigby</a:t>
            </a:r>
            <a:endParaRPr lang="en-US" dirty="0">
              <a:solidFill>
                <a:schemeClr val="bg1"/>
              </a:solidFill>
              <a:latin typeface="Britannic Bold" panose="020B0903060703020204" pitchFamily="34" charset="0"/>
            </a:endParaRPr>
          </a:p>
        </p:txBody>
      </p:sp>
    </p:spTree>
    <p:extLst>
      <p:ext uri="{BB962C8B-B14F-4D97-AF65-F5344CB8AC3E}">
        <p14:creationId xmlns:p14="http://schemas.microsoft.com/office/powerpoint/2010/main" val="344516825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8BA816-F5F6-47E2-A503-0D546C748E84}"/>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2017---------------------------------Overview</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199" y="1786159"/>
            <a:ext cx="5990113" cy="4816143"/>
          </a:xfrm>
        </p:spPr>
        <p:txBody>
          <a:bodyPr>
            <a:normAutofit fontScale="55000" lnSpcReduction="20000"/>
          </a:bodyPr>
          <a:lstStyle/>
          <a:p>
            <a:pPr marL="0" indent="0">
              <a:buNone/>
            </a:pPr>
            <a:r>
              <a:rPr lang="en-AU" sz="5800" b="1" i="1" dirty="0">
                <a:solidFill>
                  <a:schemeClr val="bg1"/>
                </a:solidFill>
              </a:rPr>
              <a:t>MODEL BASIC BUILD TASKS</a:t>
            </a:r>
          </a:p>
          <a:p>
            <a:r>
              <a:rPr lang="en-AU" altLang="en-US" sz="3200" dirty="0">
                <a:solidFill>
                  <a:srgbClr val="FFFF00"/>
                </a:solidFill>
              </a:rPr>
              <a:t>Subareal Primary Topology </a:t>
            </a:r>
            <a:r>
              <a:rPr lang="en-AU" altLang="en-US" sz="3200" dirty="0" err="1">
                <a:solidFill>
                  <a:srgbClr val="FFFF00"/>
                </a:solidFill>
              </a:rPr>
              <a:t>Assesment</a:t>
            </a:r>
            <a:endParaRPr lang="en-AU" altLang="en-US" sz="3200" dirty="0">
              <a:solidFill>
                <a:srgbClr val="FFFF00"/>
              </a:solidFill>
            </a:endParaRPr>
          </a:p>
          <a:p>
            <a:r>
              <a:rPr lang="en-AU" altLang="en-US" sz="3200" dirty="0" err="1">
                <a:solidFill>
                  <a:srgbClr val="FFFF00"/>
                </a:solidFill>
              </a:rPr>
              <a:t>Subareal</a:t>
            </a:r>
            <a:r>
              <a:rPr lang="en-AU" altLang="en-US" sz="3200" dirty="0">
                <a:solidFill>
                  <a:srgbClr val="FFFF00"/>
                </a:solidFill>
              </a:rPr>
              <a:t> ‘Effective’ Impervious Area Assessment</a:t>
            </a:r>
          </a:p>
          <a:p>
            <a:r>
              <a:rPr lang="en-AU" altLang="en-US" sz="3200" dirty="0">
                <a:solidFill>
                  <a:srgbClr val="FFFF00"/>
                </a:solidFill>
              </a:rPr>
              <a:t>Subareal Stream Routing &amp; Reach Condition Assessment</a:t>
            </a:r>
          </a:p>
          <a:p>
            <a:r>
              <a:rPr lang="en-AU" altLang="en-US" sz="3200" dirty="0">
                <a:solidFill>
                  <a:schemeClr val="bg1"/>
                </a:solidFill>
              </a:rPr>
              <a:t>Subareal Structure(s) Data Acquisition (if present)</a:t>
            </a:r>
          </a:p>
          <a:p>
            <a:r>
              <a:rPr lang="en-AU" altLang="en-US" sz="3200" dirty="0">
                <a:solidFill>
                  <a:schemeClr val="bg1"/>
                </a:solidFill>
              </a:rPr>
              <a:t>Subareal Structure(s) Diversion Characteristics (if present)</a:t>
            </a:r>
          </a:p>
          <a:p>
            <a:r>
              <a:rPr lang="en-AU" altLang="en-US" sz="3200" dirty="0">
                <a:solidFill>
                  <a:schemeClr val="bg1"/>
                </a:solidFill>
              </a:rPr>
              <a:t>=======================================</a:t>
            </a:r>
          </a:p>
          <a:p>
            <a:r>
              <a:rPr lang="en-AU" altLang="en-US" sz="3200" dirty="0">
                <a:solidFill>
                  <a:srgbClr val="FFFF00"/>
                </a:solidFill>
              </a:rPr>
              <a:t>Rainfall Data Acquisition</a:t>
            </a:r>
          </a:p>
          <a:p>
            <a:r>
              <a:rPr lang="en-AU" altLang="en-US" sz="3200" dirty="0">
                <a:solidFill>
                  <a:srgbClr val="FFFF00"/>
                </a:solidFill>
              </a:rPr>
              <a:t>Global/Subareal Losses Assessment</a:t>
            </a:r>
          </a:p>
          <a:p>
            <a:r>
              <a:rPr lang="en-AU" altLang="en-US" sz="3200" dirty="0">
                <a:solidFill>
                  <a:schemeClr val="bg1"/>
                </a:solidFill>
              </a:rPr>
              <a:t>Imported Hydrograph(s) Data Acquisition (if present)</a:t>
            </a:r>
          </a:p>
          <a:p>
            <a:r>
              <a:rPr lang="en-AU" altLang="en-US" sz="3200" dirty="0">
                <a:solidFill>
                  <a:schemeClr val="bg1"/>
                </a:solidFill>
              </a:rPr>
              <a:t>Recorded Hydrograph(s) Data Acquisition (if present)</a:t>
            </a:r>
          </a:p>
          <a:p>
            <a:r>
              <a:rPr lang="en-AU" altLang="en-US" sz="3200" dirty="0">
                <a:solidFill>
                  <a:schemeClr val="bg1"/>
                </a:solidFill>
              </a:rPr>
              <a:t>=======================================</a:t>
            </a:r>
          </a:p>
          <a:p>
            <a:r>
              <a:rPr lang="en-AU" altLang="en-US" sz="3200" dirty="0">
                <a:solidFill>
                  <a:srgbClr val="FFFF00"/>
                </a:solidFill>
              </a:rPr>
              <a:t>Run File Construction</a:t>
            </a:r>
          </a:p>
          <a:p>
            <a:r>
              <a:rPr lang="en-AU" altLang="en-US" sz="3200" dirty="0">
                <a:solidFill>
                  <a:srgbClr val="FFFF00"/>
                </a:solidFill>
              </a:rPr>
              <a:t>INI File Configuration</a:t>
            </a:r>
          </a:p>
          <a:p>
            <a:pPr marL="0" indent="0">
              <a:buNone/>
            </a:pPr>
            <a:endParaRPr lang="en-AU" sz="3200" b="1" i="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6" name="Picture 5">
            <a:extLst>
              <a:ext uri="{FF2B5EF4-FFF2-40B4-BE49-F238E27FC236}">
                <a16:creationId xmlns:a16="http://schemas.microsoft.com/office/drawing/2014/main" id="{32281FFF-A6F1-4D9D-81C2-90454073106A}"/>
              </a:ext>
            </a:extLst>
          </p:cNvPr>
          <p:cNvPicPr>
            <a:picLocks noChangeAspect="1"/>
          </p:cNvPicPr>
          <p:nvPr/>
        </p:nvPicPr>
        <p:blipFill rotWithShape="1">
          <a:blip r:embed="rId3">
            <a:extLst>
              <a:ext uri="{28A0092B-C50C-407E-A947-70E740481C1C}">
                <a14:useLocalDpi xmlns:a14="http://schemas.microsoft.com/office/drawing/2010/main" val="0"/>
              </a:ext>
            </a:extLst>
          </a:blip>
          <a:srcRect l="18322" t="-1190" r="16379" b="-2"/>
          <a:stretch/>
        </p:blipFill>
        <p:spPr>
          <a:xfrm>
            <a:off x="7716051" y="1306287"/>
            <a:ext cx="3696486" cy="4670988"/>
          </a:xfrm>
          <a:prstGeom prst="rect">
            <a:avLst/>
          </a:prstGeom>
        </p:spPr>
      </p:pic>
      <p:sp>
        <p:nvSpPr>
          <p:cNvPr id="9" name="TextBox 8">
            <a:extLst>
              <a:ext uri="{FF2B5EF4-FFF2-40B4-BE49-F238E27FC236}">
                <a16:creationId xmlns:a16="http://schemas.microsoft.com/office/drawing/2014/main" id="{22AC6D43-C9FD-4108-AAB2-31D99A216A57}"/>
              </a:ext>
            </a:extLst>
          </p:cNvPr>
          <p:cNvSpPr txBox="1"/>
          <p:nvPr/>
        </p:nvSpPr>
        <p:spPr>
          <a:xfrm>
            <a:off x="7716051" y="5977275"/>
            <a:ext cx="3696486" cy="369332"/>
          </a:xfrm>
          <a:prstGeom prst="rect">
            <a:avLst/>
          </a:prstGeom>
          <a:noFill/>
        </p:spPr>
        <p:txBody>
          <a:bodyPr wrap="square" rtlCol="0">
            <a:spAutoFit/>
          </a:bodyPr>
          <a:lstStyle/>
          <a:p>
            <a:pPr algn="ctr"/>
            <a:r>
              <a:rPr lang="en-AU" dirty="0">
                <a:solidFill>
                  <a:srgbClr val="FFFF00"/>
                </a:solidFill>
              </a:rPr>
              <a:t>Sorell Creek Catchment</a:t>
            </a:r>
            <a:endParaRPr lang="en-US" dirty="0">
              <a:solidFill>
                <a:srgbClr val="FFFF00"/>
              </a:solidFill>
            </a:endParaRPr>
          </a:p>
        </p:txBody>
      </p:sp>
    </p:spTree>
    <p:extLst>
      <p:ext uri="{BB962C8B-B14F-4D97-AF65-F5344CB8AC3E}">
        <p14:creationId xmlns:p14="http://schemas.microsoft.com/office/powerpoint/2010/main" val="3725206025"/>
      </p:ext>
    </p:extLst>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4351338"/>
          </a:xfrm>
        </p:spPr>
        <p:txBody>
          <a:bodyPr>
            <a:normAutofit/>
          </a:bodyPr>
          <a:lstStyle/>
          <a:p>
            <a:pPr marL="0" indent="0">
              <a:buNone/>
            </a:pPr>
            <a:r>
              <a:rPr lang="en-AU" sz="3200" b="1" dirty="0">
                <a:solidFill>
                  <a:schemeClr val="bg1"/>
                </a:solidFill>
              </a:rPr>
              <a:t>USING WBNM as a Surrogate Hydraulic Model</a:t>
            </a:r>
          </a:p>
          <a:p>
            <a:pPr marL="0" indent="0">
              <a:buNone/>
            </a:pPr>
            <a:r>
              <a:rPr lang="en-AU" sz="2200" dirty="0">
                <a:solidFill>
                  <a:schemeClr val="bg1"/>
                </a:solidFill>
                <a:latin typeface="Arial" panose="020B0604020202020204" pitchFamily="34" charset="0"/>
                <a:cs typeface="Arial" panose="020B0604020202020204" pitchFamily="34" charset="0"/>
              </a:rPr>
              <a:t>WBNM has the ability to relate discharge to elevation at any structure. As such it can be used to establish flood hydrographs (temporal discharge and elevation) at specific locations. If the duration of overtopping of a road by more than say 300mm is the relevant question, then WBNM can be used to specifically answer that question. As previously noted, when blockage during an event is involved, It may provide a more realistic answer at that structure than most current  2D hydrodynamic models can. </a:t>
            </a:r>
          </a:p>
          <a:p>
            <a:pPr marL="0" indent="0">
              <a:buNone/>
            </a:pPr>
            <a:r>
              <a:rPr lang="en-AU" sz="2200" b="1" dirty="0">
                <a:solidFill>
                  <a:schemeClr val="bg1"/>
                </a:solidFill>
                <a:latin typeface="Arial" panose="020B0604020202020204" pitchFamily="34" charset="0"/>
                <a:cs typeface="Arial" panose="020B0604020202020204" pitchFamily="34" charset="0"/>
              </a:rPr>
              <a:t>BUT:</a:t>
            </a:r>
          </a:p>
          <a:p>
            <a:pPr marL="0" indent="0">
              <a:buNone/>
            </a:pPr>
            <a:r>
              <a:rPr lang="en-AU" sz="2200" dirty="0">
                <a:solidFill>
                  <a:schemeClr val="bg1"/>
                </a:solidFill>
                <a:latin typeface="Arial" panose="020B0604020202020204" pitchFamily="34" charset="0"/>
                <a:cs typeface="Arial" panose="020B0604020202020204" pitchFamily="34" charset="0"/>
              </a:rPr>
              <a:t>WBNM has no spatial capacity to reflect hydraulic behaviour away from the structure or to reflect complex 2D flow behaviour at the inlet or outlet.</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935820555"/>
      </p:ext>
    </p:extLst>
  </p:cSld>
  <p:clrMapOvr>
    <a:masterClrMapping/>
  </p:clrMapOvr>
  <p:transition spd="med">
    <p:pul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923925" y="1786160"/>
            <a:ext cx="11049000" cy="4351338"/>
          </a:xfrm>
        </p:spPr>
        <p:txBody>
          <a:bodyPr>
            <a:normAutofit fontScale="85000" lnSpcReduction="20000"/>
          </a:bodyPr>
          <a:lstStyle/>
          <a:p>
            <a:pPr marL="0" indent="0">
              <a:buNone/>
            </a:pPr>
            <a:r>
              <a:rPr lang="en-AU" sz="3200" b="1" dirty="0">
                <a:solidFill>
                  <a:schemeClr val="bg1"/>
                </a:solidFill>
              </a:rPr>
              <a:t>Feeding an ARR 2016  DFE Hydraulic Model (Locally)</a:t>
            </a:r>
          </a:p>
          <a:p>
            <a:pPr>
              <a:lnSpc>
                <a:spcPct val="120000"/>
              </a:lnSpc>
            </a:pPr>
            <a:r>
              <a:rPr lang="en-AU" sz="2400" dirty="0">
                <a:solidFill>
                  <a:schemeClr val="bg1"/>
                </a:solidFill>
                <a:latin typeface="Arial" panose="020B0604020202020204" pitchFamily="34" charset="0"/>
                <a:cs typeface="Arial" panose="020B0604020202020204" pitchFamily="34" charset="0"/>
              </a:rPr>
              <a:t>ARR 2016 has significantly added to the complexity of DFE. Peak discharges are readily calculated using WBNM , but the associated DFE hydrograph is not.</a:t>
            </a:r>
          </a:p>
          <a:p>
            <a:r>
              <a:rPr lang="en-AU" sz="2400" dirty="0">
                <a:solidFill>
                  <a:schemeClr val="bg1"/>
                </a:solidFill>
                <a:latin typeface="Arial" panose="020B0604020202020204" pitchFamily="34" charset="0"/>
                <a:cs typeface="Arial" panose="020B0604020202020204" pitchFamily="34" charset="0"/>
              </a:rPr>
              <a:t>If flood behaviour only in the vicinity of the outlet is required, then;</a:t>
            </a:r>
          </a:p>
          <a:p>
            <a:pPr marL="914400" lvl="1" indent="-457200">
              <a:lnSpc>
                <a:spcPct val="120000"/>
              </a:lnSpc>
              <a:spcAft>
                <a:spcPts val="500"/>
              </a:spcAft>
              <a:buFont typeface="+mj-lt"/>
              <a:buAutoNum type="alphaLcPeriod"/>
            </a:pPr>
            <a:r>
              <a:rPr lang="en-AU" sz="1900" dirty="0">
                <a:solidFill>
                  <a:schemeClr val="bg1"/>
                </a:solidFill>
                <a:latin typeface="Arial" panose="020B0604020202020204" pitchFamily="34" charset="0"/>
                <a:cs typeface="Arial" panose="020B0604020202020204" pitchFamily="34" charset="0"/>
              </a:rPr>
              <a:t>The subareal  hydrographs associated with  the identified critical dura/</a:t>
            </a:r>
            <a:r>
              <a:rPr lang="en-AU" sz="1900" dirty="0" err="1">
                <a:solidFill>
                  <a:schemeClr val="bg1"/>
                </a:solidFill>
                <a:latin typeface="Arial" panose="020B0604020202020204" pitchFamily="34" charset="0"/>
                <a:cs typeface="Arial" panose="020B0604020202020204" pitchFamily="34" charset="0"/>
              </a:rPr>
              <a:t>patt</a:t>
            </a:r>
            <a:r>
              <a:rPr lang="en-AU" sz="1900" dirty="0">
                <a:solidFill>
                  <a:schemeClr val="bg1"/>
                </a:solidFill>
                <a:latin typeface="Arial" panose="020B0604020202020204" pitchFamily="34" charset="0"/>
                <a:cs typeface="Arial" panose="020B0604020202020204" pitchFamily="34" charset="0"/>
              </a:rPr>
              <a:t> at the outlet identified by WBNM could be input as nodal inflows to the hydraulic model to simulate DFE flooding at this location or;</a:t>
            </a:r>
          </a:p>
          <a:p>
            <a:pPr marL="914400" lvl="1" indent="-457200">
              <a:lnSpc>
                <a:spcPct val="120000"/>
              </a:lnSpc>
              <a:spcAft>
                <a:spcPts val="500"/>
              </a:spcAft>
              <a:buFont typeface="+mj-lt"/>
              <a:buAutoNum type="alphaLcPeriod"/>
            </a:pPr>
            <a:r>
              <a:rPr lang="en-AU" sz="1900" dirty="0">
                <a:solidFill>
                  <a:schemeClr val="bg1"/>
                </a:solidFill>
                <a:latin typeface="Arial" panose="020B0604020202020204" pitchFamily="34" charset="0"/>
                <a:cs typeface="Arial" panose="020B0604020202020204" pitchFamily="34" charset="0"/>
              </a:rPr>
              <a:t>The rainfall associated with the identified critical dura/</a:t>
            </a:r>
            <a:r>
              <a:rPr lang="en-AU" sz="1900" dirty="0" err="1">
                <a:solidFill>
                  <a:schemeClr val="bg1"/>
                </a:solidFill>
                <a:latin typeface="Arial" panose="020B0604020202020204" pitchFamily="34" charset="0"/>
                <a:cs typeface="Arial" panose="020B0604020202020204" pitchFamily="34" charset="0"/>
              </a:rPr>
              <a:t>patt</a:t>
            </a:r>
            <a:r>
              <a:rPr lang="en-AU" sz="1900" dirty="0">
                <a:solidFill>
                  <a:schemeClr val="bg1"/>
                </a:solidFill>
                <a:latin typeface="Arial" panose="020B0604020202020204" pitchFamily="34" charset="0"/>
                <a:cs typeface="Arial" panose="020B0604020202020204" pitchFamily="34" charset="0"/>
              </a:rPr>
              <a:t> could be input direct to the hydraulic model to simulate DFE flooding at this location or;</a:t>
            </a:r>
          </a:p>
          <a:p>
            <a:pPr marL="914400" lvl="1" indent="-457200">
              <a:lnSpc>
                <a:spcPct val="120000"/>
              </a:lnSpc>
              <a:spcAft>
                <a:spcPts val="500"/>
              </a:spcAft>
              <a:buFont typeface="+mj-lt"/>
              <a:buAutoNum type="alphaLcPeriod"/>
            </a:pPr>
            <a:r>
              <a:rPr lang="en-AU" sz="1900" dirty="0">
                <a:solidFill>
                  <a:schemeClr val="bg1"/>
                </a:solidFill>
                <a:latin typeface="Arial" panose="020B0604020202020204" pitchFamily="34" charset="0"/>
                <a:cs typeface="Arial" panose="020B0604020202020204" pitchFamily="34" charset="0"/>
              </a:rPr>
              <a:t>The rainfall associated with the ensemble for the identified critical duration could be input to the model and the average flood surface at the outlet adopted as the DFE surface at this location. </a:t>
            </a:r>
          </a:p>
          <a:p>
            <a:pPr>
              <a:lnSpc>
                <a:spcPct val="120000"/>
              </a:lnSpc>
              <a:spcAft>
                <a:spcPts val="500"/>
              </a:spcAft>
            </a:pPr>
            <a:r>
              <a:rPr lang="en-AU" sz="2400" dirty="0">
                <a:solidFill>
                  <a:schemeClr val="bg1"/>
                </a:solidFill>
                <a:latin typeface="Arial" panose="020B0604020202020204" pitchFamily="34" charset="0"/>
                <a:cs typeface="Arial" panose="020B0604020202020204" pitchFamily="34" charset="0"/>
              </a:rPr>
              <a:t>Even in this simplest of circumstances these different approaches can produce different flood surface levels !</a:t>
            </a:r>
            <a:endParaRPr lang="en-US" sz="24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602537279"/>
      </p:ext>
    </p:extLst>
  </p:cSld>
  <p:clrMapOvr>
    <a:masterClrMapping/>
  </p:clrMapOvr>
  <p:transition spd="med">
    <p:pul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339283" y="1690688"/>
            <a:ext cx="11852717" cy="5032375"/>
          </a:xfrm>
        </p:spPr>
        <p:txBody>
          <a:bodyPr>
            <a:normAutofit fontScale="92500" lnSpcReduction="20000"/>
          </a:bodyPr>
          <a:lstStyle/>
          <a:p>
            <a:pPr marL="0" indent="0">
              <a:buNone/>
            </a:pPr>
            <a:r>
              <a:rPr lang="en-AU" sz="3200" b="1" dirty="0">
                <a:solidFill>
                  <a:schemeClr val="bg1"/>
                </a:solidFill>
              </a:rPr>
              <a:t>Feeding an ARR 2016  DFE Hydraulic Model (Spatially)</a:t>
            </a:r>
          </a:p>
          <a:p>
            <a:r>
              <a:rPr lang="en-AU" sz="2200" dirty="0">
                <a:solidFill>
                  <a:schemeClr val="bg1"/>
                </a:solidFill>
                <a:latin typeface="Arial" panose="020B0604020202020204" pitchFamily="34" charset="0"/>
                <a:cs typeface="Arial" panose="020B0604020202020204" pitchFamily="34" charset="0"/>
              </a:rPr>
              <a:t>More commonly, spatial flood behaviour across a significant proportion of the catchment is required. </a:t>
            </a:r>
          </a:p>
          <a:p>
            <a:r>
              <a:rPr lang="en-AU" sz="2200" dirty="0">
                <a:solidFill>
                  <a:schemeClr val="bg1"/>
                </a:solidFill>
                <a:latin typeface="Arial" panose="020B0604020202020204" pitchFamily="34" charset="0"/>
                <a:cs typeface="Arial" panose="020B0604020202020204" pitchFamily="34" charset="0"/>
              </a:rPr>
              <a:t>When partial area effects are not significant, One  approach might be to use WBNM to establish what duration/pattern combinations are critical in the areas of interest so that the number of hydraulic simulations can be minimised by using;</a:t>
            </a:r>
          </a:p>
          <a:p>
            <a:pPr marL="914400" lvl="1" indent="-457200">
              <a:lnSpc>
                <a:spcPct val="110000"/>
              </a:lnSpc>
              <a:spcAft>
                <a:spcPts val="500"/>
              </a:spcAft>
              <a:buFont typeface="+mj-lt"/>
              <a:buAutoNum type="alphaLcPeriod"/>
            </a:pPr>
            <a:r>
              <a:rPr lang="en-AU" sz="2000" dirty="0">
                <a:solidFill>
                  <a:schemeClr val="bg1"/>
                </a:solidFill>
                <a:latin typeface="Arial" panose="020B0604020202020204" pitchFamily="34" charset="0"/>
                <a:cs typeface="Arial" panose="020B0604020202020204" pitchFamily="34" charset="0"/>
              </a:rPr>
              <a:t> the identified critical dura/</a:t>
            </a:r>
            <a:r>
              <a:rPr lang="en-AU" sz="2000" dirty="0" err="1">
                <a:solidFill>
                  <a:schemeClr val="bg1"/>
                </a:solidFill>
                <a:latin typeface="Arial" panose="020B0604020202020204" pitchFamily="34" charset="0"/>
                <a:cs typeface="Arial" panose="020B0604020202020204" pitchFamily="34" charset="0"/>
              </a:rPr>
              <a:t>patt</a:t>
            </a:r>
            <a:r>
              <a:rPr lang="en-AU" sz="2000" dirty="0">
                <a:solidFill>
                  <a:schemeClr val="bg1"/>
                </a:solidFill>
                <a:latin typeface="Arial" panose="020B0604020202020204" pitchFamily="34" charset="0"/>
                <a:cs typeface="Arial" panose="020B0604020202020204" pitchFamily="34" charset="0"/>
              </a:rPr>
              <a:t> combinations of the hydrographs for input to the hydraulic model to establish the max DFE surface (noting that the </a:t>
            </a:r>
            <a:r>
              <a:rPr lang="en-AU" sz="2000" dirty="0" err="1">
                <a:solidFill>
                  <a:schemeClr val="bg1"/>
                </a:solidFill>
                <a:latin typeface="Arial" panose="020B0604020202020204" pitchFamily="34" charset="0"/>
                <a:cs typeface="Arial" panose="020B0604020202020204" pitchFamily="34" charset="0"/>
              </a:rPr>
              <a:t>crit</a:t>
            </a:r>
            <a:r>
              <a:rPr lang="en-AU" sz="2000" dirty="0">
                <a:solidFill>
                  <a:schemeClr val="bg1"/>
                </a:solidFill>
                <a:latin typeface="Arial" panose="020B0604020202020204" pitchFamily="34" charset="0"/>
                <a:cs typeface="Arial" panose="020B0604020202020204" pitchFamily="34" charset="0"/>
              </a:rPr>
              <a:t> dura/</a:t>
            </a:r>
            <a:r>
              <a:rPr lang="en-AU" sz="2000" dirty="0" err="1">
                <a:solidFill>
                  <a:schemeClr val="bg1"/>
                </a:solidFill>
                <a:latin typeface="Arial" panose="020B0604020202020204" pitchFamily="34" charset="0"/>
                <a:cs typeface="Arial" panose="020B0604020202020204" pitchFamily="34" charset="0"/>
              </a:rPr>
              <a:t>patt</a:t>
            </a:r>
            <a:r>
              <a:rPr lang="en-AU" sz="2000" dirty="0">
                <a:solidFill>
                  <a:schemeClr val="bg1"/>
                </a:solidFill>
                <a:latin typeface="Arial" panose="020B0604020202020204" pitchFamily="34" charset="0"/>
                <a:cs typeface="Arial" panose="020B0604020202020204" pitchFamily="34" charset="0"/>
              </a:rPr>
              <a:t> for  each subarea will typically have a peak Q  a little higher than the DFE??) or;</a:t>
            </a:r>
          </a:p>
          <a:p>
            <a:pPr marL="914400" lvl="1" indent="-457200">
              <a:lnSpc>
                <a:spcPct val="110000"/>
              </a:lnSpc>
              <a:spcAft>
                <a:spcPts val="500"/>
              </a:spcAft>
              <a:buFont typeface="+mj-lt"/>
              <a:buAutoNum type="alphaLcPeriod"/>
            </a:pPr>
            <a:r>
              <a:rPr lang="en-AU" sz="2000" dirty="0">
                <a:solidFill>
                  <a:schemeClr val="bg1"/>
                </a:solidFill>
                <a:latin typeface="Arial" panose="020B0604020202020204" pitchFamily="34" charset="0"/>
                <a:cs typeface="Arial" panose="020B0604020202020204" pitchFamily="34" charset="0"/>
              </a:rPr>
              <a:t> the identified critical dura/</a:t>
            </a:r>
            <a:r>
              <a:rPr lang="en-AU" sz="2000" dirty="0" err="1">
                <a:solidFill>
                  <a:schemeClr val="bg1"/>
                </a:solidFill>
                <a:latin typeface="Arial" panose="020B0604020202020204" pitchFamily="34" charset="0"/>
                <a:cs typeface="Arial" panose="020B0604020202020204" pitchFamily="34" charset="0"/>
              </a:rPr>
              <a:t>patt</a:t>
            </a:r>
            <a:r>
              <a:rPr lang="en-AU" sz="2000" dirty="0">
                <a:solidFill>
                  <a:schemeClr val="bg1"/>
                </a:solidFill>
                <a:latin typeface="Arial" panose="020B0604020202020204" pitchFamily="34" charset="0"/>
                <a:cs typeface="Arial" panose="020B0604020202020204" pitchFamily="34" charset="0"/>
              </a:rPr>
              <a:t> combinations of the rainfall for input to the hydraulic model to establish the max DFE surface (noting that this assumes that the critical </a:t>
            </a:r>
            <a:r>
              <a:rPr lang="en-AU" sz="2000" dirty="0" err="1">
                <a:solidFill>
                  <a:schemeClr val="bg1"/>
                </a:solidFill>
                <a:latin typeface="Arial" panose="020B0604020202020204" pitchFamily="34" charset="0"/>
                <a:cs typeface="Arial" panose="020B0604020202020204" pitchFamily="34" charset="0"/>
              </a:rPr>
              <a:t>patt</a:t>
            </a:r>
            <a:r>
              <a:rPr lang="en-AU" sz="2000" dirty="0">
                <a:solidFill>
                  <a:schemeClr val="bg1"/>
                </a:solidFill>
                <a:latin typeface="Arial" panose="020B0604020202020204" pitchFamily="34" charset="0"/>
                <a:cs typeface="Arial" panose="020B0604020202020204" pitchFamily="34" charset="0"/>
              </a:rPr>
              <a:t> hydrologically behaves the same as that simulated hydraulically??) or; </a:t>
            </a:r>
          </a:p>
          <a:p>
            <a:pPr marL="914400" lvl="1" indent="-457200">
              <a:lnSpc>
                <a:spcPct val="110000"/>
              </a:lnSpc>
              <a:spcAft>
                <a:spcPts val="500"/>
              </a:spcAft>
              <a:buFont typeface="+mj-lt"/>
              <a:buAutoNum type="alphaLcPeriod"/>
            </a:pPr>
            <a:r>
              <a:rPr lang="en-AU" sz="2000" dirty="0">
                <a:solidFill>
                  <a:schemeClr val="bg1"/>
                </a:solidFill>
                <a:latin typeface="Arial" panose="020B0604020202020204" pitchFamily="34" charset="0"/>
                <a:cs typeface="Arial" panose="020B0604020202020204" pitchFamily="34" charset="0"/>
              </a:rPr>
              <a:t>the identified critical </a:t>
            </a:r>
            <a:r>
              <a:rPr lang="en-AU" sz="2000" dirty="0" err="1">
                <a:solidFill>
                  <a:schemeClr val="bg1"/>
                </a:solidFill>
                <a:latin typeface="Arial" panose="020B0604020202020204" pitchFamily="34" charset="0"/>
                <a:cs typeface="Arial" panose="020B0604020202020204" pitchFamily="34" charset="0"/>
              </a:rPr>
              <a:t>duras</a:t>
            </a:r>
            <a:r>
              <a:rPr lang="en-AU" sz="2000" dirty="0">
                <a:solidFill>
                  <a:schemeClr val="bg1"/>
                </a:solidFill>
                <a:latin typeface="Arial" panose="020B0604020202020204" pitchFamily="34" charset="0"/>
                <a:cs typeface="Arial" panose="020B0604020202020204" pitchFamily="34" charset="0"/>
              </a:rPr>
              <a:t> plus full ensemble rainfall patterns for input to the hydraulic model to establish the max DFE surface from the max of the average pattern surfaces for each  duration (noting this assumes that there is a strong correlation between the average peak discharge from the pattern ensemble at a subareas outlet and the  average of the flood surfaces produced by the ensemble).</a:t>
            </a:r>
          </a:p>
          <a:p>
            <a:pPr lvl="1"/>
            <a:endParaRPr lang="en-AU" sz="2000" b="1" dirty="0">
              <a:solidFill>
                <a:schemeClr val="bg1"/>
              </a:solidFill>
              <a:latin typeface="Arial" panose="020B0604020202020204" pitchFamily="34" charset="0"/>
              <a:cs typeface="Arial" panose="020B0604020202020204" pitchFamily="34" charset="0"/>
            </a:endParaRPr>
          </a:p>
          <a:p>
            <a:pPr lvl="1"/>
            <a:endParaRPr lang="en-US" sz="20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517174853"/>
      </p:ext>
    </p:extLst>
  </p:cSld>
  <p:clrMapOvr>
    <a:masterClrMapping/>
  </p:clrMapOvr>
  <p:transition spd="med">
    <p:pull/>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659757" y="1545220"/>
            <a:ext cx="11532243" cy="5312780"/>
          </a:xfrm>
        </p:spPr>
        <p:txBody>
          <a:bodyPr>
            <a:normAutofit/>
          </a:bodyPr>
          <a:lstStyle/>
          <a:p>
            <a:pPr marL="457200" lvl="1" indent="0">
              <a:buNone/>
            </a:pPr>
            <a:r>
              <a:rPr lang="en-AU" sz="3400" b="1" dirty="0">
                <a:solidFill>
                  <a:schemeClr val="bg1"/>
                </a:solidFill>
                <a:cs typeface="Courier New" panose="02070309020205020404" pitchFamily="49" charset="0"/>
              </a:rPr>
              <a:t>Do we need all tabulated </a:t>
            </a:r>
            <a:r>
              <a:rPr lang="en-AU" sz="3400" b="1" dirty="0" err="1">
                <a:solidFill>
                  <a:schemeClr val="bg1"/>
                </a:solidFill>
                <a:cs typeface="Courier New" panose="02070309020205020404" pitchFamily="49" charset="0"/>
              </a:rPr>
              <a:t>crit</a:t>
            </a:r>
            <a:r>
              <a:rPr lang="en-AU" sz="3400" b="1" dirty="0">
                <a:solidFill>
                  <a:schemeClr val="bg1"/>
                </a:solidFill>
                <a:cs typeface="Courier New" panose="02070309020205020404" pitchFamily="49" charset="0"/>
              </a:rPr>
              <a:t> dura/patterns?</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ANALYSIS OF A 1.00% DESIGN ARR 2016 STORM SPECTRUM ON Sorell Creek - Sorell - Tasmania</a:t>
            </a:r>
          </a:p>
          <a:p>
            <a:pPr marL="457200" lvl="1" indent="0">
              <a:buNone/>
            </a:pPr>
            <a:endParaRPr lang="en-AU" sz="1000" b="1" dirty="0">
              <a:solidFill>
                <a:srgbClr val="FFFF00"/>
              </a:solidFill>
              <a:latin typeface="Courier New" panose="02070309020205020404" pitchFamily="49" charset="0"/>
              <a:cs typeface="Courier New" panose="02070309020205020404" pitchFamily="49" charset="0"/>
            </a:endParaRP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WBNM - START DES16 SPECTRUM SUMMARY OF CRITICAL DURATIONS/PATTERNS FOR STORM # 2-DES16 ########</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DES16 storm dura and pattern spectrum simulation;</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1% AEP Design dura/</a:t>
            </a:r>
            <a:r>
              <a:rPr lang="en-AU" sz="1000" b="1" dirty="0" err="1">
                <a:solidFill>
                  <a:srgbClr val="FFFF00"/>
                </a:solidFill>
                <a:latin typeface="Courier New" panose="02070309020205020404" pitchFamily="49" charset="0"/>
                <a:cs typeface="Courier New" panose="02070309020205020404" pitchFamily="49" charset="0"/>
              </a:rPr>
              <a:t>patt</a:t>
            </a:r>
            <a:r>
              <a:rPr lang="en-AU" sz="1000" b="1" dirty="0">
                <a:solidFill>
                  <a:srgbClr val="FFFF00"/>
                </a:solidFill>
                <a:latin typeface="Courier New" panose="02070309020205020404" pitchFamily="49" charset="0"/>
                <a:cs typeface="Courier New" panose="02070309020205020404" pitchFamily="49" charset="0"/>
              </a:rPr>
              <a:t> Spectrum -user 36/4.0 losses -ARF 1.0</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Note -the outlet </a:t>
            </a:r>
            <a:r>
              <a:rPr lang="en-AU" sz="1000" b="1" dirty="0" err="1">
                <a:solidFill>
                  <a:srgbClr val="FFFF00"/>
                </a:solidFill>
                <a:latin typeface="Courier New" panose="02070309020205020404" pitchFamily="49" charset="0"/>
                <a:cs typeface="Courier New" panose="02070309020205020404" pitchFamily="49" charset="0"/>
              </a:rPr>
              <a:t>Opeakavg</a:t>
            </a:r>
            <a:r>
              <a:rPr lang="en-AU" sz="1000" b="1" dirty="0">
                <a:solidFill>
                  <a:srgbClr val="FFFF00"/>
                </a:solidFill>
                <a:latin typeface="Courier New" panose="02070309020205020404" pitchFamily="49" charset="0"/>
                <a:cs typeface="Courier New" panose="02070309020205020404" pitchFamily="49" charset="0"/>
              </a:rPr>
              <a:t> is the actual ARR 2016  DFE for the catchment.</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Partial area checks may be needed to establish actual ARR 2016 DFEs</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at other locations internal to the catchment!</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SUBAREA           CRITICAL        CRITDURA   CRITPATT   </a:t>
            </a:r>
            <a:r>
              <a:rPr lang="en-AU" sz="1000" b="1" dirty="0" err="1">
                <a:solidFill>
                  <a:srgbClr val="FFFF00"/>
                </a:solidFill>
                <a:latin typeface="Courier New" panose="02070309020205020404" pitchFamily="49" charset="0"/>
                <a:cs typeface="Courier New" panose="02070309020205020404" pitchFamily="49" charset="0"/>
              </a:rPr>
              <a:t>QpeakAvg</a:t>
            </a:r>
            <a:r>
              <a:rPr lang="en-AU" sz="1000" b="1" dirty="0">
                <a:solidFill>
                  <a:srgbClr val="FFFF00"/>
                </a:solidFill>
                <a:latin typeface="Courier New" panose="02070309020205020404" pitchFamily="49" charset="0"/>
                <a:cs typeface="Courier New" panose="02070309020205020404" pitchFamily="49" charset="0"/>
              </a:rPr>
              <a:t>    </a:t>
            </a:r>
            <a:r>
              <a:rPr lang="en-AU" sz="1000" b="1" dirty="0" err="1">
                <a:solidFill>
                  <a:srgbClr val="FFFF00"/>
                </a:solidFill>
                <a:latin typeface="Courier New" panose="02070309020205020404" pitchFamily="49" charset="0"/>
                <a:cs typeface="Courier New" panose="02070309020205020404" pitchFamily="49" charset="0"/>
              </a:rPr>
              <a:t>peakPatt</a:t>
            </a:r>
            <a:r>
              <a:rPr lang="en-AU" sz="1000" b="1" dirty="0">
                <a:solidFill>
                  <a:srgbClr val="FFFF00"/>
                </a:solidFill>
                <a:latin typeface="Courier New" panose="02070309020205020404" pitchFamily="49" charset="0"/>
                <a:cs typeface="Courier New" panose="02070309020205020404" pitchFamily="49" charset="0"/>
              </a:rPr>
              <a:t>    </a:t>
            </a:r>
            <a:r>
              <a:rPr lang="en-AU" sz="1000" b="1" dirty="0" err="1">
                <a:solidFill>
                  <a:srgbClr val="FFFF00"/>
                </a:solidFill>
                <a:latin typeface="Courier New" panose="02070309020205020404" pitchFamily="49" charset="0"/>
                <a:cs typeface="Courier New" panose="02070309020205020404" pitchFamily="49" charset="0"/>
              </a:rPr>
              <a:t>TpeakPatt</a:t>
            </a:r>
            <a:r>
              <a:rPr lang="en-AU" sz="1000" b="1" dirty="0">
                <a:solidFill>
                  <a:srgbClr val="FFFF00"/>
                </a:solidFill>
                <a:latin typeface="Courier New" panose="02070309020205020404" pitchFamily="49" charset="0"/>
                <a:cs typeface="Courier New" panose="02070309020205020404" pitchFamily="49" charset="0"/>
              </a:rPr>
              <a:t>    </a:t>
            </a:r>
            <a:r>
              <a:rPr lang="en-AU" sz="1000" b="1" dirty="0" err="1">
                <a:solidFill>
                  <a:srgbClr val="FFFF00"/>
                </a:solidFill>
                <a:latin typeface="Courier New" panose="02070309020205020404" pitchFamily="49" charset="0"/>
                <a:cs typeface="Courier New" panose="02070309020205020404" pitchFamily="49" charset="0"/>
              </a:rPr>
              <a:t>VolPatt</a:t>
            </a:r>
            <a:endParaRPr lang="en-AU" sz="1000" b="1" dirty="0">
              <a:solidFill>
                <a:srgbClr val="FFFF00"/>
              </a:solidFill>
              <a:latin typeface="Courier New" panose="02070309020205020404" pitchFamily="49" charset="0"/>
              <a:cs typeface="Courier New" panose="02070309020205020404" pitchFamily="49" charset="0"/>
            </a:endParaRP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OUTLET            EVENTUID          (min)               (m3/sec)    (m3/sec)      (min)      (m3e3)</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Sub01        2-12-4(DES16)         360           4        4.84        5.97        345.         53.</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Sub02        2-12-4(DES16)         360           4        1.91        2.33        345.         16.</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Sub03        2-12-4(DES16)         360           4        9.54       11.37        360.        123.</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Sub04        2-12-4(DES16)         360           4        4.49        5.54        345.         48.</a:t>
            </a:r>
          </a:p>
          <a:p>
            <a:pPr marL="457200" lvl="1" indent="0">
              <a:buNone/>
            </a:pPr>
            <a:r>
              <a:rPr lang="en-AU" sz="1000" b="1" dirty="0">
                <a:solidFill>
                  <a:srgbClr val="C00000"/>
                </a:solidFill>
                <a:highlight>
                  <a:srgbClr val="C0C0C0"/>
                </a:highlight>
                <a:latin typeface="Courier New" panose="02070309020205020404" pitchFamily="49" charset="0"/>
                <a:cs typeface="Courier New" panose="02070309020205020404" pitchFamily="49" charset="0"/>
              </a:rPr>
              <a:t>Sub05       2-15-10(DES16)        2880          10       18.83       18.91       1200.        642.</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Sub06        2-13-5(DES16)         720           5       28.58       28.63        720.        807.</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Sub15        2-13-5(DES16)         720           5       50.91       52.02        745.       1664.</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Sub16        2-13-5(DES16)         720           5       51.08       52.15        760.       1685.</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Sub17        2-13-5(DES16)         720           5       51.44       52.37        775.       1735.</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WBNM - END DESIGN SPECTRUM SUMMARY OF CRITICAL RESULTS FOR STORM #############################</a:t>
            </a:r>
          </a:p>
          <a:p>
            <a:pPr lvl="1"/>
            <a:endParaRPr lang="en-US" sz="20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259059263"/>
      </p:ext>
    </p:extLst>
  </p:cSld>
  <p:clrMapOvr>
    <a:masterClrMapping/>
  </p:clrMapOvr>
  <p:transition spd="med">
    <p:pull/>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0" y="2188941"/>
            <a:ext cx="13449783" cy="5463251"/>
          </a:xfrm>
        </p:spPr>
        <p:txBody>
          <a:bodyPr>
            <a:noAutofit/>
          </a:bodyPr>
          <a:lstStyle/>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WBNM - START DURATION SPECTRUM SUMMARY FOR 1.00 % AEP STORM ############### 2-DES16</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DES16 storm dura and pattern spectrum simulation;</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1% AEP Design dura/</a:t>
            </a:r>
            <a:r>
              <a:rPr lang="en-AU" sz="1000" b="1" dirty="0" err="1">
                <a:solidFill>
                  <a:srgbClr val="FFFF00"/>
                </a:solidFill>
                <a:latin typeface="Courier New" panose="02070309020205020404" pitchFamily="49" charset="0"/>
                <a:cs typeface="Courier New" panose="02070309020205020404" pitchFamily="49" charset="0"/>
              </a:rPr>
              <a:t>patt</a:t>
            </a:r>
            <a:r>
              <a:rPr lang="en-AU" sz="1000" b="1" dirty="0">
                <a:solidFill>
                  <a:srgbClr val="FFFF00"/>
                </a:solidFill>
                <a:latin typeface="Courier New" panose="02070309020205020404" pitchFamily="49" charset="0"/>
                <a:cs typeface="Courier New" panose="02070309020205020404" pitchFamily="49" charset="0"/>
              </a:rPr>
              <a:t> Spectrum -user 36/4.0 losses -ARF 1.0</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Note -the outlet max discharge is the ARR 2016  DFE for the catchment.</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Partial area checks may be needed to </a:t>
            </a:r>
            <a:r>
              <a:rPr lang="en-AU" sz="1000" b="1" dirty="0" err="1">
                <a:solidFill>
                  <a:srgbClr val="FFFF00"/>
                </a:solidFill>
                <a:latin typeface="Courier New" panose="02070309020205020404" pitchFamily="49" charset="0"/>
                <a:cs typeface="Courier New" panose="02070309020205020404" pitchFamily="49" charset="0"/>
              </a:rPr>
              <a:t>establishm</a:t>
            </a:r>
            <a:r>
              <a:rPr lang="en-AU" sz="1000" b="1" dirty="0">
                <a:solidFill>
                  <a:srgbClr val="FFFF00"/>
                </a:solidFill>
                <a:latin typeface="Courier New" panose="02070309020205020404" pitchFamily="49" charset="0"/>
                <a:cs typeface="Courier New" panose="02070309020205020404" pitchFamily="49" charset="0"/>
              </a:rPr>
              <a:t> ARR 2016 DFEs</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at other locations internal to the catchment!</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SUBAREA             10        15        30        60       120       180       360       720      1440      2880      4320      5760      7200      8640     10080</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Sub01            0.000     0.000     0.000     0.000     1.255     2.869     4.844     4.165     3.692     4.317     2.920     2.218     2.123     2.343     3.557</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Sub02            0.000     0.000     0.000     0.000     0.606     1.268     1.908     1.490     1.253     1.459     0.974     0.748     0.715     0.788     1.184</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Sub03            0.000     0.000     0.000     0.000     1.576     4.312     9.544     8.739     8.011     9.326     6.497     4.872     4.633     5.145     7.838</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Sub04            0.000     0.000     0.000     0.000     1.181     2.684     4.493     3.830     3.378     3.952     2.669     2.027     1.940     2.140     3.252</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Sub05            0.000     0.000     0.000     0.000     2.437     6.802    17.339    </a:t>
            </a:r>
            <a:r>
              <a:rPr lang="en-AU" sz="1000" b="1" dirty="0">
                <a:solidFill>
                  <a:srgbClr val="C00000"/>
                </a:solidFill>
                <a:highlight>
                  <a:srgbClr val="C0C0C0"/>
                </a:highlight>
                <a:latin typeface="Courier New" panose="02070309020205020404" pitchFamily="49" charset="0"/>
                <a:cs typeface="Courier New" panose="02070309020205020404" pitchFamily="49" charset="0"/>
              </a:rPr>
              <a:t>18.182    17.092    18.825    </a:t>
            </a:r>
            <a:r>
              <a:rPr lang="en-AU" sz="1000" b="1" dirty="0">
                <a:solidFill>
                  <a:srgbClr val="FFFF00"/>
                </a:solidFill>
                <a:latin typeface="Courier New" panose="02070309020205020404" pitchFamily="49" charset="0"/>
                <a:cs typeface="Courier New" panose="02070309020205020404" pitchFamily="49" charset="0"/>
              </a:rPr>
              <a:t>13.943    10.151     9.481    10.348    15.958</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Sub06            0.000     0.000     0.000     0.000     2.886     8.091    22.243    28.584    26.856    27.653    21.460    14.855    13.874    14.273    22.782</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Sub15            1.805     1.788     1.976     1.980     4.573    12.969    35.717    50.915    47.928    48.405    37.171    24.626    22.982    23.355    38.590</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Sub16            2.037     1.980     1.955     1.865     4.560    12.932    35.637    51.080    48.160    48.510    37.286    24.664    23.012    23.379    38.673</a:t>
            </a:r>
          </a:p>
          <a:p>
            <a:pPr marL="457200" lvl="1" indent="0">
              <a:buNone/>
            </a:pPr>
            <a:r>
              <a:rPr lang="en-AU" sz="1000" b="1" dirty="0">
                <a:solidFill>
                  <a:srgbClr val="FFFF00"/>
                </a:solidFill>
                <a:latin typeface="Courier New" panose="02070309020205020404" pitchFamily="49" charset="0"/>
                <a:cs typeface="Courier New" panose="02070309020205020404" pitchFamily="49" charset="0"/>
              </a:rPr>
              <a:t>##### WBNM - END DURATION SPECTRUM SUMMARY FOR 1.00 % AEP STORM ###########################</a:t>
            </a:r>
          </a:p>
          <a:p>
            <a:pPr marL="457200" lvl="1" indent="0">
              <a:buNone/>
            </a:pPr>
            <a:endParaRPr lang="en-AU" sz="1000" b="1" dirty="0">
              <a:solidFill>
                <a:srgbClr val="FFFF00"/>
              </a:solidFill>
              <a:latin typeface="Courier New" panose="02070309020205020404" pitchFamily="49" charset="0"/>
              <a:cs typeface="Courier New" panose="02070309020205020404" pitchFamily="49" charset="0"/>
            </a:endParaRPr>
          </a:p>
          <a:p>
            <a:pPr marL="457200" lvl="1" indent="0">
              <a:buNone/>
            </a:pPr>
            <a:r>
              <a:rPr lang="en-AU" sz="2000" b="1" dirty="0">
                <a:solidFill>
                  <a:schemeClr val="bg1"/>
                </a:solidFill>
                <a:cs typeface="Courier New" panose="02070309020205020404" pitchFamily="49" charset="0"/>
              </a:rPr>
              <a:t>720 min dura </a:t>
            </a:r>
            <a:r>
              <a:rPr lang="en-AU" sz="2000" b="1" dirty="0" err="1">
                <a:solidFill>
                  <a:schemeClr val="bg1"/>
                </a:solidFill>
                <a:cs typeface="Courier New" panose="02070309020205020404" pitchFamily="49" charset="0"/>
              </a:rPr>
              <a:t>Qp</a:t>
            </a:r>
            <a:r>
              <a:rPr lang="en-AU" sz="2000" b="1" dirty="0">
                <a:solidFill>
                  <a:schemeClr val="bg1"/>
                </a:solidFill>
                <a:cs typeface="Courier New" panose="02070309020205020404" pitchFamily="49" charset="0"/>
              </a:rPr>
              <a:t> only 3.5% different to 2880 min dura?</a:t>
            </a:r>
            <a:endParaRPr lang="en-US" sz="2000" b="1" dirty="0">
              <a:solidFill>
                <a:schemeClr val="bg1"/>
              </a:solidFill>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DE0895A1-60A7-414A-A3E0-438B55E76B9C}"/>
              </a:ext>
            </a:extLst>
          </p:cNvPr>
          <p:cNvSpPr txBox="1"/>
          <p:nvPr/>
        </p:nvSpPr>
        <p:spPr>
          <a:xfrm>
            <a:off x="600075" y="1573388"/>
            <a:ext cx="10258425" cy="615553"/>
          </a:xfrm>
          <a:prstGeom prst="rect">
            <a:avLst/>
          </a:prstGeom>
          <a:noFill/>
        </p:spPr>
        <p:txBody>
          <a:bodyPr wrap="square" rtlCol="0">
            <a:spAutoFit/>
          </a:bodyPr>
          <a:lstStyle/>
          <a:p>
            <a:pPr lvl="1"/>
            <a:r>
              <a:rPr lang="en-AU" sz="3400" b="1" dirty="0">
                <a:solidFill>
                  <a:schemeClr val="bg1"/>
                </a:solidFill>
                <a:cs typeface="Courier New" panose="02070309020205020404" pitchFamily="49" charset="0"/>
              </a:rPr>
              <a:t>Do we need all tabulated </a:t>
            </a:r>
            <a:r>
              <a:rPr lang="en-AU" sz="3400" b="1" dirty="0" err="1">
                <a:solidFill>
                  <a:schemeClr val="bg1"/>
                </a:solidFill>
                <a:cs typeface="Courier New" panose="02070309020205020404" pitchFamily="49" charset="0"/>
              </a:rPr>
              <a:t>crit</a:t>
            </a:r>
            <a:r>
              <a:rPr lang="en-AU" sz="3400" b="1" dirty="0">
                <a:solidFill>
                  <a:schemeClr val="bg1"/>
                </a:solidFill>
                <a:cs typeface="Courier New" panose="02070309020205020404" pitchFamily="49" charset="0"/>
              </a:rPr>
              <a:t> dura/patterns?</a:t>
            </a:r>
          </a:p>
        </p:txBody>
      </p:sp>
    </p:spTree>
    <p:extLst>
      <p:ext uri="{BB962C8B-B14F-4D97-AF65-F5344CB8AC3E}">
        <p14:creationId xmlns:p14="http://schemas.microsoft.com/office/powerpoint/2010/main" val="3635088355"/>
      </p:ext>
    </p:extLst>
  </p:cSld>
  <p:clrMapOvr>
    <a:masterClrMapping/>
  </p:clrMapOvr>
  <p:transition spd="med">
    <p:pul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1" y="1825625"/>
            <a:ext cx="9528858" cy="4351338"/>
          </a:xfrm>
        </p:spPr>
        <p:txBody>
          <a:bodyPr>
            <a:normAutofit fontScale="92500" lnSpcReduction="10000"/>
          </a:bodyPr>
          <a:lstStyle/>
          <a:p>
            <a:pPr marL="0" indent="0">
              <a:buNone/>
            </a:pPr>
            <a:r>
              <a:rPr lang="en-AU" sz="3200" b="1" dirty="0">
                <a:solidFill>
                  <a:schemeClr val="bg1"/>
                </a:solidFill>
              </a:rPr>
              <a:t>Feeding an ARR 2016  DFE Hydraulic Model (Spatially)</a:t>
            </a:r>
          </a:p>
          <a:p>
            <a:pPr marL="0" indent="0">
              <a:buNone/>
            </a:pPr>
            <a:endParaRPr lang="en-AU" sz="3200" b="1" dirty="0">
              <a:solidFill>
                <a:schemeClr val="bg1"/>
              </a:solidFill>
            </a:endParaRPr>
          </a:p>
          <a:p>
            <a:pPr marL="0" indent="0">
              <a:buNone/>
            </a:pPr>
            <a:r>
              <a:rPr lang="en-AU" sz="2400" dirty="0">
                <a:solidFill>
                  <a:schemeClr val="bg1"/>
                </a:solidFill>
                <a:latin typeface="Arial" panose="020B0604020202020204" pitchFamily="34" charset="0"/>
                <a:cs typeface="Arial" panose="020B0604020202020204" pitchFamily="34" charset="0"/>
              </a:rPr>
              <a:t>The preceding options look to present a useful means </a:t>
            </a:r>
          </a:p>
          <a:p>
            <a:pPr marL="0" indent="0">
              <a:buNone/>
            </a:pPr>
            <a:r>
              <a:rPr lang="en-AU" sz="2400" dirty="0">
                <a:solidFill>
                  <a:schemeClr val="bg1"/>
                </a:solidFill>
                <a:latin typeface="Arial" panose="020B0604020202020204" pitchFamily="34" charset="0"/>
                <a:cs typeface="Arial" panose="020B0604020202020204" pitchFamily="34" charset="0"/>
              </a:rPr>
              <a:t>of reducing the required hydraulic model runs – but;</a:t>
            </a:r>
            <a:endParaRPr lang="en-AU" sz="2000" dirty="0">
              <a:solidFill>
                <a:schemeClr val="bg1"/>
              </a:solidFill>
              <a:latin typeface="Arial" panose="020B0604020202020204" pitchFamily="34" charset="0"/>
              <a:cs typeface="Arial" panose="020B0604020202020204" pitchFamily="34" charset="0"/>
            </a:endParaRPr>
          </a:p>
          <a:p>
            <a:endParaRPr lang="en-AU" sz="1600" dirty="0">
              <a:solidFill>
                <a:schemeClr val="bg1"/>
              </a:solidFill>
              <a:latin typeface="Arial" panose="020B0604020202020204" pitchFamily="34" charset="0"/>
              <a:cs typeface="Arial" panose="020B0604020202020204" pitchFamily="34" charset="0"/>
            </a:endParaRPr>
          </a:p>
          <a:p>
            <a:pPr lvl="1"/>
            <a:r>
              <a:rPr lang="en-AU" sz="2000" dirty="0">
                <a:solidFill>
                  <a:schemeClr val="bg1"/>
                </a:solidFill>
                <a:latin typeface="Arial" panose="020B0604020202020204" pitchFamily="34" charset="0"/>
                <a:cs typeface="Arial" panose="020B0604020202020204" pitchFamily="34" charset="0"/>
              </a:rPr>
              <a:t>The </a:t>
            </a:r>
            <a:r>
              <a:rPr lang="en-AU" sz="2000" dirty="0" err="1">
                <a:solidFill>
                  <a:schemeClr val="bg1"/>
                </a:solidFill>
                <a:latin typeface="Arial" panose="020B0604020202020204" pitchFamily="34" charset="0"/>
                <a:cs typeface="Arial" panose="020B0604020202020204" pitchFamily="34" charset="0"/>
              </a:rPr>
              <a:t>crit</a:t>
            </a:r>
            <a:r>
              <a:rPr lang="en-AU" sz="2000" dirty="0">
                <a:solidFill>
                  <a:schemeClr val="bg1"/>
                </a:solidFill>
                <a:latin typeface="Arial" panose="020B0604020202020204" pitchFamily="34" charset="0"/>
                <a:cs typeface="Arial" panose="020B0604020202020204" pitchFamily="34" charset="0"/>
              </a:rPr>
              <a:t> duration and pattern varies from subarea to subarea. Hydraulically modelling all </a:t>
            </a:r>
            <a:r>
              <a:rPr lang="en-AU" sz="2000" dirty="0" err="1">
                <a:solidFill>
                  <a:schemeClr val="bg1"/>
                </a:solidFill>
                <a:latin typeface="Arial" panose="020B0604020202020204" pitchFamily="34" charset="0"/>
                <a:cs typeface="Arial" panose="020B0604020202020204" pitchFamily="34" charset="0"/>
              </a:rPr>
              <a:t>crit</a:t>
            </a:r>
            <a:r>
              <a:rPr lang="en-AU" sz="2000" dirty="0">
                <a:solidFill>
                  <a:schemeClr val="bg1"/>
                </a:solidFill>
                <a:latin typeface="Arial" panose="020B0604020202020204" pitchFamily="34" charset="0"/>
                <a:cs typeface="Arial" panose="020B0604020202020204" pitchFamily="34" charset="0"/>
              </a:rPr>
              <a:t> </a:t>
            </a:r>
            <a:r>
              <a:rPr lang="en-AU" sz="2000" dirty="0" err="1">
                <a:solidFill>
                  <a:schemeClr val="bg1"/>
                </a:solidFill>
                <a:latin typeface="Arial" panose="020B0604020202020204" pitchFamily="34" charset="0"/>
                <a:cs typeface="Arial" panose="020B0604020202020204" pitchFamily="34" charset="0"/>
              </a:rPr>
              <a:t>duras</a:t>
            </a:r>
            <a:r>
              <a:rPr lang="en-AU" sz="2000" dirty="0">
                <a:solidFill>
                  <a:schemeClr val="bg1"/>
                </a:solidFill>
                <a:latin typeface="Arial" panose="020B0604020202020204" pitchFamily="34" charset="0"/>
                <a:cs typeface="Arial" panose="020B0604020202020204" pitchFamily="34" charset="0"/>
              </a:rPr>
              <a:t> with all </a:t>
            </a:r>
            <a:r>
              <a:rPr lang="en-AU" sz="2000" dirty="0" err="1">
                <a:solidFill>
                  <a:schemeClr val="bg1"/>
                </a:solidFill>
                <a:latin typeface="Arial" panose="020B0604020202020204" pitchFamily="34" charset="0"/>
                <a:cs typeface="Arial" panose="020B0604020202020204" pitchFamily="34" charset="0"/>
              </a:rPr>
              <a:t>crit</a:t>
            </a:r>
            <a:r>
              <a:rPr lang="en-AU" sz="2000" dirty="0">
                <a:solidFill>
                  <a:schemeClr val="bg1"/>
                </a:solidFill>
                <a:latin typeface="Arial" panose="020B0604020202020204" pitchFamily="34" charset="0"/>
                <a:cs typeface="Arial" panose="020B0604020202020204" pitchFamily="34" charset="0"/>
              </a:rPr>
              <a:t> patterns will include, for some subareas, patterns that are not the combination producing the DFE in that subarea (could be producing flows more or less than the DFE – cannot just take MAX).</a:t>
            </a:r>
          </a:p>
          <a:p>
            <a:pPr marL="457200" lvl="1" indent="0">
              <a:buNone/>
            </a:pPr>
            <a:r>
              <a:rPr lang="en-AU" sz="2000" dirty="0">
                <a:solidFill>
                  <a:schemeClr val="bg1"/>
                </a:solidFill>
                <a:latin typeface="Arial" panose="020B0604020202020204" pitchFamily="34" charset="0"/>
                <a:cs typeface="Arial" panose="020B0604020202020204" pitchFamily="34" charset="0"/>
              </a:rPr>
              <a:t> </a:t>
            </a:r>
          </a:p>
          <a:p>
            <a:pPr lvl="1"/>
            <a:r>
              <a:rPr lang="en-AU" sz="2000" dirty="0">
                <a:solidFill>
                  <a:schemeClr val="bg1"/>
                </a:solidFill>
                <a:latin typeface="Arial" panose="020B0604020202020204" pitchFamily="34" charset="0"/>
                <a:cs typeface="Arial" panose="020B0604020202020204" pitchFamily="34" charset="0"/>
              </a:rPr>
              <a:t>While </a:t>
            </a:r>
            <a:r>
              <a:rPr lang="en-AU" sz="2000" dirty="0" err="1">
                <a:solidFill>
                  <a:schemeClr val="bg1"/>
                </a:solidFill>
                <a:latin typeface="Arial" panose="020B0604020202020204" pitchFamily="34" charset="0"/>
                <a:cs typeface="Arial" panose="020B0604020202020204" pitchFamily="34" charset="0"/>
              </a:rPr>
              <a:t>wbnm</a:t>
            </a:r>
            <a:r>
              <a:rPr lang="en-AU" sz="2000" dirty="0">
                <a:solidFill>
                  <a:schemeClr val="bg1"/>
                </a:solidFill>
                <a:latin typeface="Arial" panose="020B0604020202020204" pitchFamily="34" charset="0"/>
                <a:cs typeface="Arial" panose="020B0604020202020204" pitchFamily="34" charset="0"/>
              </a:rPr>
              <a:t> can certainly be used to restrict the range of durations to be modelled, it can not be used to restrict the patterns applied.  Only option c   (</a:t>
            </a:r>
            <a:r>
              <a:rPr lang="en-AU" sz="2000" dirty="0" err="1">
                <a:solidFill>
                  <a:schemeClr val="bg1"/>
                </a:solidFill>
                <a:latin typeface="Arial" panose="020B0604020202020204" pitchFamily="34" charset="0"/>
                <a:cs typeface="Arial" panose="020B0604020202020204" pitchFamily="34" charset="0"/>
              </a:rPr>
              <a:t>crit</a:t>
            </a:r>
            <a:r>
              <a:rPr lang="en-AU" sz="2000" dirty="0">
                <a:solidFill>
                  <a:schemeClr val="bg1"/>
                </a:solidFill>
                <a:latin typeface="Arial" panose="020B0604020202020204" pitchFamily="34" charset="0"/>
                <a:cs typeface="Arial" panose="020B0604020202020204" pitchFamily="34" charset="0"/>
              </a:rPr>
              <a:t> </a:t>
            </a:r>
            <a:r>
              <a:rPr lang="en-AU" sz="2000" dirty="0" err="1">
                <a:solidFill>
                  <a:schemeClr val="bg1"/>
                </a:solidFill>
                <a:latin typeface="Arial" panose="020B0604020202020204" pitchFamily="34" charset="0"/>
                <a:cs typeface="Arial" panose="020B0604020202020204" pitchFamily="34" charset="0"/>
              </a:rPr>
              <a:t>duras</a:t>
            </a:r>
            <a:r>
              <a:rPr lang="en-AU" sz="2000" dirty="0">
                <a:solidFill>
                  <a:schemeClr val="bg1"/>
                </a:solidFill>
                <a:latin typeface="Arial" panose="020B0604020202020204" pitchFamily="34" charset="0"/>
                <a:cs typeface="Arial" panose="020B0604020202020204" pitchFamily="34" charset="0"/>
              </a:rPr>
              <a:t> + full pattern  ensemble) applied hydraulically avoids this problem.</a:t>
            </a:r>
            <a:endParaRPr lang="en-US" sz="20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6" name="Picture 5">
            <a:extLst>
              <a:ext uri="{FF2B5EF4-FFF2-40B4-BE49-F238E27FC236}">
                <a16:creationId xmlns:a16="http://schemas.microsoft.com/office/drawing/2014/main" id="{5D19C1C7-47DF-4CE0-BFAD-41181B977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077" y="2343423"/>
            <a:ext cx="1294176" cy="1477964"/>
          </a:xfrm>
          <a:prstGeom prst="rect">
            <a:avLst/>
          </a:prstGeom>
        </p:spPr>
      </p:pic>
    </p:spTree>
    <p:extLst>
      <p:ext uri="{BB962C8B-B14F-4D97-AF65-F5344CB8AC3E}">
        <p14:creationId xmlns:p14="http://schemas.microsoft.com/office/powerpoint/2010/main" val="1574616213"/>
      </p:ext>
    </p:extLst>
  </p:cSld>
  <p:clrMapOvr>
    <a:masterClrMapping/>
  </p:clrMapOvr>
  <p:transition spd="med">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9933972" cy="4351338"/>
          </a:xfrm>
        </p:spPr>
        <p:txBody>
          <a:bodyPr>
            <a:normAutofit/>
          </a:bodyPr>
          <a:lstStyle/>
          <a:p>
            <a:pPr marL="0" indent="0">
              <a:buNone/>
            </a:pPr>
            <a:r>
              <a:rPr lang="en-AU" sz="3200" b="1" dirty="0">
                <a:solidFill>
                  <a:schemeClr val="bg1"/>
                </a:solidFill>
              </a:rPr>
              <a:t>Feeding an ARR 2016  DFE Hydraulic Model (Spatially)</a:t>
            </a:r>
          </a:p>
          <a:p>
            <a:pPr marL="0" indent="0">
              <a:buNone/>
            </a:pPr>
            <a:endParaRPr lang="en-AU" sz="3200" b="1" dirty="0">
              <a:solidFill>
                <a:schemeClr val="bg1"/>
              </a:solidFill>
            </a:endParaRPr>
          </a:p>
          <a:p>
            <a:r>
              <a:rPr lang="en-AU" sz="2400" u="sng" dirty="0">
                <a:solidFill>
                  <a:schemeClr val="bg1"/>
                </a:solidFill>
                <a:latin typeface="Arial" panose="020B0604020202020204" pitchFamily="34" charset="0"/>
                <a:cs typeface="Arial" panose="020B0604020202020204" pitchFamily="34" charset="0"/>
              </a:rPr>
              <a:t>There is currently no guidance on these matters in ARR 2016!</a:t>
            </a:r>
          </a:p>
          <a:p>
            <a:r>
              <a:rPr lang="en-AU" sz="2400" dirty="0">
                <a:solidFill>
                  <a:schemeClr val="bg1"/>
                </a:solidFill>
                <a:latin typeface="Arial" panose="020B0604020202020204" pitchFamily="34" charset="0"/>
                <a:cs typeface="Arial" panose="020B0604020202020204" pitchFamily="34" charset="0"/>
              </a:rPr>
              <a:t>Where partial area effects are minimal;</a:t>
            </a:r>
          </a:p>
          <a:p>
            <a:pPr lvl="1"/>
            <a:r>
              <a:rPr lang="en-AU" sz="2000" u="sng" dirty="0">
                <a:solidFill>
                  <a:schemeClr val="bg1"/>
                </a:solidFill>
                <a:latin typeface="Arial" panose="020B0604020202020204" pitchFamily="34" charset="0"/>
                <a:cs typeface="Arial" panose="020B0604020202020204" pitchFamily="34" charset="0"/>
              </a:rPr>
              <a:t>Suggest?</a:t>
            </a:r>
            <a:r>
              <a:rPr lang="en-AU" sz="2000" dirty="0">
                <a:solidFill>
                  <a:schemeClr val="bg1"/>
                </a:solidFill>
                <a:latin typeface="Arial" panose="020B0604020202020204" pitchFamily="34" charset="0"/>
                <a:cs typeface="Arial" panose="020B0604020202020204" pitchFamily="34" charset="0"/>
              </a:rPr>
              <a:t> use </a:t>
            </a:r>
            <a:r>
              <a:rPr lang="en-AU" sz="2000" dirty="0" err="1">
                <a:solidFill>
                  <a:schemeClr val="bg1"/>
                </a:solidFill>
                <a:latin typeface="Arial" panose="020B0604020202020204" pitchFamily="34" charset="0"/>
                <a:cs typeface="Arial" panose="020B0604020202020204" pitchFamily="34" charset="0"/>
              </a:rPr>
              <a:t>wbnm</a:t>
            </a:r>
            <a:r>
              <a:rPr lang="en-AU" sz="2000" dirty="0">
                <a:solidFill>
                  <a:schemeClr val="bg1"/>
                </a:solidFill>
                <a:latin typeface="Arial" panose="020B0604020202020204" pitchFamily="34" charset="0"/>
                <a:cs typeface="Arial" panose="020B0604020202020204" pitchFamily="34" charset="0"/>
              </a:rPr>
              <a:t> to establish </a:t>
            </a:r>
            <a:r>
              <a:rPr lang="en-AU" sz="2000" dirty="0" err="1">
                <a:solidFill>
                  <a:schemeClr val="bg1"/>
                </a:solidFill>
                <a:latin typeface="Arial" panose="020B0604020202020204" pitchFamily="34" charset="0"/>
                <a:cs typeface="Arial" panose="020B0604020202020204" pitchFamily="34" charset="0"/>
              </a:rPr>
              <a:t>crit</a:t>
            </a:r>
            <a:r>
              <a:rPr lang="en-AU" sz="2000" dirty="0">
                <a:solidFill>
                  <a:schemeClr val="bg1"/>
                </a:solidFill>
                <a:latin typeface="Arial" panose="020B0604020202020204" pitchFamily="34" charset="0"/>
                <a:cs typeface="Arial" panose="020B0604020202020204" pitchFamily="34" charset="0"/>
              </a:rPr>
              <a:t> durations for each subarea of interest and for each </a:t>
            </a:r>
            <a:r>
              <a:rPr lang="en-AU" sz="2000" dirty="0" err="1">
                <a:solidFill>
                  <a:schemeClr val="bg1"/>
                </a:solidFill>
                <a:latin typeface="Arial" panose="020B0604020202020204" pitchFamily="34" charset="0"/>
                <a:cs typeface="Arial" panose="020B0604020202020204" pitchFamily="34" charset="0"/>
              </a:rPr>
              <a:t>crit</a:t>
            </a:r>
            <a:r>
              <a:rPr lang="en-AU" sz="2000" dirty="0">
                <a:solidFill>
                  <a:schemeClr val="bg1"/>
                </a:solidFill>
                <a:latin typeface="Arial" panose="020B0604020202020204" pitchFamily="34" charset="0"/>
                <a:cs typeface="Arial" panose="020B0604020202020204" pitchFamily="34" charset="0"/>
              </a:rPr>
              <a:t> dura input rainfall pattern ensemble to hydraulic model to obtain the DFE surface from the max of the average pattern surfaces for each </a:t>
            </a:r>
            <a:r>
              <a:rPr lang="en-AU" sz="2000" dirty="0" err="1">
                <a:solidFill>
                  <a:schemeClr val="bg1"/>
                </a:solidFill>
                <a:latin typeface="Arial" panose="020B0604020202020204" pitchFamily="34" charset="0"/>
                <a:cs typeface="Arial" panose="020B0604020202020204" pitchFamily="34" charset="0"/>
              </a:rPr>
              <a:t>crit</a:t>
            </a:r>
            <a:r>
              <a:rPr lang="en-AU" sz="2000" dirty="0">
                <a:solidFill>
                  <a:schemeClr val="bg1"/>
                </a:solidFill>
                <a:latin typeface="Arial" panose="020B0604020202020204" pitchFamily="34" charset="0"/>
                <a:cs typeface="Arial" panose="020B0604020202020204" pitchFamily="34" charset="0"/>
              </a:rPr>
              <a:t> duration.</a:t>
            </a:r>
          </a:p>
          <a:p>
            <a:r>
              <a:rPr lang="en-AU" sz="2400" dirty="0">
                <a:solidFill>
                  <a:schemeClr val="bg1"/>
                </a:solidFill>
                <a:latin typeface="Arial" panose="020B0604020202020204" pitchFamily="34" charset="0"/>
                <a:cs typeface="Arial" panose="020B0604020202020204" pitchFamily="34" charset="0"/>
              </a:rPr>
              <a:t>Where partial area effects and </a:t>
            </a:r>
            <a:r>
              <a:rPr lang="en-AU" sz="2400">
                <a:solidFill>
                  <a:schemeClr val="bg1"/>
                </a:solidFill>
                <a:latin typeface="Arial" panose="020B0604020202020204" pitchFamily="34" charset="0"/>
                <a:cs typeface="Arial" panose="020B0604020202020204" pitchFamily="34" charset="0"/>
              </a:rPr>
              <a:t>ARF changes are </a:t>
            </a:r>
            <a:r>
              <a:rPr lang="en-AU" sz="2400" dirty="0">
                <a:solidFill>
                  <a:schemeClr val="bg1"/>
                </a:solidFill>
                <a:latin typeface="Arial" panose="020B0604020202020204" pitchFamily="34" charset="0"/>
                <a:cs typeface="Arial" panose="020B0604020202020204" pitchFamily="34" charset="0"/>
              </a:rPr>
              <a:t>significant ;</a:t>
            </a:r>
          </a:p>
          <a:p>
            <a:pPr lvl="1"/>
            <a:r>
              <a:rPr lang="en-AU" sz="2000" dirty="0">
                <a:solidFill>
                  <a:schemeClr val="bg1"/>
                </a:solidFill>
                <a:latin typeface="Arial" panose="020B0604020202020204" pitchFamily="34" charset="0"/>
                <a:cs typeface="Arial" panose="020B0604020202020204" pitchFamily="34" charset="0"/>
              </a:rPr>
              <a:t>There is no obvious procedure for handling this additional complication at this time. Good luck!!!!!!!!</a:t>
            </a:r>
            <a:endParaRPr lang="en-AU" sz="1600" dirty="0">
              <a:solidFill>
                <a:schemeClr val="bg1"/>
              </a:solidFill>
              <a:latin typeface="Arial" panose="020B0604020202020204" pitchFamily="34" charset="0"/>
              <a:cs typeface="Arial" panose="020B0604020202020204" pitchFamily="34" charset="0"/>
            </a:endParaRPr>
          </a:p>
          <a:p>
            <a:pPr lvl="1"/>
            <a:endParaRPr lang="en-US" sz="20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565677128"/>
      </p:ext>
    </p:extLst>
  </p:cSld>
  <p:clrMapOvr>
    <a:masterClrMapping/>
  </p:clrMapOvr>
  <p:transition spd="med">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0373810" cy="4351338"/>
          </a:xfrm>
        </p:spPr>
        <p:txBody>
          <a:bodyPr>
            <a:normAutofit fontScale="85000" lnSpcReduction="10000"/>
          </a:bodyPr>
          <a:lstStyle/>
          <a:p>
            <a:pPr marL="0" indent="0">
              <a:buNone/>
            </a:pPr>
            <a:r>
              <a:rPr lang="en-AU" sz="3200" b="1" dirty="0">
                <a:solidFill>
                  <a:schemeClr val="bg1"/>
                </a:solidFill>
              </a:rPr>
              <a:t>Feeding an ARR 2016  DFE Hydraulic Model (Spatially)</a:t>
            </a:r>
          </a:p>
          <a:p>
            <a:pPr marL="0" indent="0">
              <a:buNone/>
            </a:pPr>
            <a:endParaRPr lang="en-AU" sz="3200" b="1" dirty="0">
              <a:solidFill>
                <a:schemeClr val="bg1"/>
              </a:solidFill>
            </a:endParaRPr>
          </a:p>
          <a:p>
            <a:pPr>
              <a:lnSpc>
                <a:spcPct val="120000"/>
              </a:lnSpc>
            </a:pPr>
            <a:r>
              <a:rPr lang="en-AU" sz="2400" dirty="0">
                <a:solidFill>
                  <a:schemeClr val="bg1"/>
                </a:solidFill>
                <a:latin typeface="Arial" panose="020B0604020202020204" pitchFamily="34" charset="0"/>
                <a:cs typeface="Arial" panose="020B0604020202020204" pitchFamily="34" charset="0"/>
              </a:rPr>
              <a:t>It is important to note that all discussion to date has been in regard to modelling peak flows and peak flood surfaces!</a:t>
            </a:r>
          </a:p>
          <a:p>
            <a:r>
              <a:rPr lang="en-AU" sz="2400" dirty="0">
                <a:solidFill>
                  <a:schemeClr val="bg1"/>
                </a:solidFill>
                <a:latin typeface="Arial" panose="020B0604020202020204" pitchFamily="34" charset="0"/>
                <a:cs typeface="Arial" panose="020B0604020202020204" pitchFamily="34" charset="0"/>
              </a:rPr>
              <a:t>Modelling will frequently have different objectives, such as; </a:t>
            </a:r>
            <a:endParaRPr lang="en-AU" sz="2000" dirty="0">
              <a:solidFill>
                <a:schemeClr val="bg1"/>
              </a:solidFill>
              <a:latin typeface="Arial" panose="020B0604020202020204" pitchFamily="34" charset="0"/>
              <a:cs typeface="Arial" panose="020B0604020202020204" pitchFamily="34" charset="0"/>
            </a:endParaRPr>
          </a:p>
          <a:p>
            <a:pPr lvl="1"/>
            <a:r>
              <a:rPr lang="en-AU" sz="2000" dirty="0">
                <a:solidFill>
                  <a:schemeClr val="bg1"/>
                </a:solidFill>
                <a:latin typeface="Arial" panose="020B0604020202020204" pitchFamily="34" charset="0"/>
                <a:cs typeface="Arial" panose="020B0604020202020204" pitchFamily="34" charset="0"/>
              </a:rPr>
              <a:t>Duration of overtopping of roads in a specific AEP design event</a:t>
            </a:r>
          </a:p>
          <a:p>
            <a:pPr lvl="1"/>
            <a:r>
              <a:rPr lang="en-AU" sz="2000" dirty="0">
                <a:solidFill>
                  <a:schemeClr val="bg1"/>
                </a:solidFill>
                <a:latin typeface="Arial" panose="020B0604020202020204" pitchFamily="34" charset="0"/>
                <a:cs typeface="Arial" panose="020B0604020202020204" pitchFamily="34" charset="0"/>
              </a:rPr>
              <a:t>Time at which a particular flood level is reached in a specific AEP design event</a:t>
            </a:r>
          </a:p>
          <a:p>
            <a:pPr lvl="1"/>
            <a:r>
              <a:rPr lang="en-AU" sz="2000" dirty="0">
                <a:solidFill>
                  <a:schemeClr val="bg1"/>
                </a:solidFill>
                <a:latin typeface="Arial" panose="020B0604020202020204" pitchFamily="34" charset="0"/>
                <a:cs typeface="Arial" panose="020B0604020202020204" pitchFamily="34" charset="0"/>
              </a:rPr>
              <a:t>Peak hazard level and duration above a particular level in a specific AEP design event</a:t>
            </a:r>
          </a:p>
          <a:p>
            <a:pPr lvl="1"/>
            <a:r>
              <a:rPr lang="en-AU" sz="2000" dirty="0">
                <a:solidFill>
                  <a:schemeClr val="bg1"/>
                </a:solidFill>
                <a:latin typeface="Arial" panose="020B0604020202020204" pitchFamily="34" charset="0"/>
                <a:cs typeface="Arial" panose="020B0604020202020204" pitchFamily="34" charset="0"/>
              </a:rPr>
              <a:t>Peak flood levels in areas impacted by varying DS conditions (</a:t>
            </a:r>
            <a:r>
              <a:rPr lang="en-AU" sz="2000" dirty="0" err="1">
                <a:solidFill>
                  <a:schemeClr val="bg1"/>
                </a:solidFill>
                <a:latin typeface="Arial" panose="020B0604020202020204" pitchFamily="34" charset="0"/>
                <a:cs typeface="Arial" panose="020B0604020202020204" pitchFamily="34" charset="0"/>
              </a:rPr>
              <a:t>eg</a:t>
            </a:r>
            <a:r>
              <a:rPr lang="en-AU" sz="2000" dirty="0">
                <a:solidFill>
                  <a:schemeClr val="bg1"/>
                </a:solidFill>
                <a:latin typeface="Arial" panose="020B0604020202020204" pitchFamily="34" charset="0"/>
                <a:cs typeface="Arial" panose="020B0604020202020204" pitchFamily="34" charset="0"/>
              </a:rPr>
              <a:t> tide).</a:t>
            </a:r>
          </a:p>
          <a:p>
            <a:pPr>
              <a:lnSpc>
                <a:spcPct val="120000"/>
              </a:lnSpc>
            </a:pPr>
            <a:r>
              <a:rPr lang="en-AU" sz="2400" dirty="0">
                <a:solidFill>
                  <a:schemeClr val="bg1"/>
                </a:solidFill>
                <a:latin typeface="Arial" panose="020B0604020202020204" pitchFamily="34" charset="0"/>
                <a:cs typeface="Arial" panose="020B0604020202020204" pitchFamily="34" charset="0"/>
              </a:rPr>
              <a:t>As with catchments subjected to significant partial area effects, there is no guidance in ARR 2016 on these matters at this time. They are however not uncommon scenarios that need to be addressed by ARR 2016 – sooner rather than later!</a:t>
            </a:r>
            <a:endParaRPr lang="en-US" sz="24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840592730"/>
      </p:ext>
    </p:extLst>
  </p:cSld>
  <p:clrMapOvr>
    <a:masterClrMapping/>
  </p:clrMapOvr>
  <p:transition spd="med">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t>
            </a:r>
            <a:endParaRPr lang="en-US" dirty="0">
              <a:solidFill>
                <a:schemeClr val="bg1"/>
              </a:solidFill>
              <a:latin typeface="Britannic Bold" panose="020B0903060703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6" name="Picture 5">
            <a:extLst>
              <a:ext uri="{FF2B5EF4-FFF2-40B4-BE49-F238E27FC236}">
                <a16:creationId xmlns:a16="http://schemas.microsoft.com/office/drawing/2014/main" id="{EFD619A4-2DA2-40BB-A7C8-BCA91AEC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975" y="1630110"/>
            <a:ext cx="5829300" cy="4663440"/>
          </a:xfrm>
          <a:prstGeom prst="rect">
            <a:avLst/>
          </a:prstGeom>
        </p:spPr>
      </p:pic>
    </p:spTree>
    <p:extLst>
      <p:ext uri="{BB962C8B-B14F-4D97-AF65-F5344CB8AC3E}">
        <p14:creationId xmlns:p14="http://schemas.microsoft.com/office/powerpoint/2010/main" val="153736673"/>
      </p:ext>
    </p:extLst>
  </p:cSld>
  <p:clrMapOvr>
    <a:masterClrMapping/>
  </p:clrMapOvr>
  <p:transition spd="med">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 Support/</a:t>
            </a:r>
            <a:r>
              <a:rPr lang="en-AU" dirty="0" err="1">
                <a:solidFill>
                  <a:schemeClr val="bg1"/>
                </a:solidFill>
                <a:latin typeface="Britannic Bold" panose="020B0903060703020204" pitchFamily="34" charset="0"/>
              </a:rPr>
              <a:t>FutureDevelopment</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4351338"/>
          </a:xfrm>
        </p:spPr>
        <p:txBody>
          <a:bodyPr>
            <a:normAutofit fontScale="62500" lnSpcReduction="20000"/>
          </a:bodyPr>
          <a:lstStyle/>
          <a:p>
            <a:pPr marL="0" indent="0">
              <a:buNone/>
            </a:pPr>
            <a:r>
              <a:rPr lang="en-AU" b="1" dirty="0">
                <a:solidFill>
                  <a:schemeClr val="bg1"/>
                </a:solidFill>
              </a:rPr>
              <a:t>for support and user Q and A go to </a:t>
            </a:r>
            <a:r>
              <a:rPr lang="en-AU" u="sng" dirty="0">
                <a:solidFill>
                  <a:schemeClr val="bg1"/>
                </a:solidFill>
                <a:hlinkClick r:id="rId2"/>
              </a:rPr>
              <a:t>www.wbnm.com.au</a:t>
            </a:r>
            <a:r>
              <a:rPr lang="en-AU" dirty="0">
                <a:solidFill>
                  <a:schemeClr val="bg1"/>
                </a:solidFill>
              </a:rPr>
              <a:t>!</a:t>
            </a:r>
          </a:p>
          <a:p>
            <a:pPr marL="0" indent="0">
              <a:buNone/>
            </a:pPr>
            <a:r>
              <a:rPr lang="en-AU" dirty="0">
                <a:solidFill>
                  <a:schemeClr val="bg1"/>
                </a:solidFill>
              </a:rPr>
              <a:t>Future Development Under Consideration (in no particular order)</a:t>
            </a:r>
          </a:p>
          <a:p>
            <a:r>
              <a:rPr lang="en-AU" dirty="0">
                <a:solidFill>
                  <a:schemeClr val="bg1"/>
                </a:solidFill>
              </a:rPr>
              <a:t>Release of full non beta in early new year</a:t>
            </a:r>
          </a:p>
          <a:p>
            <a:r>
              <a:rPr lang="en-AU" dirty="0">
                <a:solidFill>
                  <a:schemeClr val="bg1"/>
                </a:solidFill>
              </a:rPr>
              <a:t>Fine tuning &amp; extensions generally based on user feedback on desirable extensions</a:t>
            </a:r>
          </a:p>
          <a:p>
            <a:r>
              <a:rPr lang="en-AU" dirty="0">
                <a:solidFill>
                  <a:schemeClr val="bg1"/>
                </a:solidFill>
              </a:rPr>
              <a:t>Addition of MC functionality</a:t>
            </a:r>
          </a:p>
          <a:p>
            <a:r>
              <a:rPr lang="en-AU" dirty="0">
                <a:solidFill>
                  <a:schemeClr val="bg1"/>
                </a:solidFill>
              </a:rPr>
              <a:t>Modifying DFE hydrograph to be closest &gt; 0.95 DFE instead of &gt;=1.0 DFE?</a:t>
            </a:r>
          </a:p>
          <a:p>
            <a:r>
              <a:rPr lang="en-AU" dirty="0">
                <a:solidFill>
                  <a:schemeClr val="bg1"/>
                </a:solidFill>
              </a:rPr>
              <a:t>Documenting ‘natural’ peak storage calculated for each subarea?</a:t>
            </a:r>
          </a:p>
          <a:p>
            <a:r>
              <a:rPr lang="en-AU" dirty="0">
                <a:solidFill>
                  <a:schemeClr val="bg1"/>
                </a:solidFill>
              </a:rPr>
              <a:t>Extending coverage as BOM/HUB data is extended</a:t>
            </a:r>
          </a:p>
          <a:p>
            <a:r>
              <a:rPr lang="en-AU" dirty="0">
                <a:solidFill>
                  <a:schemeClr val="bg1"/>
                </a:solidFill>
              </a:rPr>
              <a:t>Graphic pre and post processing of </a:t>
            </a:r>
            <a:r>
              <a:rPr lang="en-AU" dirty="0" err="1">
                <a:solidFill>
                  <a:schemeClr val="bg1"/>
                </a:solidFill>
              </a:rPr>
              <a:t>runfile</a:t>
            </a:r>
            <a:r>
              <a:rPr lang="en-AU" dirty="0">
                <a:solidFill>
                  <a:schemeClr val="bg1"/>
                </a:solidFill>
              </a:rPr>
              <a:t> and results?</a:t>
            </a:r>
          </a:p>
          <a:p>
            <a:r>
              <a:rPr lang="en-AU" dirty="0">
                <a:solidFill>
                  <a:schemeClr val="bg1"/>
                </a:solidFill>
              </a:rPr>
              <a:t>Radar rainfall input/interpolation?</a:t>
            </a:r>
          </a:p>
          <a:p>
            <a:r>
              <a:rPr lang="en-AU" dirty="0">
                <a:solidFill>
                  <a:schemeClr val="bg1"/>
                </a:solidFill>
              </a:rPr>
              <a:t>Gauge </a:t>
            </a:r>
            <a:r>
              <a:rPr lang="en-AU" dirty="0" err="1">
                <a:solidFill>
                  <a:schemeClr val="bg1"/>
                </a:solidFill>
              </a:rPr>
              <a:t>timeshift</a:t>
            </a:r>
            <a:r>
              <a:rPr lang="en-AU" dirty="0">
                <a:solidFill>
                  <a:schemeClr val="bg1"/>
                </a:solidFill>
              </a:rPr>
              <a:t> input for moving design storms?</a:t>
            </a:r>
          </a:p>
          <a:p>
            <a:r>
              <a:rPr lang="en-AU" dirty="0">
                <a:solidFill>
                  <a:schemeClr val="bg1"/>
                </a:solidFill>
              </a:rPr>
              <a:t>Various  utilities to facilitate downloading and IFD database creation?</a:t>
            </a:r>
          </a:p>
          <a:p>
            <a:r>
              <a:rPr lang="en-AU" dirty="0">
                <a:solidFill>
                  <a:schemeClr val="bg1"/>
                </a:solidFill>
              </a:rPr>
              <a:t>GIS interoperability (QGIS plugin)?</a:t>
            </a:r>
          </a:p>
          <a:p>
            <a:endParaRPr lang="en-AU" dirty="0">
              <a:solidFill>
                <a:schemeClr val="bg1"/>
              </a:solidFill>
            </a:endParaRPr>
          </a:p>
          <a:p>
            <a:pPr marL="0" indent="0">
              <a:buNone/>
            </a:pPr>
            <a:endParaRPr lang="en-US" sz="44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45730840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64FD53-E375-4F9F-8053-002FB5337B21}"/>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2017---------------------------------Overview</a:t>
            </a:r>
            <a:endParaRPr lang="en-US" dirty="0">
              <a:solidFill>
                <a:schemeClr val="bg1"/>
              </a:solidFill>
              <a:latin typeface="Britannic Bold" panose="020B0903060703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7" name="Picture 6">
            <a:extLst>
              <a:ext uri="{FF2B5EF4-FFF2-40B4-BE49-F238E27FC236}">
                <a16:creationId xmlns:a16="http://schemas.microsoft.com/office/drawing/2014/main" id="{68E729E6-5B00-4E85-AA33-097121106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250" y="1445642"/>
            <a:ext cx="5038438" cy="5032375"/>
          </a:xfrm>
          <a:prstGeom prst="rect">
            <a:avLst/>
          </a:prstGeom>
        </p:spPr>
      </p:pic>
      <p:sp>
        <p:nvSpPr>
          <p:cNvPr id="6" name="Content Placeholder 5">
            <a:extLst>
              <a:ext uri="{FF2B5EF4-FFF2-40B4-BE49-F238E27FC236}">
                <a16:creationId xmlns:a16="http://schemas.microsoft.com/office/drawing/2014/main" id="{B5663110-6963-4378-93E4-10754ACFD63A}"/>
              </a:ext>
            </a:extLst>
          </p:cNvPr>
          <p:cNvSpPr>
            <a:spLocks noGrp="1"/>
          </p:cNvSpPr>
          <p:nvPr>
            <p:ph idx="1"/>
          </p:nvPr>
        </p:nvSpPr>
        <p:spPr>
          <a:xfrm>
            <a:off x="736851" y="4214494"/>
            <a:ext cx="5351814" cy="459776"/>
          </a:xfrm>
          <a:solidFill>
            <a:schemeClr val="accent6">
              <a:lumMod val="60000"/>
              <a:lumOff val="40000"/>
            </a:schemeClr>
          </a:solidFill>
        </p:spPr>
        <p:txBody>
          <a:bodyPr>
            <a:normAutofit lnSpcReduction="10000"/>
          </a:bodyPr>
          <a:lstStyle/>
          <a:p>
            <a:pPr marL="0" indent="0">
              <a:buNone/>
            </a:pPr>
            <a:r>
              <a:rPr lang="en-AU" dirty="0"/>
              <a:t>Modules declaring global variables</a:t>
            </a:r>
            <a:endParaRPr lang="en-US" dirty="0"/>
          </a:p>
        </p:txBody>
      </p:sp>
      <p:sp>
        <p:nvSpPr>
          <p:cNvPr id="10" name="Content Placeholder 5">
            <a:extLst>
              <a:ext uri="{FF2B5EF4-FFF2-40B4-BE49-F238E27FC236}">
                <a16:creationId xmlns:a16="http://schemas.microsoft.com/office/drawing/2014/main" id="{C270F73C-EEAE-4EF5-8BFA-0F171977FE77}"/>
              </a:ext>
            </a:extLst>
          </p:cNvPr>
          <p:cNvSpPr txBox="1">
            <a:spLocks/>
          </p:cNvSpPr>
          <p:nvPr/>
        </p:nvSpPr>
        <p:spPr>
          <a:xfrm>
            <a:off x="702127" y="4822764"/>
            <a:ext cx="5365261" cy="459776"/>
          </a:xfrm>
          <a:prstGeom prst="rect">
            <a:avLst/>
          </a:prstGeom>
          <a:solidFill>
            <a:schemeClr val="accent4">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Subroutine Blocks</a:t>
            </a:r>
            <a:endParaRPr lang="en-US" dirty="0"/>
          </a:p>
        </p:txBody>
      </p:sp>
      <p:sp>
        <p:nvSpPr>
          <p:cNvPr id="11" name="Content Placeholder 5">
            <a:extLst>
              <a:ext uri="{FF2B5EF4-FFF2-40B4-BE49-F238E27FC236}">
                <a16:creationId xmlns:a16="http://schemas.microsoft.com/office/drawing/2014/main" id="{729A8673-91F8-48E7-A10E-196F071DD570}"/>
              </a:ext>
            </a:extLst>
          </p:cNvPr>
          <p:cNvSpPr txBox="1">
            <a:spLocks/>
          </p:cNvSpPr>
          <p:nvPr/>
        </p:nvSpPr>
        <p:spPr>
          <a:xfrm>
            <a:off x="702127" y="5387785"/>
            <a:ext cx="5365262" cy="459776"/>
          </a:xfrm>
          <a:prstGeom prst="rect">
            <a:avLst/>
          </a:prstGeom>
          <a:solidFill>
            <a:schemeClr val="accent5">
              <a:lumMod val="60000"/>
              <a:lumOff val="4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Input Files</a:t>
            </a:r>
            <a:endParaRPr lang="en-US" dirty="0"/>
          </a:p>
        </p:txBody>
      </p:sp>
      <p:sp>
        <p:nvSpPr>
          <p:cNvPr id="12" name="Content Placeholder 5">
            <a:extLst>
              <a:ext uri="{FF2B5EF4-FFF2-40B4-BE49-F238E27FC236}">
                <a16:creationId xmlns:a16="http://schemas.microsoft.com/office/drawing/2014/main" id="{4D6DB11E-6AA4-472C-80B5-784E6051EEEC}"/>
              </a:ext>
            </a:extLst>
          </p:cNvPr>
          <p:cNvSpPr txBox="1">
            <a:spLocks/>
          </p:cNvSpPr>
          <p:nvPr/>
        </p:nvSpPr>
        <p:spPr>
          <a:xfrm>
            <a:off x="736851" y="5996055"/>
            <a:ext cx="5330538" cy="459776"/>
          </a:xfrm>
          <a:prstGeom prst="rect">
            <a:avLst/>
          </a:prstGeom>
          <a:solidFill>
            <a:srgbClr val="EEB8D7"/>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Output Files</a:t>
            </a:r>
            <a:endParaRPr lang="en-US" dirty="0"/>
          </a:p>
        </p:txBody>
      </p:sp>
      <p:sp>
        <p:nvSpPr>
          <p:cNvPr id="3" name="TextBox 2">
            <a:extLst>
              <a:ext uri="{FF2B5EF4-FFF2-40B4-BE49-F238E27FC236}">
                <a16:creationId xmlns:a16="http://schemas.microsoft.com/office/drawing/2014/main" id="{E1B1934A-F93B-4F45-83CB-DCA213F29F46}"/>
              </a:ext>
            </a:extLst>
          </p:cNvPr>
          <p:cNvSpPr txBox="1"/>
          <p:nvPr/>
        </p:nvSpPr>
        <p:spPr>
          <a:xfrm>
            <a:off x="827312" y="1584362"/>
            <a:ext cx="5317303" cy="1569660"/>
          </a:xfrm>
          <a:prstGeom prst="rect">
            <a:avLst/>
          </a:prstGeom>
          <a:noFill/>
        </p:spPr>
        <p:txBody>
          <a:bodyPr wrap="square" rtlCol="0">
            <a:spAutoFit/>
          </a:bodyPr>
          <a:lstStyle/>
          <a:p>
            <a:r>
              <a:rPr lang="en-AU" sz="3200" b="1" i="1" dirty="0">
                <a:solidFill>
                  <a:schemeClr val="bg1"/>
                </a:solidFill>
              </a:rPr>
              <a:t>WBNM2017 CALL STRUCTURE</a:t>
            </a:r>
          </a:p>
          <a:p>
            <a:r>
              <a:rPr lang="en-AU" sz="3200" b="1" i="1" dirty="0">
                <a:solidFill>
                  <a:schemeClr val="bg1"/>
                </a:solidFill>
              </a:rPr>
              <a:t>Fortran 2003/2008</a:t>
            </a:r>
          </a:p>
          <a:p>
            <a:endParaRPr lang="en-US" sz="3200" b="1" i="1" dirty="0">
              <a:solidFill>
                <a:schemeClr val="bg1"/>
              </a:solidFill>
            </a:endParaRPr>
          </a:p>
        </p:txBody>
      </p:sp>
    </p:spTree>
    <p:extLst>
      <p:ext uri="{BB962C8B-B14F-4D97-AF65-F5344CB8AC3E}">
        <p14:creationId xmlns:p14="http://schemas.microsoft.com/office/powerpoint/2010/main" val="2438614485"/>
      </p:ext>
    </p:extLst>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2017--------------------------------Open Forum</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4351338"/>
          </a:xfrm>
        </p:spPr>
        <p:txBody>
          <a:bodyPr>
            <a:normAutofit/>
          </a:bodyPr>
          <a:lstStyle/>
          <a:p>
            <a:r>
              <a:rPr lang="en-AU" sz="4800" dirty="0">
                <a:solidFill>
                  <a:srgbClr val="FFC000"/>
                </a:solidFill>
              </a:rPr>
              <a:t> </a:t>
            </a:r>
            <a:r>
              <a:rPr lang="en-AU" sz="4800" dirty="0">
                <a:solidFill>
                  <a:srgbClr val="FFC000"/>
                </a:solidFill>
                <a:hlinkClick r:id="rId2"/>
              </a:rPr>
              <a:t>ted.rigby@rienco.com.au</a:t>
            </a:r>
            <a:r>
              <a:rPr lang="en-AU" sz="4800" dirty="0">
                <a:solidFill>
                  <a:srgbClr val="FFC000"/>
                </a:solidFill>
              </a:rPr>
              <a:t> </a:t>
            </a:r>
          </a:p>
          <a:p>
            <a:r>
              <a:rPr lang="en-AU" sz="4800" dirty="0">
                <a:solidFill>
                  <a:srgbClr val="FFFF00"/>
                </a:solidFill>
              </a:rPr>
              <a:t>????????</a:t>
            </a:r>
          </a:p>
          <a:p>
            <a:endParaRPr lang="en-AU" sz="4800" b="1" dirty="0">
              <a:solidFill>
                <a:srgbClr val="FFFF00"/>
              </a:solidFill>
            </a:endParaRPr>
          </a:p>
          <a:p>
            <a:pPr marL="0" indent="0">
              <a:buNone/>
            </a:pPr>
            <a:r>
              <a:rPr lang="en-AU" sz="4800" i="1" dirty="0">
                <a:solidFill>
                  <a:srgbClr val="FFFF00"/>
                </a:solidFill>
              </a:rPr>
              <a:t>                Thank you for attending!</a:t>
            </a:r>
            <a:endParaRPr lang="en-US" sz="4400" i="1" dirty="0">
              <a:solidFill>
                <a:srgbClr val="FFFF00"/>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511553" y="6176963"/>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45161869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64FD53-E375-4F9F-8053-002FB5337B21}"/>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2017---------------------------------Overview</a:t>
            </a:r>
            <a:endParaRPr lang="en-US" dirty="0">
              <a:solidFill>
                <a:schemeClr val="bg1"/>
              </a:solidFill>
              <a:latin typeface="Britannic Bold" panose="020B0903060703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7" name="Picture 6">
            <a:extLst>
              <a:ext uri="{FF2B5EF4-FFF2-40B4-BE49-F238E27FC236}">
                <a16:creationId xmlns:a16="http://schemas.microsoft.com/office/drawing/2014/main" id="{68E729E6-5B00-4E85-AA33-097121106A98}"/>
              </a:ext>
            </a:extLst>
          </p:cNvPr>
          <p:cNvPicPr>
            <a:picLocks noChangeAspect="1"/>
          </p:cNvPicPr>
          <p:nvPr/>
        </p:nvPicPr>
        <p:blipFill rotWithShape="1">
          <a:blip r:embed="rId3">
            <a:extLst>
              <a:ext uri="{28A0092B-C50C-407E-A947-70E740481C1C}">
                <a14:useLocalDpi xmlns:a14="http://schemas.microsoft.com/office/drawing/2010/main" val="0"/>
              </a:ext>
            </a:extLst>
          </a:blip>
          <a:srcRect t="-37" r="49072" b="-1"/>
          <a:stretch/>
        </p:blipFill>
        <p:spPr>
          <a:xfrm>
            <a:off x="9150699" y="1444716"/>
            <a:ext cx="2337302" cy="4788255"/>
          </a:xfrm>
          <a:prstGeom prst="rect">
            <a:avLst/>
          </a:prstGeom>
        </p:spPr>
      </p:pic>
      <p:sp>
        <p:nvSpPr>
          <p:cNvPr id="3" name="TextBox 2">
            <a:extLst>
              <a:ext uri="{FF2B5EF4-FFF2-40B4-BE49-F238E27FC236}">
                <a16:creationId xmlns:a16="http://schemas.microsoft.com/office/drawing/2014/main" id="{E1B1934A-F93B-4F45-83CB-DCA213F29F46}"/>
              </a:ext>
            </a:extLst>
          </p:cNvPr>
          <p:cNvSpPr txBox="1"/>
          <p:nvPr/>
        </p:nvSpPr>
        <p:spPr>
          <a:xfrm>
            <a:off x="827312" y="1559293"/>
            <a:ext cx="8018587" cy="4601260"/>
          </a:xfrm>
          <a:prstGeom prst="rect">
            <a:avLst/>
          </a:prstGeom>
          <a:noFill/>
        </p:spPr>
        <p:txBody>
          <a:bodyPr wrap="square" rtlCol="0">
            <a:spAutoFit/>
          </a:bodyPr>
          <a:lstStyle/>
          <a:p>
            <a:r>
              <a:rPr lang="en-AU" sz="3200" b="1" i="1" dirty="0">
                <a:solidFill>
                  <a:schemeClr val="bg1"/>
                </a:solidFill>
              </a:rPr>
              <a:t>WBNM2017.f90 (sample extract)</a:t>
            </a:r>
          </a:p>
          <a:p>
            <a:r>
              <a:rPr lang="en-AU" sz="1000" b="1" dirty="0">
                <a:solidFill>
                  <a:srgbClr val="FFFF00"/>
                </a:solidFill>
                <a:latin typeface="Courier New" panose="02070309020205020404" pitchFamily="49" charset="0"/>
                <a:cs typeface="Courier New" panose="02070309020205020404" pitchFamily="49" charset="0"/>
              </a:rPr>
              <a:t>    ! ##### POWER UP WBNM #############################################################</a:t>
            </a:r>
          </a:p>
          <a:p>
            <a:r>
              <a:rPr lang="en-AU" sz="1000" b="1" dirty="0">
                <a:solidFill>
                  <a:srgbClr val="FFFF00"/>
                </a:solidFill>
                <a:latin typeface="Courier New" panose="02070309020205020404" pitchFamily="49" charset="0"/>
                <a:cs typeface="Courier New" panose="02070309020205020404" pitchFamily="49" charset="0"/>
              </a:rPr>
              <a:t>    !</a:t>
            </a:r>
          </a:p>
          <a:p>
            <a:r>
              <a:rPr lang="en-AU" sz="1000" b="1" dirty="0">
                <a:solidFill>
                  <a:srgbClr val="FFFF00"/>
                </a:solidFill>
                <a:latin typeface="Courier New" panose="02070309020205020404" pitchFamily="49" charset="0"/>
                <a:cs typeface="Courier New" panose="02070309020205020404" pitchFamily="49" charset="0"/>
              </a:rPr>
              <a:t>    ! ----- Decode the command line</a:t>
            </a:r>
          </a:p>
          <a:p>
            <a:r>
              <a:rPr lang="en-AU" sz="1000" b="1" dirty="0">
                <a:solidFill>
                  <a:srgbClr val="FFFF00"/>
                </a:solidFill>
                <a:latin typeface="Courier New" panose="02070309020205020404" pitchFamily="49" charset="0"/>
                <a:cs typeface="Courier New" panose="02070309020205020404" pitchFamily="49" charset="0"/>
              </a:rPr>
              <a:t>    !</a:t>
            </a:r>
          </a:p>
          <a:p>
            <a:r>
              <a:rPr lang="en-AU" sz="1000" b="1" dirty="0">
                <a:solidFill>
                  <a:srgbClr val="FFFF00"/>
                </a:solidFill>
                <a:latin typeface="Courier New" panose="02070309020205020404" pitchFamily="49" charset="0"/>
                <a:cs typeface="Courier New" panose="02070309020205020404" pitchFamily="49" charset="0"/>
              </a:rPr>
              <a:t>    ! Get the WBNM executable directory path so know where </a:t>
            </a:r>
            <a:r>
              <a:rPr lang="en-AU" sz="1000" b="1" dirty="0" err="1">
                <a:solidFill>
                  <a:srgbClr val="FFFF00"/>
                </a:solidFill>
                <a:latin typeface="Courier New" panose="02070309020205020404" pitchFamily="49" charset="0"/>
                <a:cs typeface="Courier New" panose="02070309020205020404" pitchFamily="49" charset="0"/>
              </a:rPr>
              <a:t>wbnm</a:t>
            </a:r>
            <a:r>
              <a:rPr lang="en-AU" sz="1000" b="1" dirty="0">
                <a:solidFill>
                  <a:srgbClr val="FFFF00"/>
                </a:solidFill>
                <a:latin typeface="Courier New" panose="02070309020205020404" pitchFamily="49" charset="0"/>
                <a:cs typeface="Courier New" panose="02070309020205020404" pitchFamily="49" charset="0"/>
              </a:rPr>
              <a:t> executable and GLOBAL.INI home is</a:t>
            </a:r>
          </a:p>
          <a:p>
            <a:r>
              <a:rPr lang="en-AU" sz="1000" b="1" dirty="0">
                <a:solidFill>
                  <a:srgbClr val="FFFF00"/>
                </a:solidFill>
                <a:latin typeface="Courier New" panose="02070309020205020404" pitchFamily="49" charset="0"/>
                <a:cs typeface="Courier New" panose="02070309020205020404" pitchFamily="49" charset="0"/>
              </a:rPr>
              <a:t>    !</a:t>
            </a:r>
          </a:p>
          <a:p>
            <a:r>
              <a:rPr lang="en-AU" sz="1000" b="1" dirty="0">
                <a:solidFill>
                  <a:srgbClr val="FFFF00"/>
                </a:solidFill>
                <a:latin typeface="Courier New" panose="02070309020205020404" pitchFamily="49" charset="0"/>
                <a:cs typeface="Courier New" panose="02070309020205020404" pitchFamily="49" charset="0"/>
              </a:rPr>
              <a:t>    CALL GET_COMMAND_ARGUMENT(0,lineoftext)            ! need .exe command to be full path/filename</a:t>
            </a:r>
          </a:p>
          <a:p>
            <a:r>
              <a:rPr lang="en-AU" sz="1000" b="1" dirty="0">
                <a:solidFill>
                  <a:srgbClr val="FFFF00"/>
                </a:solidFill>
                <a:latin typeface="Courier New" panose="02070309020205020404" pitchFamily="49" charset="0"/>
                <a:cs typeface="Courier New" panose="02070309020205020404" pitchFamily="49" charset="0"/>
              </a:rPr>
              <a:t>    </a:t>
            </a:r>
            <a:r>
              <a:rPr lang="en-AU" sz="1000" b="1" dirty="0" err="1">
                <a:solidFill>
                  <a:srgbClr val="FFFF00"/>
                </a:solidFill>
                <a:latin typeface="Courier New" panose="02070309020205020404" pitchFamily="49" charset="0"/>
                <a:cs typeface="Courier New" panose="02070309020205020404" pitchFamily="49" charset="0"/>
              </a:rPr>
              <a:t>wbnm_exe</a:t>
            </a:r>
            <a:r>
              <a:rPr lang="en-AU" sz="1000" b="1" dirty="0">
                <a:solidFill>
                  <a:srgbClr val="FFFF00"/>
                </a:solidFill>
                <a:latin typeface="Courier New" panose="02070309020205020404" pitchFamily="49" charset="0"/>
                <a:cs typeface="Courier New" panose="02070309020205020404" pitchFamily="49" charset="0"/>
              </a:rPr>
              <a:t>=TRIM(</a:t>
            </a:r>
            <a:r>
              <a:rPr lang="en-AU" sz="1000" b="1" dirty="0" err="1">
                <a:solidFill>
                  <a:srgbClr val="FFFF00"/>
                </a:solidFill>
                <a:latin typeface="Courier New" panose="02070309020205020404" pitchFamily="49" charset="0"/>
                <a:cs typeface="Courier New" panose="02070309020205020404" pitchFamily="49" charset="0"/>
              </a:rPr>
              <a:t>lineoftext</a:t>
            </a:r>
            <a:r>
              <a:rPr lang="en-AU" sz="1000" b="1" dirty="0">
                <a:solidFill>
                  <a:srgbClr val="FFFF00"/>
                </a:solidFill>
                <a:latin typeface="Courier New" panose="02070309020205020404" pitchFamily="49" charset="0"/>
                <a:cs typeface="Courier New" panose="02070309020205020404" pitchFamily="49" charset="0"/>
              </a:rPr>
              <a:t>)</a:t>
            </a:r>
          </a:p>
          <a:p>
            <a:r>
              <a:rPr lang="en-AU" sz="1000" b="1" dirty="0">
                <a:solidFill>
                  <a:srgbClr val="FFFF00"/>
                </a:solidFill>
                <a:latin typeface="Courier New" panose="02070309020205020404" pitchFamily="49" charset="0"/>
                <a:cs typeface="Courier New" panose="02070309020205020404" pitchFamily="49" charset="0"/>
              </a:rPr>
              <a:t>    </a:t>
            </a:r>
            <a:r>
              <a:rPr lang="en-AU" sz="1000" b="1" dirty="0" err="1">
                <a:solidFill>
                  <a:srgbClr val="FFFF00"/>
                </a:solidFill>
                <a:latin typeface="Courier New" panose="02070309020205020404" pitchFamily="49" charset="0"/>
                <a:cs typeface="Courier New" panose="02070309020205020404" pitchFamily="49" charset="0"/>
              </a:rPr>
              <a:t>wbnm_path</a:t>
            </a:r>
            <a:r>
              <a:rPr lang="en-AU" sz="1000" b="1" dirty="0">
                <a:solidFill>
                  <a:srgbClr val="FFFF00"/>
                </a:solidFill>
                <a:latin typeface="Courier New" panose="02070309020205020404" pitchFamily="49" charset="0"/>
                <a:cs typeface="Courier New" panose="02070309020205020404" pitchFamily="49" charset="0"/>
              </a:rPr>
              <a:t>=</a:t>
            </a:r>
            <a:r>
              <a:rPr lang="en-AU" sz="1000" b="1" dirty="0" err="1">
                <a:solidFill>
                  <a:srgbClr val="FFFF00"/>
                </a:solidFill>
                <a:latin typeface="Courier New" panose="02070309020205020404" pitchFamily="49" charset="0"/>
                <a:cs typeface="Courier New" panose="02070309020205020404" pitchFamily="49" charset="0"/>
              </a:rPr>
              <a:t>path_of</a:t>
            </a:r>
            <a:r>
              <a:rPr lang="en-AU" sz="1000" b="1" dirty="0">
                <a:solidFill>
                  <a:srgbClr val="FFFF00"/>
                </a:solidFill>
                <a:latin typeface="Courier New" panose="02070309020205020404" pitchFamily="49" charset="0"/>
                <a:cs typeface="Courier New" panose="02070309020205020404" pitchFamily="49" charset="0"/>
              </a:rPr>
              <a:t>(</a:t>
            </a:r>
            <a:r>
              <a:rPr lang="en-AU" sz="1000" b="1" dirty="0" err="1">
                <a:solidFill>
                  <a:srgbClr val="FFFF00"/>
                </a:solidFill>
                <a:latin typeface="Courier New" panose="02070309020205020404" pitchFamily="49" charset="0"/>
                <a:cs typeface="Courier New" panose="02070309020205020404" pitchFamily="49" charset="0"/>
              </a:rPr>
              <a:t>wbnm_exe</a:t>
            </a:r>
            <a:r>
              <a:rPr lang="en-AU" sz="1000" b="1" dirty="0">
                <a:solidFill>
                  <a:srgbClr val="FFFF00"/>
                </a:solidFill>
                <a:latin typeface="Courier New" panose="02070309020205020404" pitchFamily="49" charset="0"/>
                <a:cs typeface="Courier New" panose="02070309020205020404" pitchFamily="49" charset="0"/>
              </a:rPr>
              <a:t>)                        ! </a:t>
            </a:r>
            <a:r>
              <a:rPr lang="en-AU" sz="1000" b="1" dirty="0" err="1">
                <a:solidFill>
                  <a:srgbClr val="FFFF00"/>
                </a:solidFill>
                <a:latin typeface="Courier New" panose="02070309020205020404" pitchFamily="49" charset="0"/>
                <a:cs typeface="Courier New" panose="02070309020205020404" pitchFamily="49" charset="0"/>
              </a:rPr>
              <a:t>path_of</a:t>
            </a:r>
            <a:r>
              <a:rPr lang="en-AU" sz="1000" b="1" dirty="0">
                <a:solidFill>
                  <a:srgbClr val="FFFF00"/>
                </a:solidFill>
                <a:latin typeface="Courier New" panose="02070309020205020404" pitchFamily="49" charset="0"/>
                <a:cs typeface="Courier New" panose="02070309020205020404" pitchFamily="49" charset="0"/>
              </a:rPr>
              <a:t> checks for </a:t>
            </a:r>
            <a:r>
              <a:rPr lang="en-AU" sz="1000" b="1" dirty="0" err="1">
                <a:solidFill>
                  <a:srgbClr val="FFFF00"/>
                </a:solidFill>
                <a:latin typeface="Courier New" panose="02070309020205020404" pitchFamily="49" charset="0"/>
                <a:cs typeface="Courier New" panose="02070309020205020404" pitchFamily="49" charset="0"/>
              </a:rPr>
              <a:t>sep</a:t>
            </a:r>
            <a:r>
              <a:rPr lang="en-AU" sz="1000" b="1" dirty="0">
                <a:solidFill>
                  <a:srgbClr val="FFFF00"/>
                </a:solidFill>
                <a:latin typeface="Courier New" panose="02070309020205020404" pitchFamily="49" charset="0"/>
                <a:cs typeface="Courier New" panose="02070309020205020404" pitchFamily="49" charset="0"/>
              </a:rPr>
              <a:t> format Win\ Lin/</a:t>
            </a:r>
          </a:p>
          <a:p>
            <a:r>
              <a:rPr lang="en-AU" sz="1000" b="1" dirty="0">
                <a:solidFill>
                  <a:srgbClr val="FFFF00"/>
                </a:solidFill>
                <a:latin typeface="Courier New" panose="02070309020205020404" pitchFamily="49" charset="0"/>
                <a:cs typeface="Courier New" panose="02070309020205020404" pitchFamily="49" charset="0"/>
              </a:rPr>
              <a:t>    !</a:t>
            </a:r>
          </a:p>
          <a:p>
            <a:r>
              <a:rPr lang="en-AU" sz="1000" b="1" dirty="0">
                <a:solidFill>
                  <a:srgbClr val="FFFF00"/>
                </a:solidFill>
                <a:latin typeface="Courier New" panose="02070309020205020404" pitchFamily="49" charset="0"/>
                <a:cs typeface="Courier New" panose="02070309020205020404" pitchFamily="49" charset="0"/>
              </a:rPr>
              <a:t>    ! get the name of the *.</a:t>
            </a:r>
            <a:r>
              <a:rPr lang="en-AU" sz="1000" b="1" dirty="0" err="1">
                <a:solidFill>
                  <a:srgbClr val="FFFF00"/>
                </a:solidFill>
                <a:latin typeface="Courier New" panose="02070309020205020404" pitchFamily="49" charset="0"/>
                <a:cs typeface="Courier New" panose="02070309020205020404" pitchFamily="49" charset="0"/>
              </a:rPr>
              <a:t>wbn</a:t>
            </a:r>
            <a:r>
              <a:rPr lang="en-AU" sz="1000" b="1" dirty="0">
                <a:solidFill>
                  <a:srgbClr val="FFFF00"/>
                </a:solidFill>
                <a:latin typeface="Courier New" panose="02070309020205020404" pitchFamily="49" charset="0"/>
                <a:cs typeface="Courier New" panose="02070309020205020404" pitchFamily="49" charset="0"/>
              </a:rPr>
              <a:t> run file</a:t>
            </a:r>
          </a:p>
          <a:p>
            <a:r>
              <a:rPr lang="en-AU" sz="1000" b="1" dirty="0">
                <a:solidFill>
                  <a:srgbClr val="FFFF00"/>
                </a:solidFill>
                <a:latin typeface="Courier New" panose="02070309020205020404" pitchFamily="49" charset="0"/>
                <a:cs typeface="Courier New" panose="02070309020205020404" pitchFamily="49" charset="0"/>
              </a:rPr>
              <a:t>    !</a:t>
            </a:r>
          </a:p>
          <a:p>
            <a:r>
              <a:rPr lang="en-AU" sz="1000" b="1" dirty="0">
                <a:solidFill>
                  <a:srgbClr val="FFFF00"/>
                </a:solidFill>
                <a:latin typeface="Courier New" panose="02070309020205020404" pitchFamily="49" charset="0"/>
                <a:cs typeface="Courier New" panose="02070309020205020404" pitchFamily="49" charset="0"/>
              </a:rPr>
              <a:t>    CALL GET_COMMAND_ARGUMENT(1,lineoftext)            ! assumes the </a:t>
            </a:r>
            <a:r>
              <a:rPr lang="en-AU" sz="1000" b="1" dirty="0" err="1">
                <a:solidFill>
                  <a:srgbClr val="FFFF00"/>
                </a:solidFill>
                <a:latin typeface="Courier New" panose="02070309020205020404" pitchFamily="49" charset="0"/>
                <a:cs typeface="Courier New" panose="02070309020205020404" pitchFamily="49" charset="0"/>
              </a:rPr>
              <a:t>wbn</a:t>
            </a:r>
            <a:r>
              <a:rPr lang="en-AU" sz="1000" b="1" dirty="0">
                <a:solidFill>
                  <a:srgbClr val="FFFF00"/>
                </a:solidFill>
                <a:latin typeface="Courier New" panose="02070309020205020404" pitchFamily="49" charset="0"/>
                <a:cs typeface="Courier New" panose="02070309020205020404" pitchFamily="49" charset="0"/>
              </a:rPr>
              <a:t> </a:t>
            </a:r>
            <a:r>
              <a:rPr lang="en-AU" sz="1000" b="1" dirty="0" err="1">
                <a:solidFill>
                  <a:srgbClr val="FFFF00"/>
                </a:solidFill>
                <a:latin typeface="Courier New" panose="02070309020205020404" pitchFamily="49" charset="0"/>
                <a:cs typeface="Courier New" panose="02070309020205020404" pitchFamily="49" charset="0"/>
              </a:rPr>
              <a:t>runfile</a:t>
            </a:r>
            <a:r>
              <a:rPr lang="en-AU" sz="1000" b="1" dirty="0">
                <a:solidFill>
                  <a:srgbClr val="FFFF00"/>
                </a:solidFill>
                <a:latin typeface="Courier New" panose="02070309020205020404" pitchFamily="49" charset="0"/>
                <a:cs typeface="Courier New" panose="02070309020205020404" pitchFamily="49" charset="0"/>
              </a:rPr>
              <a:t>  is in the </a:t>
            </a:r>
            <a:r>
              <a:rPr lang="en-AU" sz="1000" b="1" dirty="0" err="1">
                <a:solidFill>
                  <a:srgbClr val="FFFF00"/>
                </a:solidFill>
                <a:latin typeface="Courier New" panose="02070309020205020404" pitchFamily="49" charset="0"/>
                <a:cs typeface="Courier New" panose="02070309020205020404" pitchFamily="49" charset="0"/>
              </a:rPr>
              <a:t>cwd</a:t>
            </a:r>
            <a:endParaRPr lang="en-AU" sz="1000" b="1" dirty="0">
              <a:solidFill>
                <a:srgbClr val="FFFF00"/>
              </a:solidFill>
              <a:latin typeface="Courier New" panose="02070309020205020404" pitchFamily="49" charset="0"/>
              <a:cs typeface="Courier New" panose="02070309020205020404" pitchFamily="49" charset="0"/>
            </a:endParaRPr>
          </a:p>
          <a:p>
            <a:r>
              <a:rPr lang="en-AU" sz="1000" b="1" dirty="0">
                <a:solidFill>
                  <a:srgbClr val="FFFF00"/>
                </a:solidFill>
                <a:latin typeface="Courier New" panose="02070309020205020404" pitchFamily="49" charset="0"/>
                <a:cs typeface="Courier New" panose="02070309020205020404" pitchFamily="49" charset="0"/>
              </a:rPr>
              <a:t>    </a:t>
            </a:r>
            <a:r>
              <a:rPr lang="en-AU" sz="1000" b="1" dirty="0" err="1">
                <a:solidFill>
                  <a:srgbClr val="FFFF00"/>
                </a:solidFill>
                <a:latin typeface="Courier New" panose="02070309020205020404" pitchFamily="49" charset="0"/>
                <a:cs typeface="Courier New" panose="02070309020205020404" pitchFamily="49" charset="0"/>
              </a:rPr>
              <a:t>current_model_filename</a:t>
            </a:r>
            <a:r>
              <a:rPr lang="en-AU" sz="1000" b="1" dirty="0">
                <a:solidFill>
                  <a:srgbClr val="FFFF00"/>
                </a:solidFill>
                <a:latin typeface="Courier New" panose="02070309020205020404" pitchFamily="49" charset="0"/>
                <a:cs typeface="Courier New" panose="02070309020205020404" pitchFamily="49" charset="0"/>
              </a:rPr>
              <a:t> = TRIM(</a:t>
            </a:r>
            <a:r>
              <a:rPr lang="en-AU" sz="1000" b="1" dirty="0" err="1">
                <a:solidFill>
                  <a:srgbClr val="FFFF00"/>
                </a:solidFill>
                <a:latin typeface="Courier New" panose="02070309020205020404" pitchFamily="49" charset="0"/>
                <a:cs typeface="Courier New" panose="02070309020205020404" pitchFamily="49" charset="0"/>
              </a:rPr>
              <a:t>lineoftext</a:t>
            </a:r>
            <a:r>
              <a:rPr lang="en-AU" sz="1000" b="1" dirty="0">
                <a:solidFill>
                  <a:srgbClr val="FFFF00"/>
                </a:solidFill>
                <a:latin typeface="Courier New" panose="02070309020205020404" pitchFamily="49" charset="0"/>
                <a:cs typeface="Courier New" panose="02070309020205020404" pitchFamily="49" charset="0"/>
              </a:rPr>
              <a:t>)</a:t>
            </a:r>
          </a:p>
          <a:p>
            <a:r>
              <a:rPr lang="en-AU" sz="1000" b="1" dirty="0">
                <a:solidFill>
                  <a:srgbClr val="FFFF00"/>
                </a:solidFill>
                <a:latin typeface="Courier New" panose="02070309020205020404" pitchFamily="49" charset="0"/>
                <a:cs typeface="Courier New" panose="02070309020205020404" pitchFamily="49" charset="0"/>
              </a:rPr>
              <a:t>    !</a:t>
            </a:r>
          </a:p>
          <a:p>
            <a:r>
              <a:rPr lang="en-AU" sz="1000" b="1" dirty="0">
                <a:solidFill>
                  <a:srgbClr val="FFFF00"/>
                </a:solidFill>
                <a:latin typeface="Courier New" panose="02070309020205020404" pitchFamily="49" charset="0"/>
                <a:cs typeface="Courier New" panose="02070309020205020404" pitchFamily="49" charset="0"/>
              </a:rPr>
              <a:t>    ! ----- Now check if exe and </a:t>
            </a:r>
            <a:r>
              <a:rPr lang="en-AU" sz="1000" b="1" dirty="0" err="1">
                <a:solidFill>
                  <a:srgbClr val="FFFF00"/>
                </a:solidFill>
                <a:latin typeface="Courier New" panose="02070309020205020404" pitchFamily="49" charset="0"/>
                <a:cs typeface="Courier New" panose="02070309020205020404" pitchFamily="49" charset="0"/>
              </a:rPr>
              <a:t>runfiles</a:t>
            </a:r>
            <a:r>
              <a:rPr lang="en-AU" sz="1000" b="1" dirty="0">
                <a:solidFill>
                  <a:srgbClr val="FFFF00"/>
                </a:solidFill>
                <a:latin typeface="Courier New" panose="02070309020205020404" pitchFamily="49" charset="0"/>
                <a:cs typeface="Courier New" panose="02070309020205020404" pitchFamily="49" charset="0"/>
              </a:rPr>
              <a:t> make sense and can be found - exit if not found</a:t>
            </a:r>
          </a:p>
          <a:p>
            <a:r>
              <a:rPr lang="en-AU" sz="1000" b="1" dirty="0">
                <a:solidFill>
                  <a:srgbClr val="FFFF00"/>
                </a:solidFill>
                <a:latin typeface="Courier New" panose="02070309020205020404" pitchFamily="49" charset="0"/>
                <a:cs typeface="Courier New" panose="02070309020205020404" pitchFamily="49" charset="0"/>
              </a:rPr>
              <a:t>    !</a:t>
            </a:r>
          </a:p>
          <a:p>
            <a:r>
              <a:rPr lang="en-AU" sz="1000" b="1" dirty="0">
                <a:solidFill>
                  <a:srgbClr val="FFFF00"/>
                </a:solidFill>
                <a:latin typeface="Courier New" panose="02070309020205020404" pitchFamily="49" charset="0"/>
                <a:cs typeface="Courier New" panose="02070309020205020404" pitchFamily="49" charset="0"/>
              </a:rPr>
              <a:t>    INQUIRE (FILE=</a:t>
            </a:r>
            <a:r>
              <a:rPr lang="en-AU" sz="1000" b="1" dirty="0" err="1">
                <a:solidFill>
                  <a:srgbClr val="FFFF00"/>
                </a:solidFill>
                <a:latin typeface="Courier New" panose="02070309020205020404" pitchFamily="49" charset="0"/>
                <a:cs typeface="Courier New" panose="02070309020205020404" pitchFamily="49" charset="0"/>
              </a:rPr>
              <a:t>wbnm_exe</a:t>
            </a:r>
            <a:r>
              <a:rPr lang="en-AU" sz="1000" b="1" dirty="0">
                <a:solidFill>
                  <a:srgbClr val="FFFF00"/>
                </a:solidFill>
                <a:latin typeface="Courier New" panose="02070309020205020404" pitchFamily="49" charset="0"/>
                <a:cs typeface="Courier New" panose="02070309020205020404" pitchFamily="49" charset="0"/>
              </a:rPr>
              <a:t>, EXIST=</a:t>
            </a:r>
            <a:r>
              <a:rPr lang="en-AU" sz="1000" b="1" dirty="0" err="1">
                <a:solidFill>
                  <a:srgbClr val="FFFF00"/>
                </a:solidFill>
                <a:latin typeface="Courier New" panose="02070309020205020404" pitchFamily="49" charset="0"/>
                <a:cs typeface="Courier New" panose="02070309020205020404" pitchFamily="49" charset="0"/>
              </a:rPr>
              <a:t>true_or_false</a:t>
            </a:r>
            <a:r>
              <a:rPr lang="en-AU" sz="1000" b="1" dirty="0">
                <a:solidFill>
                  <a:srgbClr val="FFFF00"/>
                </a:solidFill>
                <a:latin typeface="Courier New" panose="02070309020205020404" pitchFamily="49" charset="0"/>
                <a:cs typeface="Courier New" panose="02070309020205020404" pitchFamily="49" charset="0"/>
              </a:rPr>
              <a:t>)</a:t>
            </a:r>
          </a:p>
          <a:p>
            <a:r>
              <a:rPr lang="en-AU" sz="1000" b="1" dirty="0">
                <a:solidFill>
                  <a:srgbClr val="FFFF00"/>
                </a:solidFill>
                <a:latin typeface="Courier New" panose="02070309020205020404" pitchFamily="49" charset="0"/>
                <a:cs typeface="Courier New" panose="02070309020205020404" pitchFamily="49" charset="0"/>
              </a:rPr>
              <a:t>    IF (.not. </a:t>
            </a:r>
            <a:r>
              <a:rPr lang="en-AU" sz="1000" b="1" dirty="0" err="1">
                <a:solidFill>
                  <a:srgbClr val="FFFF00"/>
                </a:solidFill>
                <a:latin typeface="Courier New" panose="02070309020205020404" pitchFamily="49" charset="0"/>
                <a:cs typeface="Courier New" panose="02070309020205020404" pitchFamily="49" charset="0"/>
              </a:rPr>
              <a:t>true_or_false</a:t>
            </a:r>
            <a:r>
              <a:rPr lang="en-AU" sz="1000" b="1" dirty="0">
                <a:solidFill>
                  <a:srgbClr val="FFFF00"/>
                </a:solidFill>
                <a:latin typeface="Courier New" panose="02070309020205020404" pitchFamily="49" charset="0"/>
                <a:cs typeface="Courier New" panose="02070309020205020404" pitchFamily="49" charset="0"/>
              </a:rPr>
              <a:t>) THEN                      ! if </a:t>
            </a:r>
            <a:r>
              <a:rPr lang="en-AU" sz="1000" b="1" dirty="0" err="1">
                <a:solidFill>
                  <a:srgbClr val="FFFF00"/>
                </a:solidFill>
                <a:latin typeface="Courier New" panose="02070309020205020404" pitchFamily="49" charset="0"/>
                <a:cs typeface="Courier New" panose="02070309020205020404" pitchFamily="49" charset="0"/>
              </a:rPr>
              <a:t>wbnm</a:t>
            </a:r>
            <a:r>
              <a:rPr lang="en-AU" sz="1000" b="1" dirty="0">
                <a:solidFill>
                  <a:srgbClr val="FFFF00"/>
                </a:solidFill>
                <a:latin typeface="Courier New" panose="02070309020205020404" pitchFamily="49" charset="0"/>
                <a:cs typeface="Courier New" panose="02070309020205020404" pitchFamily="49" charset="0"/>
              </a:rPr>
              <a:t> exe not found then abort</a:t>
            </a:r>
          </a:p>
          <a:p>
            <a:r>
              <a:rPr lang="en-AU" sz="1000" b="1" dirty="0">
                <a:solidFill>
                  <a:srgbClr val="FFFF00"/>
                </a:solidFill>
                <a:latin typeface="Courier New" panose="02070309020205020404" pitchFamily="49" charset="0"/>
                <a:cs typeface="Courier New" panose="02070309020205020404" pitchFamily="49" charset="0"/>
              </a:rPr>
              <a:t>        PRINT *,  "FATAL ERROR!!!! </a:t>
            </a:r>
            <a:r>
              <a:rPr lang="en-AU" sz="1000" b="1" dirty="0" err="1">
                <a:solidFill>
                  <a:srgbClr val="FFFF00"/>
                </a:solidFill>
                <a:latin typeface="Courier New" panose="02070309020205020404" pitchFamily="49" charset="0"/>
                <a:cs typeface="Courier New" panose="02070309020205020404" pitchFamily="49" charset="0"/>
              </a:rPr>
              <a:t>wbnm</a:t>
            </a:r>
            <a:r>
              <a:rPr lang="en-AU" sz="1000" b="1" dirty="0">
                <a:solidFill>
                  <a:srgbClr val="FFFF00"/>
                </a:solidFill>
                <a:latin typeface="Courier New" panose="02070309020205020404" pitchFamily="49" charset="0"/>
                <a:cs typeface="Courier New" panose="02070309020205020404" pitchFamily="49" charset="0"/>
              </a:rPr>
              <a:t> exe " , TRIM(</a:t>
            </a:r>
            <a:r>
              <a:rPr lang="en-AU" sz="1000" b="1" dirty="0" err="1">
                <a:solidFill>
                  <a:srgbClr val="FFFF00"/>
                </a:solidFill>
                <a:latin typeface="Courier New" panose="02070309020205020404" pitchFamily="49" charset="0"/>
                <a:cs typeface="Courier New" panose="02070309020205020404" pitchFamily="49" charset="0"/>
              </a:rPr>
              <a:t>wbnm_exe</a:t>
            </a:r>
            <a:r>
              <a:rPr lang="en-AU" sz="1000" b="1" dirty="0">
                <a:solidFill>
                  <a:srgbClr val="FFFF00"/>
                </a:solidFill>
                <a:latin typeface="Courier New" panose="02070309020205020404" pitchFamily="49" charset="0"/>
                <a:cs typeface="Courier New" panose="02070309020205020404" pitchFamily="49" charset="0"/>
              </a:rPr>
              <a:t>),  ' not found'</a:t>
            </a:r>
          </a:p>
          <a:p>
            <a:r>
              <a:rPr lang="en-AU" sz="1000" b="1" dirty="0">
                <a:solidFill>
                  <a:srgbClr val="FFFF00"/>
                </a:solidFill>
                <a:latin typeface="Courier New" panose="02070309020205020404" pitchFamily="49" charset="0"/>
                <a:cs typeface="Courier New" panose="02070309020205020404" pitchFamily="49" charset="0"/>
              </a:rPr>
              <a:t>        PRINT *,  'Hit any key to terminate run'</a:t>
            </a:r>
          </a:p>
          <a:p>
            <a:r>
              <a:rPr lang="en-AU" sz="1000" b="1" dirty="0">
                <a:solidFill>
                  <a:srgbClr val="FFFF00"/>
                </a:solidFill>
                <a:latin typeface="Courier New" panose="02070309020205020404" pitchFamily="49" charset="0"/>
                <a:cs typeface="Courier New" panose="02070309020205020404" pitchFamily="49" charset="0"/>
              </a:rPr>
              <a:t>        READ  *,  </a:t>
            </a:r>
            <a:r>
              <a:rPr lang="en-AU" sz="1000" b="1" dirty="0" err="1">
                <a:solidFill>
                  <a:srgbClr val="FFFF00"/>
                </a:solidFill>
                <a:latin typeface="Courier New" panose="02070309020205020404" pitchFamily="49" charset="0"/>
                <a:cs typeface="Courier New" panose="02070309020205020404" pitchFamily="49" charset="0"/>
              </a:rPr>
              <a:t>lineoftext</a:t>
            </a:r>
            <a:endParaRPr lang="en-AU" sz="1000" b="1" dirty="0">
              <a:solidFill>
                <a:srgbClr val="FFFF00"/>
              </a:solidFill>
              <a:latin typeface="Courier New" panose="02070309020205020404" pitchFamily="49" charset="0"/>
              <a:cs typeface="Courier New" panose="02070309020205020404" pitchFamily="49" charset="0"/>
            </a:endParaRPr>
          </a:p>
          <a:p>
            <a:r>
              <a:rPr lang="en-AU" sz="1000" b="1" dirty="0">
                <a:solidFill>
                  <a:srgbClr val="FFFF00"/>
                </a:solidFill>
                <a:latin typeface="Courier New" panose="02070309020205020404" pitchFamily="49" charset="0"/>
                <a:cs typeface="Courier New" panose="02070309020205020404" pitchFamily="49" charset="0"/>
              </a:rPr>
              <a:t>        stop</a:t>
            </a:r>
          </a:p>
          <a:p>
            <a:r>
              <a:rPr lang="en-AU" sz="1000" b="1" dirty="0">
                <a:solidFill>
                  <a:srgbClr val="FFFF00"/>
                </a:solidFill>
                <a:latin typeface="Courier New" panose="02070309020205020404" pitchFamily="49" charset="0"/>
                <a:cs typeface="Courier New" panose="02070309020205020404" pitchFamily="49" charset="0"/>
              </a:rPr>
              <a:t>    END IF</a:t>
            </a:r>
          </a:p>
          <a:p>
            <a:r>
              <a:rPr lang="en-AU" sz="1000" b="1" dirty="0">
                <a:solidFill>
                  <a:srgbClr val="FFFF00"/>
                </a:solidFill>
                <a:latin typeface="Courier New" panose="02070309020205020404" pitchFamily="49" charset="0"/>
                <a:cs typeface="Courier New" panose="02070309020205020404" pitchFamily="49" charset="0"/>
              </a:rPr>
              <a:t>    !</a:t>
            </a:r>
          </a:p>
          <a:p>
            <a:endParaRPr lang="en-US" sz="1100" b="1" dirty="0">
              <a:solidFill>
                <a:schemeClr val="bg1"/>
              </a:solidFill>
            </a:endParaRPr>
          </a:p>
        </p:txBody>
      </p:sp>
    </p:spTree>
    <p:extLst>
      <p:ext uri="{BB962C8B-B14F-4D97-AF65-F5344CB8AC3E}">
        <p14:creationId xmlns:p14="http://schemas.microsoft.com/office/powerpoint/2010/main" val="1822962403"/>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64FD53-E375-4F9F-8053-002FB5337B21}"/>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2017---------------------------------Overview</a:t>
            </a:r>
            <a:endParaRPr lang="en-US" dirty="0">
              <a:solidFill>
                <a:schemeClr val="bg1"/>
              </a:solidFill>
              <a:latin typeface="Britannic Bold" panose="020B0903060703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3" name="TextBox 2">
            <a:extLst>
              <a:ext uri="{FF2B5EF4-FFF2-40B4-BE49-F238E27FC236}">
                <a16:creationId xmlns:a16="http://schemas.microsoft.com/office/drawing/2014/main" id="{E1B1934A-F93B-4F45-83CB-DCA213F29F46}"/>
              </a:ext>
            </a:extLst>
          </p:cNvPr>
          <p:cNvSpPr txBox="1"/>
          <p:nvPr/>
        </p:nvSpPr>
        <p:spPr>
          <a:xfrm>
            <a:off x="249945" y="1467495"/>
            <a:ext cx="8018587" cy="4985980"/>
          </a:xfrm>
          <a:prstGeom prst="rect">
            <a:avLst/>
          </a:prstGeom>
          <a:noFill/>
        </p:spPr>
        <p:txBody>
          <a:bodyPr wrap="square" rtlCol="0">
            <a:spAutoFit/>
          </a:bodyPr>
          <a:lstStyle/>
          <a:p>
            <a:r>
              <a:rPr lang="en-AU" sz="3200" b="1" i="1" dirty="0">
                <a:solidFill>
                  <a:schemeClr val="bg1"/>
                </a:solidFill>
              </a:rPr>
              <a:t>      WBNM2017 RESULTS</a:t>
            </a:r>
          </a:p>
          <a:p>
            <a:r>
              <a:rPr lang="en-AU" sz="1100" b="1" i="1" dirty="0">
                <a:solidFill>
                  <a:srgbClr val="FFFF00"/>
                </a:solidFill>
                <a:latin typeface="Courier New" panose="02070309020205020404" pitchFamily="49" charset="0"/>
                <a:cs typeface="Courier New" panose="02070309020205020404" pitchFamily="49" charset="0"/>
              </a:rPr>
              <a:t>===== WBNM SUMMARY FOR THIS CATCHMENT AND STORM SPECTRUM ========== 7-DES16</a:t>
            </a:r>
          </a:p>
          <a:p>
            <a:r>
              <a:rPr lang="en-AU" sz="1100" b="1" i="1" dirty="0">
                <a:solidFill>
                  <a:srgbClr val="FFFF00"/>
                </a:solidFill>
                <a:latin typeface="Courier New" panose="02070309020205020404" pitchFamily="49" charset="0"/>
                <a:cs typeface="Courier New" panose="02070309020205020404" pitchFamily="49" charset="0"/>
              </a:rPr>
              <a:t> </a:t>
            </a:r>
          </a:p>
          <a:p>
            <a:r>
              <a:rPr lang="en-AU" sz="1100" b="1" i="1" dirty="0">
                <a:solidFill>
                  <a:srgbClr val="FFFF00"/>
                </a:solidFill>
                <a:latin typeface="Courier New" panose="02070309020205020404" pitchFamily="49" charset="0"/>
                <a:cs typeface="Courier New" panose="02070309020205020404" pitchFamily="49" charset="0"/>
              </a:rPr>
              <a:t>  DES16 storm dura and pattern spectrum simulation;</a:t>
            </a:r>
          </a:p>
          <a:p>
            <a:r>
              <a:rPr lang="en-AU" sz="1100" b="1" i="1" dirty="0">
                <a:solidFill>
                  <a:srgbClr val="FFFF00"/>
                </a:solidFill>
                <a:latin typeface="Courier New" panose="02070309020205020404" pitchFamily="49" charset="0"/>
                <a:cs typeface="Courier New" panose="02070309020205020404" pitchFamily="49" charset="0"/>
              </a:rPr>
              <a:t>  1% AEP Storm Duration and Pattern  Spectrum  -Losses </a:t>
            </a:r>
            <a:r>
              <a:rPr lang="en-AU" sz="1100" b="1" i="1" dirty="0" err="1">
                <a:solidFill>
                  <a:srgbClr val="FFFF00"/>
                </a:solidFill>
                <a:latin typeface="Courier New" panose="02070309020205020404" pitchFamily="49" charset="0"/>
                <a:cs typeface="Courier New" panose="02070309020205020404" pitchFamily="49" charset="0"/>
              </a:rPr>
              <a:t>calc</a:t>
            </a:r>
            <a:r>
              <a:rPr lang="en-AU" sz="1100" b="1" i="1" dirty="0">
                <a:solidFill>
                  <a:srgbClr val="FFFF00"/>
                </a:solidFill>
                <a:latin typeface="Courier New" panose="02070309020205020404" pitchFamily="49" charset="0"/>
                <a:cs typeface="Courier New" panose="02070309020205020404" pitchFamily="49" charset="0"/>
              </a:rPr>
              <a:t> -ARF </a:t>
            </a:r>
            <a:r>
              <a:rPr lang="en-AU" sz="1100" b="1" i="1" dirty="0" err="1">
                <a:solidFill>
                  <a:srgbClr val="FFFF00"/>
                </a:solidFill>
                <a:latin typeface="Courier New" panose="02070309020205020404" pitchFamily="49" charset="0"/>
                <a:cs typeface="Courier New" panose="02070309020205020404" pitchFamily="49" charset="0"/>
              </a:rPr>
              <a:t>calc</a:t>
            </a:r>
            <a:endParaRPr lang="en-AU" sz="1100" b="1" i="1" dirty="0">
              <a:solidFill>
                <a:srgbClr val="FFFF00"/>
              </a:solidFill>
              <a:latin typeface="Courier New" panose="02070309020205020404" pitchFamily="49" charset="0"/>
              <a:cs typeface="Courier New" panose="02070309020205020404" pitchFamily="49" charset="0"/>
            </a:endParaRPr>
          </a:p>
          <a:p>
            <a:r>
              <a:rPr lang="en-AU" sz="1100" b="1" i="1" dirty="0">
                <a:solidFill>
                  <a:srgbClr val="FFFF00"/>
                </a:solidFill>
                <a:latin typeface="Courier New" panose="02070309020205020404" pitchFamily="49" charset="0"/>
                <a:cs typeface="Courier New" panose="02070309020205020404" pitchFamily="49" charset="0"/>
              </a:rPr>
              <a:t>  Current model </a:t>
            </a:r>
            <a:r>
              <a:rPr lang="en-AU" sz="1100" b="1" i="1" dirty="0" err="1">
                <a:solidFill>
                  <a:srgbClr val="FFFF00"/>
                </a:solidFill>
                <a:latin typeface="Courier New" panose="02070309020205020404" pitchFamily="49" charset="0"/>
                <a:cs typeface="Courier New" panose="02070309020205020404" pitchFamily="49" charset="0"/>
              </a:rPr>
              <a:t>runfile</a:t>
            </a:r>
            <a:r>
              <a:rPr lang="en-AU" sz="1100" b="1" i="1" dirty="0">
                <a:solidFill>
                  <a:srgbClr val="FFFF00"/>
                </a:solidFill>
                <a:latin typeface="Courier New" panose="02070309020205020404" pitchFamily="49" charset="0"/>
                <a:cs typeface="Courier New" panose="02070309020205020404" pitchFamily="49" charset="0"/>
              </a:rPr>
              <a:t>       = SorellCk_DES8716.wbn                                                            </a:t>
            </a:r>
          </a:p>
          <a:p>
            <a:r>
              <a:rPr lang="en-AU" sz="1100" b="1" i="1" dirty="0">
                <a:solidFill>
                  <a:srgbClr val="FFFF00"/>
                </a:solidFill>
                <a:latin typeface="Courier New" panose="02070309020205020404" pitchFamily="49" charset="0"/>
                <a:cs typeface="Courier New" panose="02070309020205020404" pitchFamily="49" charset="0"/>
              </a:rPr>
              <a:t>  Catchment Name              = Sorell Creek - Sorell - Tasmania</a:t>
            </a:r>
          </a:p>
          <a:p>
            <a:r>
              <a:rPr lang="en-AU" sz="1100" b="1" i="1" dirty="0">
                <a:solidFill>
                  <a:srgbClr val="FFFF00"/>
                </a:solidFill>
                <a:latin typeface="Courier New" panose="02070309020205020404" pitchFamily="49" charset="0"/>
                <a:cs typeface="Courier New" panose="02070309020205020404" pitchFamily="49" charset="0"/>
              </a:rPr>
              <a:t>  Catchment area  (hectares)  =      4198.07</a:t>
            </a:r>
          </a:p>
          <a:p>
            <a:r>
              <a:rPr lang="en-AU" sz="1100" b="1" i="1" dirty="0">
                <a:solidFill>
                  <a:srgbClr val="FFFF00"/>
                </a:solidFill>
                <a:latin typeface="Courier New" panose="02070309020205020404" pitchFamily="49" charset="0"/>
                <a:cs typeface="Courier New" panose="02070309020205020404" pitchFamily="49" charset="0"/>
              </a:rPr>
              <a:t>  Catchment Impervious   (%)  =         1.95</a:t>
            </a:r>
          </a:p>
          <a:p>
            <a:r>
              <a:rPr lang="en-AU" sz="1100" b="1" i="1" dirty="0">
                <a:solidFill>
                  <a:srgbClr val="FFFF00"/>
                </a:solidFill>
                <a:latin typeface="Courier New" panose="02070309020205020404" pitchFamily="49" charset="0"/>
                <a:cs typeface="Courier New" panose="02070309020205020404" pitchFamily="49" charset="0"/>
              </a:rPr>
              <a:t>  Storm Burst AEP        (%)  =         1.00</a:t>
            </a:r>
          </a:p>
          <a:p>
            <a:r>
              <a:rPr lang="en-AU" sz="1100" b="1" i="1" dirty="0">
                <a:solidFill>
                  <a:srgbClr val="FFFF00"/>
                </a:solidFill>
                <a:latin typeface="Courier New" panose="02070309020205020404" pitchFamily="49" charset="0"/>
                <a:cs typeface="Courier New" panose="02070309020205020404" pitchFamily="49" charset="0"/>
              </a:rPr>
              <a:t>  </a:t>
            </a:r>
            <a:r>
              <a:rPr lang="en-AU" sz="1100" b="1" i="1" dirty="0" err="1">
                <a:solidFill>
                  <a:srgbClr val="FFFF00"/>
                </a:solidFill>
                <a:latin typeface="Courier New" panose="02070309020205020404" pitchFamily="49" charset="0"/>
                <a:cs typeface="Courier New" panose="02070309020205020404" pitchFamily="49" charset="0"/>
              </a:rPr>
              <a:t>Crit</a:t>
            </a:r>
            <a:r>
              <a:rPr lang="en-AU" sz="1100" b="1" i="1" dirty="0">
                <a:solidFill>
                  <a:srgbClr val="FFFF00"/>
                </a:solidFill>
                <a:latin typeface="Courier New" panose="02070309020205020404" pitchFamily="49" charset="0"/>
                <a:cs typeface="Courier New" panose="02070309020205020404" pitchFamily="49" charset="0"/>
              </a:rPr>
              <a:t> Burst Dura      (mins) =          720 - for max discharge at outlet</a:t>
            </a:r>
          </a:p>
          <a:p>
            <a:r>
              <a:rPr lang="en-AU" sz="1100" b="1" i="1" dirty="0">
                <a:solidFill>
                  <a:srgbClr val="FFFF00"/>
                </a:solidFill>
                <a:latin typeface="Courier New" panose="02070309020205020404" pitchFamily="49" charset="0"/>
                <a:cs typeface="Courier New" panose="02070309020205020404" pitchFamily="49" charset="0"/>
              </a:rPr>
              <a:t>  </a:t>
            </a:r>
            <a:r>
              <a:rPr lang="en-AU" sz="1100" b="1" i="1" dirty="0" err="1">
                <a:solidFill>
                  <a:srgbClr val="FFFF00"/>
                </a:solidFill>
                <a:latin typeface="Courier New" panose="02070309020205020404" pitchFamily="49" charset="0"/>
                <a:cs typeface="Courier New" panose="02070309020205020404" pitchFamily="49" charset="0"/>
              </a:rPr>
              <a:t>Crit</a:t>
            </a:r>
            <a:r>
              <a:rPr lang="en-AU" sz="1100" b="1" i="1" dirty="0">
                <a:solidFill>
                  <a:srgbClr val="FFFF00"/>
                </a:solidFill>
                <a:latin typeface="Courier New" panose="02070309020205020404" pitchFamily="49" charset="0"/>
                <a:cs typeface="Courier New" panose="02070309020205020404" pitchFamily="49" charset="0"/>
              </a:rPr>
              <a:t> Burst </a:t>
            </a:r>
            <a:r>
              <a:rPr lang="en-AU" sz="1100" b="1" i="1" dirty="0" err="1">
                <a:solidFill>
                  <a:srgbClr val="FFFF00"/>
                </a:solidFill>
                <a:latin typeface="Courier New" panose="02070309020205020404" pitchFamily="49" charset="0"/>
                <a:cs typeface="Courier New" panose="02070309020205020404" pitchFamily="49" charset="0"/>
              </a:rPr>
              <a:t>Patt</a:t>
            </a:r>
            <a:r>
              <a:rPr lang="en-AU" sz="1100" b="1" i="1" dirty="0">
                <a:solidFill>
                  <a:srgbClr val="FFFF00"/>
                </a:solidFill>
                <a:latin typeface="Courier New" panose="02070309020205020404" pitchFamily="49" charset="0"/>
                <a:cs typeface="Courier New" panose="02070309020205020404" pitchFamily="49" charset="0"/>
              </a:rPr>
              <a:t>             =            7 - (nearest &gt;= </a:t>
            </a:r>
            <a:r>
              <a:rPr lang="en-AU" sz="1100" b="1" i="1" dirty="0" err="1">
                <a:solidFill>
                  <a:srgbClr val="FFFF00"/>
                </a:solidFill>
                <a:latin typeface="Courier New" panose="02070309020205020404" pitchFamily="49" charset="0"/>
                <a:cs typeface="Courier New" panose="02070309020205020404" pitchFamily="49" charset="0"/>
              </a:rPr>
              <a:t>Qpavg</a:t>
            </a:r>
            <a:r>
              <a:rPr lang="en-AU" sz="1100" b="1" i="1" dirty="0">
                <a:solidFill>
                  <a:srgbClr val="FFFF00"/>
                </a:solidFill>
                <a:latin typeface="Courier New" panose="02070309020205020404" pitchFamily="49" charset="0"/>
                <a:cs typeface="Courier New" panose="02070309020205020404" pitchFamily="49" charset="0"/>
              </a:rPr>
              <a:t>) - Point TP</a:t>
            </a:r>
          </a:p>
          <a:p>
            <a:r>
              <a:rPr lang="en-AU" sz="1100" b="1" i="1" dirty="0">
                <a:solidFill>
                  <a:srgbClr val="FFFF00"/>
                </a:solidFill>
                <a:latin typeface="Courier New" panose="02070309020205020404" pitchFamily="49" charset="0"/>
                <a:cs typeface="Courier New" panose="02070309020205020404" pitchFamily="49" charset="0"/>
              </a:rPr>
              <a:t> </a:t>
            </a:r>
          </a:p>
          <a:p>
            <a:r>
              <a:rPr lang="en-AU" sz="1100" b="1" i="1" dirty="0">
                <a:solidFill>
                  <a:srgbClr val="FFFF00"/>
                </a:solidFill>
                <a:latin typeface="Courier New" panose="02070309020205020404" pitchFamily="49" charset="0"/>
                <a:cs typeface="Courier New" panose="02070309020205020404" pitchFamily="49" charset="0"/>
              </a:rPr>
              <a:t>  Rainfall depth pre ARF (mm) =       105.58 - averaged over catchment</a:t>
            </a:r>
          </a:p>
          <a:p>
            <a:r>
              <a:rPr lang="en-AU" sz="1100" b="1" i="1" dirty="0">
                <a:solidFill>
                  <a:srgbClr val="FFFF00"/>
                </a:solidFill>
                <a:latin typeface="Courier New" panose="02070309020205020404" pitchFamily="49" charset="0"/>
                <a:cs typeface="Courier New" panose="02070309020205020404" pitchFamily="49" charset="0"/>
              </a:rPr>
              <a:t>  ARF                         =         0.94 - for catchment area &amp; outlet </a:t>
            </a:r>
            <a:r>
              <a:rPr lang="en-AU" sz="1100" b="1" i="1" dirty="0" err="1">
                <a:solidFill>
                  <a:srgbClr val="FFFF00"/>
                </a:solidFill>
                <a:latin typeface="Courier New" panose="02070309020205020404" pitchFamily="49" charset="0"/>
                <a:cs typeface="Courier New" panose="02070309020205020404" pitchFamily="49" charset="0"/>
              </a:rPr>
              <a:t>crit</a:t>
            </a:r>
            <a:r>
              <a:rPr lang="en-AU" sz="1100" b="1" i="1" dirty="0">
                <a:solidFill>
                  <a:srgbClr val="FFFF00"/>
                </a:solidFill>
                <a:latin typeface="Courier New" panose="02070309020205020404" pitchFamily="49" charset="0"/>
                <a:cs typeface="Courier New" panose="02070309020205020404" pitchFamily="49" charset="0"/>
              </a:rPr>
              <a:t> burst dura</a:t>
            </a:r>
          </a:p>
          <a:p>
            <a:r>
              <a:rPr lang="en-AU" sz="1100" b="1" i="1" dirty="0">
                <a:solidFill>
                  <a:srgbClr val="FFFF00"/>
                </a:solidFill>
                <a:latin typeface="Courier New" panose="02070309020205020404" pitchFamily="49" charset="0"/>
                <a:cs typeface="Courier New" panose="02070309020205020404" pitchFamily="49" charset="0"/>
              </a:rPr>
              <a:t>  Rainfall depth post ARF(mm) =        99.35 - averaged over catchment</a:t>
            </a:r>
          </a:p>
          <a:p>
            <a:r>
              <a:rPr lang="en-AU" sz="1100" b="1" i="1" dirty="0">
                <a:solidFill>
                  <a:srgbClr val="FFFF00"/>
                </a:solidFill>
                <a:latin typeface="Courier New" panose="02070309020205020404" pitchFamily="49" charset="0"/>
                <a:cs typeface="Courier New" panose="02070309020205020404" pitchFamily="49" charset="0"/>
              </a:rPr>
              <a:t>  Perv IL (mm) and CL (mm/hr) =        16.00 &amp;   3.00</a:t>
            </a:r>
          </a:p>
          <a:p>
            <a:r>
              <a:rPr lang="en-AU" sz="1100" b="1" i="1" dirty="0">
                <a:solidFill>
                  <a:srgbClr val="FFFF00"/>
                </a:solidFill>
                <a:latin typeface="Courier New" panose="02070309020205020404" pitchFamily="49" charset="0"/>
                <a:cs typeface="Courier New" panose="02070309020205020404" pitchFamily="49" charset="0"/>
              </a:rPr>
              <a:t>  Imp  IL (mm) and CL (mm/hr) =         1.00 &amp;   0.00</a:t>
            </a:r>
          </a:p>
          <a:p>
            <a:r>
              <a:rPr lang="en-AU" sz="1100" b="1" i="1" dirty="0">
                <a:solidFill>
                  <a:srgbClr val="FFFF00"/>
                </a:solidFill>
                <a:latin typeface="Courier New" panose="02070309020205020404" pitchFamily="49" charset="0"/>
                <a:cs typeface="Courier New" panose="02070309020205020404" pitchFamily="49" charset="0"/>
              </a:rPr>
              <a:t>  Excess rainfall        (mm) =        55.70 - catchment average after all losses</a:t>
            </a:r>
          </a:p>
          <a:p>
            <a:r>
              <a:rPr lang="en-AU" sz="1100" b="1" i="1" dirty="0">
                <a:solidFill>
                  <a:srgbClr val="FFFF00"/>
                </a:solidFill>
                <a:latin typeface="Courier New" panose="02070309020205020404" pitchFamily="49" charset="0"/>
                <a:cs typeface="Courier New" panose="02070309020205020404" pitchFamily="49" charset="0"/>
              </a:rPr>
              <a:t> </a:t>
            </a:r>
          </a:p>
          <a:p>
            <a:r>
              <a:rPr lang="en-AU" sz="1100" b="1" i="1" dirty="0">
                <a:solidFill>
                  <a:srgbClr val="FFFF00"/>
                </a:solidFill>
                <a:latin typeface="Courier New" panose="02070309020205020404" pitchFamily="49" charset="0"/>
                <a:cs typeface="Courier New" panose="02070309020205020404" pitchFamily="49" charset="0"/>
              </a:rPr>
              <a:t>  Calc. runoff depth     (mm) =        55.73 - from outlet in nearest DES16 pattern &gt;= </a:t>
            </a:r>
            <a:r>
              <a:rPr lang="en-AU" sz="1100" b="1" i="1" dirty="0" err="1">
                <a:solidFill>
                  <a:srgbClr val="FFFF00"/>
                </a:solidFill>
                <a:latin typeface="Courier New" panose="02070309020205020404" pitchFamily="49" charset="0"/>
                <a:cs typeface="Courier New" panose="02070309020205020404" pitchFamily="49" charset="0"/>
              </a:rPr>
              <a:t>Qpavg</a:t>
            </a:r>
            <a:endParaRPr lang="en-AU" sz="1100" b="1" i="1" dirty="0">
              <a:solidFill>
                <a:srgbClr val="FFFF00"/>
              </a:solidFill>
              <a:latin typeface="Courier New" panose="02070309020205020404" pitchFamily="49" charset="0"/>
              <a:cs typeface="Courier New" panose="02070309020205020404" pitchFamily="49" charset="0"/>
            </a:endParaRPr>
          </a:p>
          <a:p>
            <a:r>
              <a:rPr lang="en-AU" sz="1100" b="1" i="1" dirty="0">
                <a:solidFill>
                  <a:srgbClr val="FFFF00"/>
                </a:solidFill>
                <a:latin typeface="Courier New" panose="02070309020205020404" pitchFamily="49" charset="0"/>
                <a:cs typeface="Courier New" panose="02070309020205020404" pitchFamily="49" charset="0"/>
              </a:rPr>
              <a:t> </a:t>
            </a:r>
          </a:p>
          <a:p>
            <a:r>
              <a:rPr lang="en-AU" sz="1100" b="1" i="1" dirty="0">
                <a:solidFill>
                  <a:srgbClr val="FFFF00"/>
                </a:solidFill>
                <a:latin typeface="Courier New" panose="02070309020205020404" pitchFamily="49" charset="0"/>
                <a:cs typeface="Courier New" panose="02070309020205020404" pitchFamily="49" charset="0"/>
              </a:rPr>
              <a:t>  Calc. peak discharge (m3/s) =        66.38 - from outlet in nearest DES16 pattern &gt;= </a:t>
            </a:r>
            <a:r>
              <a:rPr lang="en-AU" sz="1100" b="1" i="1" dirty="0" err="1">
                <a:solidFill>
                  <a:srgbClr val="FFFF00"/>
                </a:solidFill>
                <a:latin typeface="Courier New" panose="02070309020205020404" pitchFamily="49" charset="0"/>
                <a:cs typeface="Courier New" panose="02070309020205020404" pitchFamily="49" charset="0"/>
              </a:rPr>
              <a:t>Qpavg</a:t>
            </a:r>
            <a:endParaRPr lang="en-AU" sz="1100" b="1" i="1" dirty="0">
              <a:solidFill>
                <a:srgbClr val="FFFF00"/>
              </a:solidFill>
              <a:latin typeface="Courier New" panose="02070309020205020404" pitchFamily="49" charset="0"/>
              <a:cs typeface="Courier New" panose="02070309020205020404" pitchFamily="49" charset="0"/>
            </a:endParaRPr>
          </a:p>
          <a:p>
            <a:r>
              <a:rPr lang="en-AU" sz="1100" b="1" i="1" dirty="0">
                <a:solidFill>
                  <a:srgbClr val="FFFF00"/>
                </a:solidFill>
                <a:latin typeface="Courier New" panose="02070309020205020404" pitchFamily="49" charset="0"/>
                <a:cs typeface="Courier New" panose="02070309020205020404" pitchFamily="49" charset="0"/>
              </a:rPr>
              <a:t>  Calc. peak discharge (m3/s) =        64.59 - from outlet</a:t>
            </a:r>
          </a:p>
          <a:p>
            <a:r>
              <a:rPr lang="en-AU" sz="1100" b="1" i="1" dirty="0">
                <a:solidFill>
                  <a:srgbClr val="FFFF00"/>
                </a:solidFill>
                <a:latin typeface="Courier New" panose="02070309020205020404" pitchFamily="49" charset="0"/>
                <a:cs typeface="Courier New" panose="02070309020205020404" pitchFamily="49" charset="0"/>
              </a:rPr>
              <a:t> </a:t>
            </a:r>
          </a:p>
          <a:p>
            <a:r>
              <a:rPr lang="en-AU" sz="1100" b="1" i="1" dirty="0">
                <a:solidFill>
                  <a:srgbClr val="FFFF00"/>
                </a:solidFill>
                <a:latin typeface="Courier New" panose="02070309020205020404" pitchFamily="49" charset="0"/>
                <a:cs typeface="Courier New" panose="02070309020205020404" pitchFamily="49" charset="0"/>
              </a:rPr>
              <a:t>===== WBNM SUMMARY FOR THIS CATCHMENT AND STORM ==========================</a:t>
            </a:r>
          </a:p>
          <a:p>
            <a:endParaRPr lang="en-US" sz="1100" b="1" dirty="0">
              <a:solidFill>
                <a:schemeClr val="bg1"/>
              </a:solidFill>
            </a:endParaRPr>
          </a:p>
        </p:txBody>
      </p:sp>
      <p:pic>
        <p:nvPicPr>
          <p:cNvPr id="6" name="Picture 5">
            <a:extLst>
              <a:ext uri="{FF2B5EF4-FFF2-40B4-BE49-F238E27FC236}">
                <a16:creationId xmlns:a16="http://schemas.microsoft.com/office/drawing/2014/main" id="{27E3F717-0F73-4B82-AA94-910F0EC300E0}"/>
              </a:ext>
            </a:extLst>
          </p:cNvPr>
          <p:cNvPicPr>
            <a:picLocks noChangeAspect="1"/>
          </p:cNvPicPr>
          <p:nvPr/>
        </p:nvPicPr>
        <p:blipFill rotWithShape="1">
          <a:blip r:embed="rId3">
            <a:extLst>
              <a:ext uri="{28A0092B-C50C-407E-A947-70E740481C1C}">
                <a14:useLocalDpi xmlns:a14="http://schemas.microsoft.com/office/drawing/2010/main" val="0"/>
              </a:ext>
            </a:extLst>
          </a:blip>
          <a:srcRect l="19534" r="17765" b="2053"/>
          <a:stretch/>
        </p:blipFill>
        <p:spPr>
          <a:xfrm>
            <a:off x="8518477" y="1558507"/>
            <a:ext cx="3368723" cy="4525963"/>
          </a:xfrm>
          <a:prstGeom prst="rect">
            <a:avLst/>
          </a:prstGeom>
        </p:spPr>
      </p:pic>
    </p:spTree>
    <p:extLst>
      <p:ext uri="{BB962C8B-B14F-4D97-AF65-F5344CB8AC3E}">
        <p14:creationId xmlns:p14="http://schemas.microsoft.com/office/powerpoint/2010/main" val="194766482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96575"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4351338"/>
          </a:xfrm>
        </p:spPr>
        <p:txBody>
          <a:bodyPr>
            <a:normAutofit lnSpcReduction="10000"/>
          </a:bodyPr>
          <a:lstStyle/>
          <a:p>
            <a:r>
              <a:rPr lang="en-AU" b="1" dirty="0">
                <a:solidFill>
                  <a:schemeClr val="bg1"/>
                </a:solidFill>
                <a:latin typeface="Arial" panose="020B0604020202020204" pitchFamily="34" charset="0"/>
                <a:cs typeface="Arial" panose="020B0604020202020204" pitchFamily="34" charset="0"/>
              </a:rPr>
              <a:t>WBNM_ENG (FOS)</a:t>
            </a:r>
          </a:p>
          <a:p>
            <a:pPr lvl="1"/>
            <a:r>
              <a:rPr lang="en-AU" sz="2800" dirty="0">
                <a:solidFill>
                  <a:schemeClr val="bg1"/>
                </a:solidFill>
                <a:latin typeface="Arial" panose="020B0604020202020204" pitchFamily="34" charset="0"/>
                <a:cs typeface="Arial" panose="020B0604020202020204" pitchFamily="34" charset="0"/>
              </a:rPr>
              <a:t>Fast single REC storm simulation</a:t>
            </a:r>
          </a:p>
          <a:p>
            <a:pPr lvl="1"/>
            <a:r>
              <a:rPr lang="en-AU" sz="2800" dirty="0">
                <a:solidFill>
                  <a:schemeClr val="bg1"/>
                </a:solidFill>
                <a:latin typeface="Arial" panose="020B0604020202020204" pitchFamily="34" charset="0"/>
                <a:cs typeface="Arial" panose="020B0604020202020204" pitchFamily="34" charset="0"/>
              </a:rPr>
              <a:t>Developed as plugin for other packages</a:t>
            </a:r>
          </a:p>
          <a:p>
            <a:pPr marL="457200" lvl="1" indent="0">
              <a:buNone/>
            </a:pPr>
            <a:endParaRPr lang="en-AU" sz="2800" b="1" dirty="0">
              <a:solidFill>
                <a:schemeClr val="bg1"/>
              </a:solidFill>
              <a:latin typeface="Arial" panose="020B0604020202020204" pitchFamily="34" charset="0"/>
              <a:cs typeface="Arial" panose="020B0604020202020204" pitchFamily="34" charset="0"/>
            </a:endParaRPr>
          </a:p>
          <a:p>
            <a:r>
              <a:rPr lang="en-AU" b="1" dirty="0">
                <a:solidFill>
                  <a:schemeClr val="bg1"/>
                </a:solidFill>
                <a:latin typeface="Arial" panose="020B0604020202020204" pitchFamily="34" charset="0"/>
                <a:cs typeface="Arial" panose="020B0604020202020204" pitchFamily="34" charset="0"/>
              </a:rPr>
              <a:t> WBNM2017 (Freeware)</a:t>
            </a:r>
          </a:p>
          <a:p>
            <a:pPr lvl="1"/>
            <a:r>
              <a:rPr lang="en-AU" sz="2800" dirty="0">
                <a:solidFill>
                  <a:schemeClr val="bg1"/>
                </a:solidFill>
                <a:latin typeface="Arial" panose="020B0604020202020204" pitchFamily="34" charset="0"/>
                <a:cs typeface="Arial" panose="020B0604020202020204" pitchFamily="34" charset="0"/>
              </a:rPr>
              <a:t>Comprehensive multi storm DES87/DES16 and REC storm simulations </a:t>
            </a:r>
          </a:p>
          <a:p>
            <a:pPr lvl="1"/>
            <a:r>
              <a:rPr lang="en-AU" sz="2800" dirty="0">
                <a:solidFill>
                  <a:schemeClr val="bg1"/>
                </a:solidFill>
                <a:latin typeface="Arial" panose="020B0604020202020204" pitchFamily="34" charset="0"/>
                <a:cs typeface="Arial" panose="020B0604020202020204" pitchFamily="34" charset="0"/>
              </a:rPr>
              <a:t>Developed as a standalone hydrology package incorporating ARR 1987 &amp; ARR 2016 DFE procedures</a:t>
            </a:r>
          </a:p>
          <a:p>
            <a:pPr lvl="1"/>
            <a:r>
              <a:rPr lang="en-AU" sz="2800" dirty="0">
                <a:solidFill>
                  <a:schemeClr val="bg1"/>
                </a:solidFill>
                <a:latin typeface="Arial" panose="020B0604020202020204" pitchFamily="34" charset="0"/>
                <a:cs typeface="Arial" panose="020B0604020202020204" pitchFamily="34" charset="0"/>
              </a:rPr>
              <a:t>Base Release November 2017</a:t>
            </a:r>
          </a:p>
          <a:p>
            <a:pPr lvl="1"/>
            <a:endParaRPr lang="en-US" sz="28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41128584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435133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DOWNLOADING THE PACKAGES </a:t>
            </a:r>
          </a:p>
          <a:p>
            <a:r>
              <a:rPr lang="en-AU" b="1" dirty="0">
                <a:solidFill>
                  <a:schemeClr val="bg1"/>
                </a:solidFill>
                <a:latin typeface="Arial" panose="020B0604020202020204" pitchFamily="34" charset="0"/>
                <a:cs typeface="Arial" panose="020B0604020202020204" pitchFamily="34" charset="0"/>
              </a:rPr>
              <a:t>Go to </a:t>
            </a:r>
            <a:r>
              <a:rPr lang="en-AU" b="1" i="1" u="sng" dirty="0">
                <a:solidFill>
                  <a:srgbClr val="FFFF00"/>
                </a:solidFill>
                <a:latin typeface="Arial" panose="020B0604020202020204" pitchFamily="34" charset="0"/>
                <a:cs typeface="Arial" panose="020B0604020202020204" pitchFamily="34" charset="0"/>
                <a:hlinkClick r:id="rId3"/>
              </a:rPr>
              <a:t>www.wbnm.com.au</a:t>
            </a:r>
            <a:endParaRPr lang="en-AU" b="1" i="1" u="sng" dirty="0">
              <a:solidFill>
                <a:srgbClr val="FFFF00"/>
              </a:solidFill>
              <a:latin typeface="Arial" panose="020B0604020202020204" pitchFamily="34" charset="0"/>
              <a:cs typeface="Arial" panose="020B0604020202020204" pitchFamily="34" charset="0"/>
            </a:endParaRPr>
          </a:p>
          <a:p>
            <a:pPr marL="0" indent="0">
              <a:buNone/>
            </a:pPr>
            <a:r>
              <a:rPr lang="en-AU" sz="2800" b="1" i="1" u="sng" dirty="0">
                <a:solidFill>
                  <a:srgbClr val="FFFF00"/>
                </a:solidFill>
                <a:latin typeface="Arial" panose="020B0604020202020204" pitchFamily="34" charset="0"/>
                <a:cs typeface="Arial" panose="020B0604020202020204" pitchFamily="34" charset="0"/>
              </a:rPr>
              <a:t>(Live demonstration by AJB)</a:t>
            </a:r>
            <a:endParaRPr lang="en-US" sz="2800" b="1" i="1" u="sng" dirty="0">
              <a:solidFill>
                <a:srgbClr val="FFFF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424796681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435133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WBNM_ENG CONTENTS</a:t>
            </a:r>
          </a:p>
          <a:p>
            <a:r>
              <a:rPr lang="en-AU" b="1" dirty="0">
                <a:solidFill>
                  <a:schemeClr val="bg1"/>
                </a:solidFill>
                <a:latin typeface="Arial" panose="020B0604020202020204" pitchFamily="34" charset="0"/>
                <a:cs typeface="Arial" panose="020B0604020202020204" pitchFamily="34" charset="0"/>
              </a:rPr>
              <a:t>Documentation</a:t>
            </a:r>
          </a:p>
          <a:p>
            <a:r>
              <a:rPr lang="en-AU" sz="2800" b="1" dirty="0">
                <a:solidFill>
                  <a:schemeClr val="bg1"/>
                </a:solidFill>
                <a:latin typeface="Arial" panose="020B0604020202020204" pitchFamily="34" charset="0"/>
                <a:cs typeface="Arial" panose="020B0604020202020204" pitchFamily="34" charset="0"/>
              </a:rPr>
              <a:t>Executables</a:t>
            </a:r>
          </a:p>
          <a:p>
            <a:r>
              <a:rPr lang="en-AU" b="1" dirty="0">
                <a:solidFill>
                  <a:schemeClr val="bg1"/>
                </a:solidFill>
                <a:latin typeface="Arial" panose="020B0604020202020204" pitchFamily="34" charset="0"/>
                <a:cs typeface="Arial" panose="020B0604020202020204" pitchFamily="34" charset="0"/>
              </a:rPr>
              <a:t>Publications</a:t>
            </a:r>
          </a:p>
          <a:p>
            <a:r>
              <a:rPr lang="en-AU" sz="2800" b="1" dirty="0" err="1">
                <a:solidFill>
                  <a:schemeClr val="bg1"/>
                </a:solidFill>
                <a:latin typeface="Arial" panose="020B0604020202020204" pitchFamily="34" charset="0"/>
                <a:cs typeface="Arial" panose="020B0604020202020204" pitchFamily="34" charset="0"/>
              </a:rPr>
              <a:t>Sample_Runfiles</a:t>
            </a:r>
            <a:endParaRPr lang="en-AU" sz="2800" b="1" dirty="0">
              <a:solidFill>
                <a:schemeClr val="bg1"/>
              </a:solidFill>
              <a:latin typeface="Arial" panose="020B0604020202020204" pitchFamily="34" charset="0"/>
              <a:cs typeface="Arial" panose="020B0604020202020204" pitchFamily="34" charset="0"/>
            </a:endParaRPr>
          </a:p>
          <a:p>
            <a:r>
              <a:rPr lang="en-AU" b="1" dirty="0">
                <a:solidFill>
                  <a:schemeClr val="bg1"/>
                </a:solidFill>
                <a:latin typeface="Arial" panose="020B0604020202020204" pitchFamily="34" charset="0"/>
                <a:cs typeface="Arial" panose="020B0604020202020204" pitchFamily="34" charset="0"/>
              </a:rPr>
              <a:t>Sources</a:t>
            </a:r>
          </a:p>
          <a:p>
            <a:r>
              <a:rPr lang="en-AU" sz="2800" b="1" dirty="0">
                <a:solidFill>
                  <a:schemeClr val="bg1"/>
                </a:solidFill>
                <a:latin typeface="Arial" panose="020B0604020202020204" pitchFamily="34" charset="0"/>
                <a:cs typeface="Arial" panose="020B0604020202020204" pitchFamily="34" charset="0"/>
              </a:rPr>
              <a:t>GPL3_Licence</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05678184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477667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WBNM_ENG DOCUMENTATION</a:t>
            </a:r>
          </a:p>
          <a:p>
            <a:pPr marL="0" indent="0">
              <a:buNone/>
            </a:pPr>
            <a:r>
              <a:rPr lang="en-AU" sz="2400" b="1" i="1" dirty="0" err="1">
                <a:solidFill>
                  <a:schemeClr val="bg1"/>
                </a:solidFill>
                <a:latin typeface="Arial" panose="020B0604020202020204" pitchFamily="34" charset="0"/>
                <a:cs typeface="Arial" panose="020B0604020202020204" pitchFamily="34" charset="0"/>
              </a:rPr>
              <a:t>Experienced_User_Notes</a:t>
            </a:r>
            <a:endParaRPr lang="en-AU" sz="2400" b="1" i="1" dirty="0">
              <a:solidFill>
                <a:schemeClr val="bg1"/>
              </a:solidFill>
              <a:latin typeface="Arial" panose="020B0604020202020204" pitchFamily="34" charset="0"/>
              <a:cs typeface="Arial" panose="020B0604020202020204" pitchFamily="34" charset="0"/>
            </a:endParaRPr>
          </a:p>
          <a:p>
            <a:pPr marL="0" indent="0">
              <a:buNone/>
            </a:pPr>
            <a:r>
              <a:rPr lang="en-AU" sz="2400" b="1" i="1" dirty="0" err="1">
                <a:solidFill>
                  <a:schemeClr val="bg1"/>
                </a:solidFill>
                <a:latin typeface="Arial" panose="020B0604020202020204" pitchFamily="34" charset="0"/>
                <a:cs typeface="Arial" panose="020B0604020202020204" pitchFamily="34" charset="0"/>
              </a:rPr>
              <a:t>WBNM_History</a:t>
            </a:r>
            <a:endParaRPr lang="en-AU" sz="2400" b="1" i="1" dirty="0">
              <a:solidFill>
                <a:schemeClr val="bg1"/>
              </a:solidFill>
              <a:latin typeface="Arial" panose="020B0604020202020204" pitchFamily="34" charset="0"/>
              <a:cs typeface="Arial" panose="020B0604020202020204" pitchFamily="34" charset="0"/>
            </a:endParaRPr>
          </a:p>
          <a:p>
            <a:pPr marL="0" indent="0">
              <a:buNone/>
            </a:pPr>
            <a:r>
              <a:rPr lang="en-AU" sz="2400" b="1" i="1" dirty="0" err="1">
                <a:solidFill>
                  <a:schemeClr val="bg1"/>
                </a:solidFill>
                <a:latin typeface="Arial" panose="020B0604020202020204" pitchFamily="34" charset="0"/>
                <a:cs typeface="Arial" panose="020B0604020202020204" pitchFamily="34" charset="0"/>
              </a:rPr>
              <a:t>WBNM_Readme</a:t>
            </a:r>
            <a:endParaRPr lang="en-AU" sz="2400" b="1" i="1" dirty="0">
              <a:solidFill>
                <a:schemeClr val="bg1"/>
              </a:solidFill>
              <a:latin typeface="Arial" panose="020B0604020202020204" pitchFamily="34" charset="0"/>
              <a:cs typeface="Arial" panose="020B0604020202020204" pitchFamily="34" charset="0"/>
            </a:endParaRPr>
          </a:p>
          <a:p>
            <a:pPr marL="0" indent="0">
              <a:buNone/>
            </a:pPr>
            <a:r>
              <a:rPr lang="en-AU" sz="2400" b="1" i="1" dirty="0" err="1">
                <a:solidFill>
                  <a:schemeClr val="bg1"/>
                </a:solidFill>
                <a:latin typeface="Arial" panose="020B0604020202020204" pitchFamily="34" charset="0"/>
                <a:cs typeface="Arial" panose="020B0604020202020204" pitchFamily="34" charset="0"/>
              </a:rPr>
              <a:t>WBNM_References</a:t>
            </a:r>
            <a:endParaRPr lang="en-AU" sz="2400" b="1" i="1" dirty="0">
              <a:solidFill>
                <a:schemeClr val="bg1"/>
              </a:solidFill>
              <a:latin typeface="Arial" panose="020B0604020202020204" pitchFamily="34" charset="0"/>
              <a:cs typeface="Arial" panose="020B0604020202020204" pitchFamily="34" charset="0"/>
            </a:endParaRPr>
          </a:p>
          <a:p>
            <a:pPr marL="0" indent="0">
              <a:buNone/>
            </a:pPr>
            <a:r>
              <a:rPr lang="en-AU" sz="2400" b="1" i="1" dirty="0" err="1">
                <a:solidFill>
                  <a:schemeClr val="bg1"/>
                </a:solidFill>
                <a:latin typeface="Arial" panose="020B0604020202020204" pitchFamily="34" charset="0"/>
                <a:cs typeface="Arial" panose="020B0604020202020204" pitchFamily="34" charset="0"/>
              </a:rPr>
              <a:t>WBNM_Runfile</a:t>
            </a:r>
            <a:endParaRPr lang="en-AU" sz="2400" b="1" i="1" dirty="0">
              <a:solidFill>
                <a:schemeClr val="bg1"/>
              </a:solidFill>
              <a:latin typeface="Arial" panose="020B0604020202020204" pitchFamily="34" charset="0"/>
              <a:cs typeface="Arial" panose="020B0604020202020204" pitchFamily="34" charset="0"/>
            </a:endParaRPr>
          </a:p>
          <a:p>
            <a:pPr marL="0" indent="0">
              <a:buNone/>
            </a:pPr>
            <a:r>
              <a:rPr lang="en-AU" sz="2400" b="1" i="1" dirty="0" err="1">
                <a:solidFill>
                  <a:schemeClr val="bg1"/>
                </a:solidFill>
                <a:latin typeface="Arial" panose="020B0604020202020204" pitchFamily="34" charset="0"/>
                <a:cs typeface="Arial" panose="020B0604020202020204" pitchFamily="34" charset="0"/>
              </a:rPr>
              <a:t>WBNM_Theory</a:t>
            </a:r>
            <a:endParaRPr lang="en-AU" sz="2400" b="1" i="1" dirty="0">
              <a:solidFill>
                <a:schemeClr val="bg1"/>
              </a:solidFill>
              <a:latin typeface="Arial" panose="020B0604020202020204" pitchFamily="34" charset="0"/>
              <a:cs typeface="Arial" panose="020B0604020202020204" pitchFamily="34" charset="0"/>
            </a:endParaRPr>
          </a:p>
          <a:p>
            <a:pPr marL="0" indent="0">
              <a:buNone/>
            </a:pPr>
            <a:r>
              <a:rPr lang="en-AU" sz="2400" b="1" i="1" dirty="0" err="1">
                <a:solidFill>
                  <a:schemeClr val="bg1"/>
                </a:solidFill>
                <a:latin typeface="Arial" panose="020B0604020202020204" pitchFamily="34" charset="0"/>
                <a:cs typeface="Arial" panose="020B0604020202020204" pitchFamily="34" charset="0"/>
              </a:rPr>
              <a:t>WBNM_Tutorial</a:t>
            </a:r>
            <a:endParaRPr lang="en-AU" sz="2400" b="1" i="1" dirty="0">
              <a:solidFill>
                <a:schemeClr val="bg1"/>
              </a:solidFill>
              <a:latin typeface="Arial" panose="020B0604020202020204" pitchFamily="34" charset="0"/>
              <a:cs typeface="Arial" panose="020B0604020202020204" pitchFamily="34" charset="0"/>
            </a:endParaRPr>
          </a:p>
          <a:p>
            <a:pPr marL="0" indent="0">
              <a:buNone/>
            </a:pPr>
            <a:r>
              <a:rPr lang="en-AU" sz="2400" b="1" i="1" dirty="0" err="1">
                <a:solidFill>
                  <a:schemeClr val="bg1"/>
                </a:solidFill>
                <a:latin typeface="Arial" panose="020B0604020202020204" pitchFamily="34" charset="0"/>
                <a:cs typeface="Arial" panose="020B0604020202020204" pitchFamily="34" charset="0"/>
              </a:rPr>
              <a:t>WBNM_UserGuide</a:t>
            </a:r>
            <a:endParaRPr lang="en-AU" sz="2400" b="1" i="1" dirty="0">
              <a:solidFill>
                <a:schemeClr val="bg1"/>
              </a:solidFill>
              <a:latin typeface="Arial" panose="020B0604020202020204" pitchFamily="34" charset="0"/>
              <a:cs typeface="Arial" panose="020B0604020202020204" pitchFamily="34" charset="0"/>
            </a:endParaRPr>
          </a:p>
          <a:p>
            <a:pPr marL="0" indent="0">
              <a:buNone/>
            </a:pPr>
            <a:r>
              <a:rPr lang="en-AU" sz="2400" b="1" i="1" dirty="0" err="1">
                <a:solidFill>
                  <a:schemeClr val="bg1"/>
                </a:solidFill>
                <a:latin typeface="Arial" panose="020B0604020202020204" pitchFamily="34" charset="0"/>
                <a:cs typeface="Arial" panose="020B0604020202020204" pitchFamily="34" charset="0"/>
              </a:rPr>
              <a:t>WBNM_Validation</a:t>
            </a:r>
            <a:endParaRPr lang="en-AU" sz="2400" b="1" i="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59436924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435133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WBNM_ENG EXECUTABLES</a:t>
            </a:r>
          </a:p>
          <a:p>
            <a:r>
              <a:rPr lang="en-AU" b="1" dirty="0">
                <a:solidFill>
                  <a:schemeClr val="bg1"/>
                </a:solidFill>
                <a:latin typeface="Arial" panose="020B0604020202020204" pitchFamily="34" charset="0"/>
                <a:cs typeface="Arial" panose="020B0604020202020204" pitchFamily="34" charset="0"/>
              </a:rPr>
              <a:t>global.ini</a:t>
            </a:r>
          </a:p>
          <a:p>
            <a:r>
              <a:rPr lang="en-AU" b="1" dirty="0">
                <a:solidFill>
                  <a:schemeClr val="bg1"/>
                </a:solidFill>
                <a:latin typeface="Arial" panose="020B0604020202020204" pitchFamily="34" charset="0"/>
                <a:cs typeface="Arial" panose="020B0604020202020204" pitchFamily="34" charset="0"/>
              </a:rPr>
              <a:t>Version_Control_ENG.txt</a:t>
            </a:r>
          </a:p>
          <a:p>
            <a:r>
              <a:rPr lang="en-AU" sz="2800" b="1" dirty="0">
                <a:solidFill>
                  <a:schemeClr val="bg1">
                    <a:lumMod val="50000"/>
                  </a:schemeClr>
                </a:solidFill>
                <a:latin typeface="Arial" panose="020B0604020202020204" pitchFamily="34" charset="0"/>
                <a:cs typeface="Arial" panose="020B0604020202020204" pitchFamily="34" charset="0"/>
              </a:rPr>
              <a:t>Wbnm_eng_w32.exe (still to be uploaded at 17</a:t>
            </a:r>
            <a:r>
              <a:rPr lang="en-AU" sz="2800" b="1" baseline="30000" dirty="0">
                <a:solidFill>
                  <a:schemeClr val="bg1">
                    <a:lumMod val="50000"/>
                  </a:schemeClr>
                </a:solidFill>
                <a:latin typeface="Arial" panose="020B0604020202020204" pitchFamily="34" charset="0"/>
                <a:cs typeface="Arial" panose="020B0604020202020204" pitchFamily="34" charset="0"/>
              </a:rPr>
              <a:t>th</a:t>
            </a:r>
            <a:r>
              <a:rPr lang="en-AU" sz="2800" b="1" dirty="0">
                <a:solidFill>
                  <a:schemeClr val="bg1">
                    <a:lumMod val="50000"/>
                  </a:schemeClr>
                </a:solidFill>
                <a:latin typeface="Arial" panose="020B0604020202020204" pitchFamily="34" charset="0"/>
                <a:cs typeface="Arial" panose="020B0604020202020204" pitchFamily="34" charset="0"/>
              </a:rPr>
              <a:t> Nov)</a:t>
            </a:r>
          </a:p>
          <a:p>
            <a:r>
              <a:rPr lang="en-AU" b="1" dirty="0">
                <a:solidFill>
                  <a:schemeClr val="bg1"/>
                </a:solidFill>
                <a:latin typeface="Arial" panose="020B0604020202020204" pitchFamily="34" charset="0"/>
                <a:cs typeface="Arial" panose="020B0604020202020204" pitchFamily="34" charset="0"/>
              </a:rPr>
              <a:t>Wbnm_eng_w64.exe</a:t>
            </a:r>
          </a:p>
          <a:p>
            <a:r>
              <a:rPr lang="en-AU" sz="2800" b="1" dirty="0" err="1">
                <a:solidFill>
                  <a:schemeClr val="bg1">
                    <a:lumMod val="50000"/>
                  </a:schemeClr>
                </a:solidFill>
                <a:latin typeface="Arial" panose="020B0604020202020204" pitchFamily="34" charset="0"/>
                <a:cs typeface="Arial" panose="020B0604020202020204" pitchFamily="34" charset="0"/>
              </a:rPr>
              <a:t>Wbnm_eng_U</a:t>
            </a:r>
            <a:endParaRPr lang="en-US" sz="2800" b="1" dirty="0">
              <a:solidFill>
                <a:schemeClr val="bg1">
                  <a:lumMod val="5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44280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641350"/>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WBNM_ENG PUBLICATIONS</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15" name="Picture 14">
            <a:extLst>
              <a:ext uri="{FF2B5EF4-FFF2-40B4-BE49-F238E27FC236}">
                <a16:creationId xmlns:a16="http://schemas.microsoft.com/office/drawing/2014/main" id="{5E47D59E-D3A8-408A-B532-3C6844E60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2601912"/>
            <a:ext cx="5838825" cy="3676650"/>
          </a:xfrm>
          <a:prstGeom prst="rect">
            <a:avLst/>
          </a:prstGeom>
        </p:spPr>
      </p:pic>
      <p:pic>
        <p:nvPicPr>
          <p:cNvPr id="17" name="Picture 16">
            <a:extLst>
              <a:ext uri="{FF2B5EF4-FFF2-40B4-BE49-F238E27FC236}">
                <a16:creationId xmlns:a16="http://schemas.microsoft.com/office/drawing/2014/main" id="{17AA92EB-112A-47C6-AEB5-EF968059E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601912"/>
            <a:ext cx="5553075" cy="3305520"/>
          </a:xfrm>
          <a:prstGeom prst="rect">
            <a:avLst/>
          </a:prstGeom>
        </p:spPr>
      </p:pic>
    </p:spTree>
    <p:extLst>
      <p:ext uri="{BB962C8B-B14F-4D97-AF65-F5344CB8AC3E}">
        <p14:creationId xmlns:p14="http://schemas.microsoft.com/office/powerpoint/2010/main" val="20141166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91988" y="628156"/>
            <a:ext cx="11049000" cy="1325563"/>
          </a:xfrm>
          <a:prstGeom prst="rect">
            <a:avLst/>
          </a:prstGeom>
        </p:spPr>
        <p:txBody>
          <a:bodyPr/>
          <a:lstStyle/>
          <a:p>
            <a:r>
              <a:rPr lang="en-AU" dirty="0">
                <a:solidFill>
                  <a:schemeClr val="bg1"/>
                </a:solidFill>
                <a:latin typeface="Britannic Bold" panose="020B0903060703020204" pitchFamily="34" charset="0"/>
              </a:rPr>
              <a:t>WBNM 2017---------------------------------PROGRAM</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891988" y="1392238"/>
            <a:ext cx="11049000" cy="5094287"/>
          </a:xfrm>
          <a:prstGeom prst="rect">
            <a:avLst/>
          </a:prstGeom>
        </p:spPr>
        <p:txBody>
          <a:bodyPr>
            <a:normAutofit/>
          </a:bodyPr>
          <a:lstStyle/>
          <a:p>
            <a:r>
              <a:rPr lang="en-AU" sz="2400" dirty="0">
                <a:solidFill>
                  <a:schemeClr val="bg1"/>
                </a:solidFill>
                <a:latin typeface="Arial" panose="020B0604020202020204" pitchFamily="34" charset="0"/>
                <a:cs typeface="Arial" panose="020B0604020202020204" pitchFamily="34" charset="0"/>
              </a:rPr>
              <a:t> Welcome and Administration</a:t>
            </a:r>
          </a:p>
          <a:p>
            <a:r>
              <a:rPr lang="en-AU" altLang="en-US" sz="2400" dirty="0">
                <a:solidFill>
                  <a:schemeClr val="bg1"/>
                </a:solidFill>
                <a:latin typeface="Arial" panose="020B0604020202020204" pitchFamily="34" charset="0"/>
                <a:cs typeface="Arial" panose="020B0604020202020204" pitchFamily="34" charset="0"/>
              </a:rPr>
              <a:t> </a:t>
            </a:r>
            <a:r>
              <a:rPr lang="en-US" altLang="en-US" sz="2400" dirty="0">
                <a:solidFill>
                  <a:schemeClr val="bg1"/>
                </a:solidFill>
                <a:latin typeface="Arial" panose="020B0604020202020204" pitchFamily="34" charset="0"/>
                <a:cs typeface="Arial" panose="020B0604020202020204" pitchFamily="34" charset="0"/>
              </a:rPr>
              <a:t>Background to WBNM</a:t>
            </a:r>
          </a:p>
          <a:p>
            <a:r>
              <a:rPr lang="en-AU" altLang="en-US" sz="2400" dirty="0">
                <a:solidFill>
                  <a:schemeClr val="bg1"/>
                </a:solidFill>
                <a:latin typeface="Arial" panose="020B0604020202020204" pitchFamily="34" charset="0"/>
                <a:cs typeface="Arial" panose="020B0604020202020204" pitchFamily="34" charset="0"/>
              </a:rPr>
              <a:t> W</a:t>
            </a:r>
            <a:r>
              <a:rPr lang="en-US" altLang="en-US" sz="2400" dirty="0">
                <a:solidFill>
                  <a:schemeClr val="bg1"/>
                </a:solidFill>
                <a:latin typeface="Arial" panose="020B0604020202020204" pitchFamily="34" charset="0"/>
                <a:cs typeface="Arial" panose="020B0604020202020204" pitchFamily="34" charset="0"/>
              </a:rPr>
              <a:t>BNM2017 Overview</a:t>
            </a:r>
          </a:p>
          <a:p>
            <a:r>
              <a:rPr lang="en-AU" altLang="en-US" sz="2400" b="1" dirty="0">
                <a:solidFill>
                  <a:schemeClr val="bg1"/>
                </a:solidFill>
                <a:latin typeface="Arial" panose="020B0604020202020204" pitchFamily="34" charset="0"/>
                <a:cs typeface="Arial" panose="020B0604020202020204" pitchFamily="34" charset="0"/>
              </a:rPr>
              <a:t> </a:t>
            </a:r>
            <a:r>
              <a:rPr lang="en-AU" altLang="en-US" sz="2400" dirty="0">
                <a:solidFill>
                  <a:schemeClr val="bg1"/>
                </a:solidFill>
                <a:latin typeface="Arial" panose="020B0604020202020204" pitchFamily="34" charset="0"/>
                <a:cs typeface="Arial" panose="020B0604020202020204" pitchFamily="34" charset="0"/>
              </a:rPr>
              <a:t>WBNM R</a:t>
            </a:r>
            <a:r>
              <a:rPr lang="en-US" altLang="en-US" sz="2400" dirty="0" err="1">
                <a:solidFill>
                  <a:schemeClr val="bg1"/>
                </a:solidFill>
                <a:latin typeface="Arial" panose="020B0604020202020204" pitchFamily="34" charset="0"/>
                <a:cs typeface="Arial" panose="020B0604020202020204" pitchFamily="34" charset="0"/>
              </a:rPr>
              <a:t>elease</a:t>
            </a:r>
            <a:r>
              <a:rPr lang="en-US" altLang="en-US" sz="2400" dirty="0">
                <a:solidFill>
                  <a:schemeClr val="bg1"/>
                </a:solidFill>
                <a:latin typeface="Arial" panose="020B0604020202020204" pitchFamily="34" charset="0"/>
                <a:cs typeface="Arial" panose="020B0604020202020204" pitchFamily="34" charset="0"/>
              </a:rPr>
              <a:t> Packages</a:t>
            </a:r>
          </a:p>
          <a:p>
            <a:r>
              <a:rPr lang="en-AU" altLang="en-US" sz="2400" b="1" dirty="0">
                <a:solidFill>
                  <a:schemeClr val="bg1"/>
                </a:solidFill>
                <a:latin typeface="Arial" panose="020B0604020202020204" pitchFamily="34" charset="0"/>
                <a:cs typeface="Arial" panose="020B0604020202020204" pitchFamily="34" charset="0"/>
              </a:rPr>
              <a:t> </a:t>
            </a:r>
            <a:r>
              <a:rPr lang="en-AU" altLang="en-US" sz="2400" i="1" dirty="0">
                <a:solidFill>
                  <a:srgbClr val="FFFF00"/>
                </a:solidFill>
                <a:latin typeface="Arial" panose="020B0604020202020204" pitchFamily="34" charset="0"/>
                <a:cs typeface="Arial" panose="020B0604020202020204" pitchFamily="34" charset="0"/>
              </a:rPr>
              <a:t>M</a:t>
            </a:r>
            <a:r>
              <a:rPr lang="en-US" altLang="en-US" sz="2400" i="1" dirty="0" err="1">
                <a:solidFill>
                  <a:srgbClr val="FFFF00"/>
                </a:solidFill>
                <a:latin typeface="Arial" panose="020B0604020202020204" pitchFamily="34" charset="0"/>
                <a:cs typeface="Arial" panose="020B0604020202020204" pitchFamily="34" charset="0"/>
              </a:rPr>
              <a:t>orning</a:t>
            </a:r>
            <a:r>
              <a:rPr lang="en-US" altLang="en-US" sz="2400" i="1" dirty="0">
                <a:solidFill>
                  <a:srgbClr val="FFFF00"/>
                </a:solidFill>
                <a:latin typeface="Arial" panose="020B0604020202020204" pitchFamily="34" charset="0"/>
                <a:cs typeface="Arial" panose="020B0604020202020204" pitchFamily="34" charset="0"/>
              </a:rPr>
              <a:t> Tea</a:t>
            </a:r>
          </a:p>
          <a:p>
            <a:r>
              <a:rPr lang="en-AU" altLang="en-US" sz="2400" b="1" dirty="0">
                <a:solidFill>
                  <a:schemeClr val="bg1"/>
                </a:solidFill>
                <a:latin typeface="Arial" panose="020B0604020202020204" pitchFamily="34" charset="0"/>
                <a:cs typeface="Arial" panose="020B0604020202020204" pitchFamily="34" charset="0"/>
              </a:rPr>
              <a:t> </a:t>
            </a:r>
            <a:r>
              <a:rPr lang="en-AU" altLang="en-US" sz="2400" dirty="0">
                <a:solidFill>
                  <a:schemeClr val="bg1"/>
                </a:solidFill>
                <a:latin typeface="Arial" panose="020B0604020202020204" pitchFamily="34" charset="0"/>
                <a:cs typeface="Arial" panose="020B0604020202020204" pitchFamily="34" charset="0"/>
              </a:rPr>
              <a:t>B</a:t>
            </a:r>
            <a:r>
              <a:rPr lang="en-US" altLang="en-US" sz="2400" dirty="0" err="1">
                <a:solidFill>
                  <a:schemeClr val="bg1"/>
                </a:solidFill>
                <a:latin typeface="Arial" panose="020B0604020202020204" pitchFamily="34" charset="0"/>
                <a:cs typeface="Arial" panose="020B0604020202020204" pitchFamily="34" charset="0"/>
              </a:rPr>
              <a:t>asic</a:t>
            </a:r>
            <a:r>
              <a:rPr lang="en-US" altLang="en-US" sz="2400" dirty="0">
                <a:solidFill>
                  <a:schemeClr val="bg1"/>
                </a:solidFill>
                <a:latin typeface="Arial" panose="020B0604020202020204" pitchFamily="34" charset="0"/>
                <a:cs typeface="Arial" panose="020B0604020202020204" pitchFamily="34" charset="0"/>
              </a:rPr>
              <a:t> </a:t>
            </a:r>
            <a:r>
              <a:rPr lang="en-US" altLang="en-US" sz="2400" dirty="0" err="1">
                <a:solidFill>
                  <a:schemeClr val="bg1"/>
                </a:solidFill>
                <a:latin typeface="Arial" panose="020B0604020202020204" pitchFamily="34" charset="0"/>
                <a:cs typeface="Arial" panose="020B0604020202020204" pitchFamily="34" charset="0"/>
              </a:rPr>
              <a:t>Useage</a:t>
            </a:r>
            <a:r>
              <a:rPr lang="en-US" altLang="en-US" sz="2400" dirty="0">
                <a:solidFill>
                  <a:schemeClr val="bg1"/>
                </a:solidFill>
                <a:latin typeface="Arial" panose="020B0604020202020204" pitchFamily="34" charset="0"/>
                <a:cs typeface="Arial" panose="020B0604020202020204" pitchFamily="34" charset="0"/>
              </a:rPr>
              <a:t> - wbnm2017</a:t>
            </a:r>
          </a:p>
          <a:p>
            <a:r>
              <a:rPr lang="en-AU" altLang="en-US" sz="2400" b="1" dirty="0">
                <a:solidFill>
                  <a:schemeClr val="bg1"/>
                </a:solidFill>
                <a:latin typeface="Arial" panose="020B0604020202020204" pitchFamily="34" charset="0"/>
                <a:cs typeface="Arial" panose="020B0604020202020204" pitchFamily="34" charset="0"/>
              </a:rPr>
              <a:t> </a:t>
            </a:r>
            <a:r>
              <a:rPr lang="en-AU" altLang="en-US" sz="2400" i="1" dirty="0">
                <a:solidFill>
                  <a:srgbClr val="FFFF00"/>
                </a:solidFill>
                <a:latin typeface="Arial" panose="020B0604020202020204" pitchFamily="34" charset="0"/>
                <a:cs typeface="Arial" panose="020B0604020202020204" pitchFamily="34" charset="0"/>
              </a:rPr>
              <a:t>L</a:t>
            </a:r>
            <a:r>
              <a:rPr lang="en-US" altLang="en-US" sz="2400" i="1" dirty="0" err="1">
                <a:solidFill>
                  <a:srgbClr val="FFFF00"/>
                </a:solidFill>
                <a:latin typeface="Arial" panose="020B0604020202020204" pitchFamily="34" charset="0"/>
                <a:cs typeface="Arial" panose="020B0604020202020204" pitchFamily="34" charset="0"/>
              </a:rPr>
              <a:t>unch</a:t>
            </a:r>
            <a:endParaRPr lang="en-US" altLang="en-US" sz="2400" i="1" dirty="0">
              <a:solidFill>
                <a:srgbClr val="FFFF00"/>
              </a:solidFill>
              <a:latin typeface="Arial" panose="020B0604020202020204" pitchFamily="34" charset="0"/>
              <a:cs typeface="Arial" panose="020B0604020202020204" pitchFamily="34" charset="0"/>
            </a:endParaRPr>
          </a:p>
          <a:p>
            <a:r>
              <a:rPr lang="en-AU" altLang="en-US" sz="2400" dirty="0">
                <a:solidFill>
                  <a:schemeClr val="bg1"/>
                </a:solidFill>
                <a:latin typeface="Arial" panose="020B0604020202020204" pitchFamily="34" charset="0"/>
                <a:cs typeface="Arial" panose="020B0604020202020204" pitchFamily="34" charset="0"/>
              </a:rPr>
              <a:t> A</a:t>
            </a:r>
            <a:r>
              <a:rPr lang="en-US" altLang="en-US" sz="2400" dirty="0" err="1">
                <a:solidFill>
                  <a:schemeClr val="bg1"/>
                </a:solidFill>
                <a:latin typeface="Arial" panose="020B0604020202020204" pitchFamily="34" charset="0"/>
                <a:cs typeface="Arial" panose="020B0604020202020204" pitchFamily="34" charset="0"/>
              </a:rPr>
              <a:t>dvanced</a:t>
            </a:r>
            <a:r>
              <a:rPr lang="en-US" altLang="en-US" sz="2400" dirty="0">
                <a:solidFill>
                  <a:schemeClr val="bg1"/>
                </a:solidFill>
                <a:latin typeface="Arial" panose="020B0604020202020204" pitchFamily="34" charset="0"/>
                <a:cs typeface="Arial" panose="020B0604020202020204" pitchFamily="34" charset="0"/>
              </a:rPr>
              <a:t> </a:t>
            </a:r>
            <a:r>
              <a:rPr lang="en-US" altLang="en-US" sz="2400" dirty="0" err="1">
                <a:solidFill>
                  <a:schemeClr val="bg1"/>
                </a:solidFill>
                <a:latin typeface="Arial" panose="020B0604020202020204" pitchFamily="34" charset="0"/>
                <a:cs typeface="Arial" panose="020B0604020202020204" pitchFamily="34" charset="0"/>
              </a:rPr>
              <a:t>Useage</a:t>
            </a:r>
            <a:r>
              <a:rPr lang="en-US" altLang="en-US" sz="2400" dirty="0">
                <a:solidFill>
                  <a:schemeClr val="bg1"/>
                </a:solidFill>
                <a:latin typeface="Arial" panose="020B0604020202020204" pitchFamily="34" charset="0"/>
                <a:cs typeface="Arial" panose="020B0604020202020204" pitchFamily="34" charset="0"/>
              </a:rPr>
              <a:t> – wbnm2017</a:t>
            </a:r>
          </a:p>
          <a:p>
            <a:r>
              <a:rPr lang="en-AU" altLang="en-US" sz="2400" b="1" dirty="0">
                <a:solidFill>
                  <a:schemeClr val="bg1"/>
                </a:solidFill>
                <a:latin typeface="Arial" panose="020B0604020202020204" pitchFamily="34" charset="0"/>
                <a:cs typeface="Arial" panose="020B0604020202020204" pitchFamily="34" charset="0"/>
              </a:rPr>
              <a:t> </a:t>
            </a:r>
            <a:r>
              <a:rPr lang="en-US" altLang="en-US" sz="2400" i="1" dirty="0">
                <a:solidFill>
                  <a:srgbClr val="FFFF00"/>
                </a:solidFill>
                <a:latin typeface="Arial" panose="020B0604020202020204" pitchFamily="34" charset="0"/>
                <a:cs typeface="Arial" panose="020B0604020202020204" pitchFamily="34" charset="0"/>
              </a:rPr>
              <a:t>Afternoon Tea</a:t>
            </a:r>
          </a:p>
          <a:p>
            <a:r>
              <a:rPr lang="en-AU" altLang="en-US" sz="2400" dirty="0">
                <a:solidFill>
                  <a:schemeClr val="bg1"/>
                </a:solidFill>
                <a:latin typeface="Arial" panose="020B0604020202020204" pitchFamily="34" charset="0"/>
                <a:cs typeface="Arial" panose="020B0604020202020204" pitchFamily="34" charset="0"/>
              </a:rPr>
              <a:t> </a:t>
            </a:r>
            <a:r>
              <a:rPr lang="en-US" altLang="en-US" sz="2400" dirty="0">
                <a:solidFill>
                  <a:schemeClr val="bg1"/>
                </a:solidFill>
                <a:latin typeface="Arial" panose="020B0604020202020204" pitchFamily="34" charset="0"/>
                <a:cs typeface="Arial" panose="020B0604020202020204" pitchFamily="34" charset="0"/>
              </a:rPr>
              <a:t>Future Development &amp; Support</a:t>
            </a:r>
          </a:p>
          <a:p>
            <a:r>
              <a:rPr lang="en-AU" altLang="en-US" sz="2400" dirty="0">
                <a:solidFill>
                  <a:schemeClr val="bg1"/>
                </a:solidFill>
                <a:latin typeface="Arial" panose="020B0604020202020204" pitchFamily="34" charset="0"/>
                <a:cs typeface="Arial" panose="020B0604020202020204" pitchFamily="34" charset="0"/>
              </a:rPr>
              <a:t> O</a:t>
            </a:r>
            <a:r>
              <a:rPr lang="en-US" altLang="en-US" sz="2400" dirty="0">
                <a:solidFill>
                  <a:schemeClr val="bg1"/>
                </a:solidFill>
                <a:latin typeface="Arial" panose="020B0604020202020204" pitchFamily="34" charset="0"/>
                <a:cs typeface="Arial" panose="020B0604020202020204" pitchFamily="34" charset="0"/>
              </a:rPr>
              <a:t>pen Forum</a:t>
            </a:r>
          </a:p>
          <a:p>
            <a:endParaRPr lang="en-US" altLang="en-US" sz="2400" b="1" dirty="0">
              <a:solidFill>
                <a:srgbClr val="FFFF00"/>
              </a:solidFill>
              <a:latin typeface="Arial" panose="020B0604020202020204" pitchFamily="34" charset="0"/>
              <a:cs typeface="Arial" panose="020B0604020202020204" pitchFamily="34" charset="0"/>
            </a:endParaRPr>
          </a:p>
          <a:p>
            <a:endParaRPr lang="en-US" altLang="en-US" sz="2400" b="1" dirty="0">
              <a:solidFill>
                <a:schemeClr val="bg1"/>
              </a:solidFill>
              <a:latin typeface="Arial" panose="020B0604020202020204" pitchFamily="34" charset="0"/>
              <a:cs typeface="Arial" panose="020B0604020202020204" pitchFamily="34" charset="0"/>
            </a:endParaRPr>
          </a:p>
          <a:p>
            <a:endParaRPr lang="en-US" altLang="en-US" sz="2400" b="1" dirty="0">
              <a:solidFill>
                <a:schemeClr val="bg1"/>
              </a:solidFill>
              <a:latin typeface="Arial" panose="020B0604020202020204" pitchFamily="34" charset="0"/>
              <a:cs typeface="Arial" panose="020B0604020202020204" pitchFamily="34" charset="0"/>
            </a:endParaRPr>
          </a:p>
          <a:p>
            <a:endParaRPr lang="en-US" sz="44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70837838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6743700" cy="435133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WBNM_ENG SAMPLE_RUNFILES</a:t>
            </a:r>
          </a:p>
          <a:p>
            <a:r>
              <a:rPr lang="en-AU" b="1" dirty="0">
                <a:solidFill>
                  <a:schemeClr val="bg1"/>
                </a:solidFill>
                <a:latin typeface="Arial" panose="020B0604020202020204" pitchFamily="34" charset="0"/>
                <a:cs typeface="Arial" panose="020B0604020202020204" pitchFamily="34" charset="0"/>
              </a:rPr>
              <a:t>Any REC storm in the WBNM2017 sample </a:t>
            </a:r>
            <a:r>
              <a:rPr lang="en-AU" b="1" dirty="0" err="1">
                <a:solidFill>
                  <a:schemeClr val="bg1"/>
                </a:solidFill>
                <a:latin typeface="Arial" panose="020B0604020202020204" pitchFamily="34" charset="0"/>
                <a:cs typeface="Arial" panose="020B0604020202020204" pitchFamily="34" charset="0"/>
              </a:rPr>
              <a:t>runfiles</a:t>
            </a:r>
            <a:r>
              <a:rPr lang="en-AU" b="1" dirty="0">
                <a:solidFill>
                  <a:schemeClr val="bg1"/>
                </a:solidFill>
                <a:latin typeface="Arial" panose="020B0604020202020204" pitchFamily="34" charset="0"/>
                <a:cs typeface="Arial" panose="020B0604020202020204" pitchFamily="34" charset="0"/>
              </a:rPr>
              <a:t> set can also be run by </a:t>
            </a:r>
            <a:r>
              <a:rPr lang="en-AU" b="1" dirty="0" err="1">
                <a:solidFill>
                  <a:schemeClr val="bg1"/>
                </a:solidFill>
                <a:latin typeface="Arial" panose="020B0604020202020204" pitchFamily="34" charset="0"/>
                <a:cs typeface="Arial" panose="020B0604020202020204" pitchFamily="34" charset="0"/>
              </a:rPr>
              <a:t>wbnm_eng</a:t>
            </a:r>
            <a:r>
              <a:rPr lang="en-AU" b="1" dirty="0">
                <a:solidFill>
                  <a:schemeClr val="bg1"/>
                </a:solidFill>
                <a:latin typeface="Arial" panose="020B0604020202020204" pitchFamily="34" charset="0"/>
                <a:cs typeface="Arial" panose="020B0604020202020204" pitchFamily="34" charset="0"/>
              </a:rPr>
              <a:t>.</a:t>
            </a:r>
            <a:endParaRPr lang="en-US" sz="28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6" name="Picture 5">
            <a:extLst>
              <a:ext uri="{FF2B5EF4-FFF2-40B4-BE49-F238E27FC236}">
                <a16:creationId xmlns:a16="http://schemas.microsoft.com/office/drawing/2014/main" id="{6A2331EA-E40D-476B-8E77-006E25B0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995" y="2460625"/>
            <a:ext cx="4914339" cy="3081338"/>
          </a:xfrm>
          <a:prstGeom prst="rect">
            <a:avLst/>
          </a:prstGeom>
        </p:spPr>
      </p:pic>
    </p:spTree>
    <p:extLst>
      <p:ext uri="{BB962C8B-B14F-4D97-AF65-F5344CB8AC3E}">
        <p14:creationId xmlns:p14="http://schemas.microsoft.com/office/powerpoint/2010/main" val="627005797"/>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501855" y="1854645"/>
            <a:ext cx="7118145" cy="474765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WBNM_ENG SOURCES</a:t>
            </a:r>
          </a:p>
          <a:p>
            <a:r>
              <a:rPr lang="en-AU" sz="2000" b="1" dirty="0" err="1">
                <a:solidFill>
                  <a:schemeClr val="bg1"/>
                </a:solidFill>
                <a:latin typeface="Arial" panose="020B0604020202020204" pitchFamily="34" charset="0"/>
                <a:cs typeface="Arial" panose="020B0604020202020204" pitchFamily="34" charset="0"/>
              </a:rPr>
              <a:t>Callmap</a:t>
            </a:r>
            <a:r>
              <a:rPr lang="en-AU" sz="2000" b="1" dirty="0">
                <a:solidFill>
                  <a:schemeClr val="bg1"/>
                </a:solidFill>
                <a:latin typeface="Arial" panose="020B0604020202020204" pitchFamily="34" charset="0"/>
                <a:cs typeface="Arial" panose="020B0604020202020204" pitchFamily="34" charset="0"/>
              </a:rPr>
              <a:t> – </a:t>
            </a:r>
            <a:r>
              <a:rPr lang="en-AU" sz="2000" dirty="0">
                <a:solidFill>
                  <a:schemeClr val="bg1"/>
                </a:solidFill>
                <a:latin typeface="Arial" panose="020B0604020202020204" pitchFamily="34" charset="0"/>
                <a:cs typeface="Arial" panose="020B0604020202020204" pitchFamily="34" charset="0"/>
              </a:rPr>
              <a:t>basic listing of all calls made by each subroutine</a:t>
            </a:r>
          </a:p>
          <a:p>
            <a:r>
              <a:rPr lang="en-AU" sz="2000" b="1" dirty="0" err="1">
                <a:solidFill>
                  <a:schemeClr val="bg1"/>
                </a:solidFill>
                <a:latin typeface="Arial" panose="020B0604020202020204" pitchFamily="34" charset="0"/>
                <a:cs typeface="Arial" panose="020B0604020202020204" pitchFamily="34" charset="0"/>
              </a:rPr>
              <a:t>Docmap</a:t>
            </a:r>
            <a:r>
              <a:rPr lang="en-AU" sz="2000" b="1" dirty="0">
                <a:solidFill>
                  <a:schemeClr val="bg1"/>
                </a:solidFill>
                <a:latin typeface="Arial" panose="020B0604020202020204" pitchFamily="34" charset="0"/>
                <a:cs typeface="Arial" panose="020B0604020202020204" pitchFamily="34" charset="0"/>
              </a:rPr>
              <a:t> – </a:t>
            </a:r>
            <a:r>
              <a:rPr lang="en-AU" sz="2000" dirty="0">
                <a:solidFill>
                  <a:schemeClr val="bg1"/>
                </a:solidFill>
                <a:latin typeface="Arial" panose="020B0604020202020204" pitchFamily="34" charset="0"/>
                <a:cs typeface="Arial" panose="020B0604020202020204" pitchFamily="34" charset="0"/>
              </a:rPr>
              <a:t>basic listing of all comment lines in each subroutine</a:t>
            </a:r>
          </a:p>
          <a:p>
            <a:r>
              <a:rPr lang="en-AU" sz="2000" b="1" dirty="0">
                <a:solidFill>
                  <a:schemeClr val="bg1"/>
                </a:solidFill>
                <a:latin typeface="Arial" panose="020B0604020202020204" pitchFamily="34" charset="0"/>
                <a:cs typeface="Arial" panose="020B0604020202020204" pitchFamily="34" charset="0"/>
              </a:rPr>
              <a:t>Package sources.f90</a:t>
            </a:r>
          </a:p>
          <a:p>
            <a:pPr lvl="1"/>
            <a:r>
              <a:rPr lang="en-AU" sz="1800" dirty="0">
                <a:solidFill>
                  <a:schemeClr val="bg1"/>
                </a:solidFill>
                <a:latin typeface="Arial" panose="020B0604020202020204" pitchFamily="34" charset="0"/>
                <a:cs typeface="Arial" panose="020B0604020202020204" pitchFamily="34" charset="0"/>
              </a:rPr>
              <a:t>WBNM_ENG.f90 (mainline)</a:t>
            </a:r>
          </a:p>
          <a:p>
            <a:pPr lvl="1"/>
            <a:r>
              <a:rPr lang="en-AU" sz="1800" dirty="0">
                <a:solidFill>
                  <a:schemeClr val="bg1"/>
                </a:solidFill>
                <a:latin typeface="Arial" panose="020B0604020202020204" pitchFamily="34" charset="0"/>
                <a:cs typeface="Arial" panose="020B0604020202020204" pitchFamily="34" charset="0"/>
              </a:rPr>
              <a:t>Wbnm_coredecl_module.f90 (declarations)</a:t>
            </a:r>
          </a:p>
          <a:p>
            <a:pPr lvl="1"/>
            <a:r>
              <a:rPr lang="en-AU" sz="1800" dirty="0">
                <a:solidFill>
                  <a:schemeClr val="bg1"/>
                </a:solidFill>
                <a:latin typeface="Arial" panose="020B0604020202020204" pitchFamily="34" charset="0"/>
                <a:cs typeface="Arial" panose="020B0604020202020204" pitchFamily="34" charset="0"/>
              </a:rPr>
              <a:t>Wbnm_maindecl_module.f90 (declarations)</a:t>
            </a:r>
          </a:p>
          <a:p>
            <a:pPr lvl="1"/>
            <a:r>
              <a:rPr lang="en-AU" sz="1800" dirty="0">
                <a:solidFill>
                  <a:schemeClr val="bg1"/>
                </a:solidFill>
                <a:latin typeface="Arial" panose="020B0604020202020204" pitchFamily="34" charset="0"/>
                <a:cs typeface="Arial" panose="020B0604020202020204" pitchFamily="34" charset="0"/>
              </a:rPr>
              <a:t>Wbnm_startup_routines.f90 (dynamic array dims)</a:t>
            </a:r>
          </a:p>
          <a:p>
            <a:pPr lvl="1"/>
            <a:r>
              <a:rPr lang="en-AU" sz="1800" dirty="0">
                <a:solidFill>
                  <a:schemeClr val="bg1"/>
                </a:solidFill>
                <a:latin typeface="Arial" panose="020B0604020202020204" pitchFamily="34" charset="0"/>
                <a:cs typeface="Arial" panose="020B0604020202020204" pitchFamily="34" charset="0"/>
              </a:rPr>
              <a:t>Wbnm_model_subroutines.f90 (simulation)</a:t>
            </a:r>
          </a:p>
          <a:p>
            <a:pPr lvl="1"/>
            <a:r>
              <a:rPr lang="en-AU" sz="1800" dirty="0">
                <a:solidFill>
                  <a:schemeClr val="bg1"/>
                </a:solidFill>
                <a:latin typeface="Arial" panose="020B0604020202020204" pitchFamily="34" charset="0"/>
                <a:cs typeface="Arial" panose="020B0604020202020204" pitchFamily="34" charset="0"/>
              </a:rPr>
              <a:t>Wbnm_summary_subroutines.f90 (declarations)</a:t>
            </a:r>
          </a:p>
          <a:p>
            <a:pPr lvl="1"/>
            <a:endParaRPr lang="en-AU" sz="2000" b="1" dirty="0">
              <a:solidFill>
                <a:schemeClr val="bg1"/>
              </a:solidFill>
              <a:latin typeface="Arial" panose="020B0604020202020204" pitchFamily="34" charset="0"/>
              <a:cs typeface="Arial" panose="020B0604020202020204" pitchFamily="34" charset="0"/>
            </a:endParaRPr>
          </a:p>
          <a:p>
            <a:pPr lvl="1"/>
            <a:endParaRPr lang="en-AU" sz="2000" b="1" dirty="0">
              <a:solidFill>
                <a:schemeClr val="bg1"/>
              </a:solidFill>
              <a:latin typeface="Arial" panose="020B0604020202020204" pitchFamily="34" charset="0"/>
              <a:cs typeface="Arial" panose="020B0604020202020204" pitchFamily="34" charset="0"/>
            </a:endParaRPr>
          </a:p>
          <a:p>
            <a:pPr lvl="1"/>
            <a:endParaRPr lang="en-AU" sz="2000" b="1" dirty="0">
              <a:solidFill>
                <a:schemeClr val="bg1"/>
              </a:solidFill>
              <a:latin typeface="Arial" panose="020B0604020202020204" pitchFamily="34" charset="0"/>
              <a:cs typeface="Arial" panose="020B0604020202020204" pitchFamily="34" charset="0"/>
            </a:endParaRPr>
          </a:p>
          <a:p>
            <a:pPr lvl="1"/>
            <a:endParaRPr lang="en-US" sz="20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6" name="Picture 5">
            <a:extLst>
              <a:ext uri="{FF2B5EF4-FFF2-40B4-BE49-F238E27FC236}">
                <a16:creationId xmlns:a16="http://schemas.microsoft.com/office/drawing/2014/main" id="{6AD9092B-366E-428C-AE9C-17BE0BC82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230" y="2219325"/>
            <a:ext cx="4128970" cy="2524570"/>
          </a:xfrm>
          <a:prstGeom prst="rect">
            <a:avLst/>
          </a:prstGeom>
        </p:spPr>
      </p:pic>
    </p:spTree>
    <p:extLst>
      <p:ext uri="{BB962C8B-B14F-4D97-AF65-F5344CB8AC3E}">
        <p14:creationId xmlns:p14="http://schemas.microsoft.com/office/powerpoint/2010/main" val="3852852688"/>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435133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WBNM_ENG GPL3 LICENCE</a:t>
            </a:r>
          </a:p>
          <a:p>
            <a:r>
              <a:rPr lang="en-AU" dirty="0">
                <a:solidFill>
                  <a:schemeClr val="bg1"/>
                </a:solidFill>
                <a:latin typeface="Arial" panose="020B0604020202020204" pitchFamily="34" charset="0"/>
                <a:cs typeface="Arial" panose="020B0604020202020204" pitchFamily="34" charset="0"/>
              </a:rPr>
              <a:t>Rather long so not reproduced in this presentation.</a:t>
            </a:r>
          </a:p>
          <a:p>
            <a:r>
              <a:rPr lang="en-AU" sz="2800" dirty="0">
                <a:solidFill>
                  <a:schemeClr val="bg1"/>
                </a:solidFill>
                <a:latin typeface="Arial" panose="020B0604020202020204" pitchFamily="34" charset="0"/>
                <a:cs typeface="Arial" panose="020B0604020202020204" pitchFamily="34" charset="0"/>
              </a:rPr>
              <a:t>Basically allows any use/modification of the code provided;</a:t>
            </a:r>
          </a:p>
          <a:p>
            <a:pPr lvl="1"/>
            <a:r>
              <a:rPr lang="en-AU" dirty="0">
                <a:solidFill>
                  <a:schemeClr val="bg1"/>
                </a:solidFill>
                <a:latin typeface="Arial" panose="020B0604020202020204" pitchFamily="34" charset="0"/>
                <a:cs typeface="Arial" panose="020B0604020202020204" pitchFamily="34" charset="0"/>
              </a:rPr>
              <a:t>The original code source is acknowledged</a:t>
            </a:r>
          </a:p>
          <a:p>
            <a:pPr lvl="1"/>
            <a:r>
              <a:rPr lang="en-AU" dirty="0">
                <a:solidFill>
                  <a:schemeClr val="bg1"/>
                </a:solidFill>
                <a:latin typeface="Arial" panose="020B0604020202020204" pitchFamily="34" charset="0"/>
                <a:cs typeface="Arial" panose="020B0604020202020204" pitchFamily="34" charset="0"/>
              </a:rPr>
              <a:t>Any modified version of the code is also released as FOS</a:t>
            </a:r>
          </a:p>
          <a:p>
            <a:pPr lvl="1"/>
            <a:r>
              <a:rPr lang="en-AU" dirty="0">
                <a:solidFill>
                  <a:schemeClr val="bg1"/>
                </a:solidFill>
                <a:latin typeface="Arial" panose="020B0604020202020204" pitchFamily="34" charset="0"/>
                <a:cs typeface="Arial" panose="020B0604020202020204" pitchFamily="34" charset="0"/>
              </a:rPr>
              <a:t>Any use of the code or parts of the code in other software is restricted to  software that is also released as FOS.</a:t>
            </a:r>
            <a:endParaRPr lang="en-US"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86593144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435133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WBNM2017 CONTENTS</a:t>
            </a:r>
          </a:p>
          <a:p>
            <a:r>
              <a:rPr lang="en-AU" b="1" dirty="0">
                <a:solidFill>
                  <a:schemeClr val="bg1"/>
                </a:solidFill>
                <a:latin typeface="Arial" panose="020B0604020202020204" pitchFamily="34" charset="0"/>
                <a:cs typeface="Arial" panose="020B0604020202020204" pitchFamily="34" charset="0"/>
              </a:rPr>
              <a:t>Documentation</a:t>
            </a:r>
          </a:p>
          <a:p>
            <a:r>
              <a:rPr lang="en-AU" sz="2800" b="1" dirty="0">
                <a:solidFill>
                  <a:schemeClr val="bg1"/>
                </a:solidFill>
                <a:latin typeface="Arial" panose="020B0604020202020204" pitchFamily="34" charset="0"/>
                <a:cs typeface="Arial" panose="020B0604020202020204" pitchFamily="34" charset="0"/>
              </a:rPr>
              <a:t>Executables</a:t>
            </a:r>
          </a:p>
          <a:p>
            <a:r>
              <a:rPr lang="en-AU" b="1" dirty="0">
                <a:solidFill>
                  <a:schemeClr val="bg1"/>
                </a:solidFill>
                <a:latin typeface="Arial" panose="020B0604020202020204" pitchFamily="34" charset="0"/>
                <a:cs typeface="Arial" panose="020B0604020202020204" pitchFamily="34" charset="0"/>
              </a:rPr>
              <a:t>Publications</a:t>
            </a:r>
          </a:p>
          <a:p>
            <a:r>
              <a:rPr lang="en-AU" sz="2800" b="1" dirty="0" err="1">
                <a:solidFill>
                  <a:schemeClr val="bg1"/>
                </a:solidFill>
                <a:latin typeface="Arial" panose="020B0604020202020204" pitchFamily="34" charset="0"/>
                <a:cs typeface="Arial" panose="020B0604020202020204" pitchFamily="34" charset="0"/>
              </a:rPr>
              <a:t>Sample_Runfiles</a:t>
            </a:r>
            <a:endParaRPr lang="en-AU" sz="28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789011548"/>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477667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WBNM_ENG DOCUMENTATION</a:t>
            </a:r>
          </a:p>
          <a:p>
            <a:r>
              <a:rPr lang="en-AU" sz="2400" b="1" i="1" dirty="0" err="1">
                <a:solidFill>
                  <a:schemeClr val="bg1"/>
                </a:solidFill>
                <a:latin typeface="Arial" panose="020B0604020202020204" pitchFamily="34" charset="0"/>
                <a:cs typeface="Arial" panose="020B0604020202020204" pitchFamily="34" charset="0"/>
              </a:rPr>
              <a:t>Experienced_User_Notes</a:t>
            </a:r>
            <a:endParaRPr lang="en-AU" sz="2400" b="1" i="1" dirty="0">
              <a:solidFill>
                <a:schemeClr val="bg1"/>
              </a:solidFill>
              <a:latin typeface="Arial" panose="020B0604020202020204" pitchFamily="34" charset="0"/>
              <a:cs typeface="Arial" panose="020B0604020202020204" pitchFamily="34" charset="0"/>
            </a:endParaRPr>
          </a:p>
          <a:p>
            <a:r>
              <a:rPr lang="en-AU" sz="2400" b="1" i="1" dirty="0" err="1">
                <a:solidFill>
                  <a:schemeClr val="bg1"/>
                </a:solidFill>
                <a:latin typeface="Arial" panose="020B0604020202020204" pitchFamily="34" charset="0"/>
                <a:cs typeface="Arial" panose="020B0604020202020204" pitchFamily="34" charset="0"/>
              </a:rPr>
              <a:t>WBNM_History</a:t>
            </a:r>
            <a:endParaRPr lang="en-AU" sz="2400" b="1" i="1" dirty="0">
              <a:solidFill>
                <a:schemeClr val="bg1"/>
              </a:solidFill>
              <a:latin typeface="Arial" panose="020B0604020202020204" pitchFamily="34" charset="0"/>
              <a:cs typeface="Arial" panose="020B0604020202020204" pitchFamily="34" charset="0"/>
            </a:endParaRPr>
          </a:p>
          <a:p>
            <a:r>
              <a:rPr lang="en-AU" sz="2400" b="1" i="1" dirty="0" err="1">
                <a:solidFill>
                  <a:schemeClr val="bg1"/>
                </a:solidFill>
                <a:latin typeface="Arial" panose="020B0604020202020204" pitchFamily="34" charset="0"/>
                <a:cs typeface="Arial" panose="020B0604020202020204" pitchFamily="34" charset="0"/>
              </a:rPr>
              <a:t>WBNM_Readme</a:t>
            </a:r>
            <a:endParaRPr lang="en-AU" sz="2400" b="1" i="1" dirty="0">
              <a:solidFill>
                <a:schemeClr val="bg1"/>
              </a:solidFill>
              <a:latin typeface="Arial" panose="020B0604020202020204" pitchFamily="34" charset="0"/>
              <a:cs typeface="Arial" panose="020B0604020202020204" pitchFamily="34" charset="0"/>
            </a:endParaRPr>
          </a:p>
          <a:p>
            <a:r>
              <a:rPr lang="en-AU" sz="2400" b="1" i="1" dirty="0" err="1">
                <a:solidFill>
                  <a:schemeClr val="bg1"/>
                </a:solidFill>
                <a:latin typeface="Arial" panose="020B0604020202020204" pitchFamily="34" charset="0"/>
                <a:cs typeface="Arial" panose="020B0604020202020204" pitchFamily="34" charset="0"/>
              </a:rPr>
              <a:t>WBNM_References</a:t>
            </a:r>
            <a:endParaRPr lang="en-AU" sz="2400" b="1" i="1" dirty="0">
              <a:solidFill>
                <a:schemeClr val="bg1"/>
              </a:solidFill>
              <a:latin typeface="Arial" panose="020B0604020202020204" pitchFamily="34" charset="0"/>
              <a:cs typeface="Arial" panose="020B0604020202020204" pitchFamily="34" charset="0"/>
            </a:endParaRPr>
          </a:p>
          <a:p>
            <a:r>
              <a:rPr lang="en-AU" sz="2400" b="1" i="1" dirty="0" err="1">
                <a:solidFill>
                  <a:schemeClr val="bg1"/>
                </a:solidFill>
                <a:latin typeface="Arial" panose="020B0604020202020204" pitchFamily="34" charset="0"/>
                <a:cs typeface="Arial" panose="020B0604020202020204" pitchFamily="34" charset="0"/>
              </a:rPr>
              <a:t>WBNM_Runfile</a:t>
            </a:r>
            <a:endParaRPr lang="en-AU" sz="2400" b="1" i="1" dirty="0">
              <a:solidFill>
                <a:schemeClr val="bg1"/>
              </a:solidFill>
              <a:latin typeface="Arial" panose="020B0604020202020204" pitchFamily="34" charset="0"/>
              <a:cs typeface="Arial" panose="020B0604020202020204" pitchFamily="34" charset="0"/>
            </a:endParaRPr>
          </a:p>
          <a:p>
            <a:r>
              <a:rPr lang="en-AU" sz="2400" b="1" i="1" dirty="0" err="1">
                <a:solidFill>
                  <a:schemeClr val="bg1"/>
                </a:solidFill>
                <a:latin typeface="Arial" panose="020B0604020202020204" pitchFamily="34" charset="0"/>
                <a:cs typeface="Arial" panose="020B0604020202020204" pitchFamily="34" charset="0"/>
              </a:rPr>
              <a:t>WBNM_Theory</a:t>
            </a:r>
            <a:endParaRPr lang="en-AU" sz="2400" b="1" i="1" dirty="0">
              <a:solidFill>
                <a:schemeClr val="bg1"/>
              </a:solidFill>
              <a:latin typeface="Arial" panose="020B0604020202020204" pitchFamily="34" charset="0"/>
              <a:cs typeface="Arial" panose="020B0604020202020204" pitchFamily="34" charset="0"/>
            </a:endParaRPr>
          </a:p>
          <a:p>
            <a:r>
              <a:rPr lang="en-AU" sz="2400" b="1" i="1" dirty="0" err="1">
                <a:solidFill>
                  <a:schemeClr val="bg1"/>
                </a:solidFill>
                <a:latin typeface="Arial" panose="020B0604020202020204" pitchFamily="34" charset="0"/>
                <a:cs typeface="Arial" panose="020B0604020202020204" pitchFamily="34" charset="0"/>
              </a:rPr>
              <a:t>WBNM_UserGuide</a:t>
            </a:r>
            <a:endParaRPr lang="en-AU" sz="2400" b="1" i="1" dirty="0">
              <a:solidFill>
                <a:schemeClr val="bg1"/>
              </a:solidFill>
              <a:latin typeface="Arial" panose="020B0604020202020204" pitchFamily="34" charset="0"/>
              <a:cs typeface="Arial" panose="020B0604020202020204" pitchFamily="34" charset="0"/>
            </a:endParaRPr>
          </a:p>
          <a:p>
            <a:r>
              <a:rPr lang="en-AU" sz="2400" b="1" i="1" dirty="0" err="1">
                <a:solidFill>
                  <a:schemeClr val="bg1"/>
                </a:solidFill>
                <a:latin typeface="Arial" panose="020B0604020202020204" pitchFamily="34" charset="0"/>
                <a:cs typeface="Arial" panose="020B0604020202020204" pitchFamily="34" charset="0"/>
              </a:rPr>
              <a:t>WBNM_Validation</a:t>
            </a:r>
            <a:endParaRPr lang="en-AU" sz="2400" b="1" i="1" dirty="0">
              <a:solidFill>
                <a:schemeClr val="bg1"/>
              </a:solidFill>
              <a:latin typeface="Arial" panose="020B0604020202020204" pitchFamily="34" charset="0"/>
              <a:cs typeface="Arial" panose="020B0604020202020204" pitchFamily="34" charset="0"/>
            </a:endParaRPr>
          </a:p>
          <a:p>
            <a:r>
              <a:rPr lang="en-AU" sz="2400" b="1" i="1" dirty="0" err="1">
                <a:solidFill>
                  <a:schemeClr val="bg1"/>
                </a:solidFill>
                <a:latin typeface="Arial" panose="020B0604020202020204" pitchFamily="34" charset="0"/>
                <a:cs typeface="Arial" panose="020B0604020202020204" pitchFamily="34" charset="0"/>
              </a:rPr>
              <a:t>WBNM_Structure</a:t>
            </a:r>
            <a:endParaRPr lang="en-AU" sz="2400" b="1" i="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880413485"/>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435133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WBNM2017 EXECUTABLES</a:t>
            </a:r>
          </a:p>
          <a:p>
            <a:r>
              <a:rPr lang="en-AU" b="1" dirty="0">
                <a:solidFill>
                  <a:schemeClr val="bg1"/>
                </a:solidFill>
                <a:latin typeface="Arial" panose="020B0604020202020204" pitchFamily="34" charset="0"/>
                <a:cs typeface="Arial" panose="020B0604020202020204" pitchFamily="34" charset="0"/>
              </a:rPr>
              <a:t>global.ini</a:t>
            </a:r>
          </a:p>
          <a:p>
            <a:r>
              <a:rPr lang="en-AU" b="1" dirty="0">
                <a:solidFill>
                  <a:schemeClr val="bg1"/>
                </a:solidFill>
                <a:latin typeface="Arial" panose="020B0604020202020204" pitchFamily="34" charset="0"/>
                <a:cs typeface="Arial" panose="020B0604020202020204" pitchFamily="34" charset="0"/>
              </a:rPr>
              <a:t>Version_Control.txt</a:t>
            </a:r>
          </a:p>
          <a:p>
            <a:r>
              <a:rPr lang="en-AU" sz="2800" b="1" dirty="0">
                <a:solidFill>
                  <a:schemeClr val="bg1"/>
                </a:solidFill>
                <a:latin typeface="Arial" panose="020B0604020202020204" pitchFamily="34" charset="0"/>
                <a:cs typeface="Arial" panose="020B0604020202020204" pitchFamily="34" charset="0"/>
              </a:rPr>
              <a:t>Wbnm2017_W32.exe</a:t>
            </a:r>
          </a:p>
          <a:p>
            <a:r>
              <a:rPr lang="en-AU" b="1" dirty="0">
                <a:solidFill>
                  <a:schemeClr val="bg1"/>
                </a:solidFill>
                <a:latin typeface="Arial" panose="020B0604020202020204" pitchFamily="34" charset="0"/>
                <a:cs typeface="Arial" panose="020B0604020202020204" pitchFamily="34" charset="0"/>
              </a:rPr>
              <a:t>Wbnm2017_W64.exe</a:t>
            </a:r>
            <a:endParaRPr lang="en-US" b="1" dirty="0">
              <a:solidFill>
                <a:schemeClr val="bg1"/>
              </a:solidFill>
              <a:latin typeface="Arial" panose="020B0604020202020204" pitchFamily="34" charset="0"/>
              <a:cs typeface="Arial" panose="020B0604020202020204" pitchFamily="34" charset="0"/>
            </a:endParaRPr>
          </a:p>
          <a:p>
            <a:r>
              <a:rPr lang="en-AU" b="1" dirty="0">
                <a:solidFill>
                  <a:schemeClr val="bg1"/>
                </a:solidFill>
                <a:latin typeface="Arial" panose="020B0604020202020204" pitchFamily="34" charset="0"/>
                <a:cs typeface="Arial" panose="020B0604020202020204" pitchFamily="34" charset="0"/>
              </a:rPr>
              <a:t>Wbnm2017_U</a:t>
            </a:r>
            <a:endParaRPr lang="en-US" b="1" dirty="0">
              <a:solidFill>
                <a:schemeClr val="bg1"/>
              </a:solidFill>
              <a:latin typeface="Arial" panose="020B0604020202020204" pitchFamily="34" charset="0"/>
              <a:cs typeface="Arial" panose="020B0604020202020204" pitchFamily="34" charset="0"/>
            </a:endParaRPr>
          </a:p>
          <a:p>
            <a:endParaRPr lang="en-US" sz="28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76109204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641350"/>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WBNM2017 PUBLICATIONS</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15" name="Picture 14">
            <a:extLst>
              <a:ext uri="{FF2B5EF4-FFF2-40B4-BE49-F238E27FC236}">
                <a16:creationId xmlns:a16="http://schemas.microsoft.com/office/drawing/2014/main" id="{5E47D59E-D3A8-408A-B532-3C6844E60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2601912"/>
            <a:ext cx="5838825" cy="3676650"/>
          </a:xfrm>
          <a:prstGeom prst="rect">
            <a:avLst/>
          </a:prstGeom>
        </p:spPr>
      </p:pic>
      <p:pic>
        <p:nvPicPr>
          <p:cNvPr id="17" name="Picture 16">
            <a:extLst>
              <a:ext uri="{FF2B5EF4-FFF2-40B4-BE49-F238E27FC236}">
                <a16:creationId xmlns:a16="http://schemas.microsoft.com/office/drawing/2014/main" id="{17AA92EB-112A-47C6-AEB5-EF968059E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601912"/>
            <a:ext cx="5553075" cy="3305520"/>
          </a:xfrm>
          <a:prstGeom prst="rect">
            <a:avLst/>
          </a:prstGeom>
        </p:spPr>
      </p:pic>
    </p:spTree>
    <p:extLst>
      <p:ext uri="{BB962C8B-B14F-4D97-AF65-F5344CB8AC3E}">
        <p14:creationId xmlns:p14="http://schemas.microsoft.com/office/powerpoint/2010/main" val="313859254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439400" cy="435133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WBNM2017 SAMPLE_RUNFILES</a:t>
            </a:r>
          </a:p>
          <a:p>
            <a:pPr marL="0" indent="0">
              <a:buNone/>
            </a:pPr>
            <a:r>
              <a:rPr lang="en-AU" sz="1000" b="1" i="1" dirty="0">
                <a:solidFill>
                  <a:srgbClr val="FFFF00"/>
                </a:solidFill>
                <a:latin typeface="Arial" panose="020B0604020202020204" pitchFamily="34" charset="0"/>
                <a:cs typeface="Arial" panose="020B0604020202020204" pitchFamily="34" charset="0"/>
              </a:rPr>
              <a:t>REC Storms (short tests)</a:t>
            </a:r>
          </a:p>
          <a:p>
            <a:pPr marL="0" indent="0">
              <a:buNone/>
            </a:pPr>
            <a:r>
              <a:rPr lang="en-AU" sz="900" b="1" i="1" dirty="0">
                <a:solidFill>
                  <a:schemeClr val="bg1"/>
                </a:solidFill>
                <a:latin typeface="Arial" panose="020B0604020202020204" pitchFamily="34" charset="0"/>
                <a:cs typeface="Arial" panose="020B0604020202020204" pitchFamily="34" charset="0"/>
              </a:rPr>
              <a:t>  </a:t>
            </a:r>
            <a:r>
              <a:rPr lang="en-AU" sz="900" b="1" i="1" dirty="0" err="1">
                <a:solidFill>
                  <a:schemeClr val="bg1"/>
                </a:solidFill>
                <a:latin typeface="Arial" panose="020B0604020202020204" pitchFamily="34" charset="0"/>
                <a:cs typeface="Arial" panose="020B0604020202020204" pitchFamily="34" charset="0"/>
              </a:rPr>
              <a:t>Natural_RecdHG.wbn</a:t>
            </a:r>
            <a:r>
              <a:rPr lang="en-AU" sz="900" b="1" i="1" dirty="0">
                <a:solidFill>
                  <a:schemeClr val="bg1"/>
                </a:solidFill>
                <a:latin typeface="Arial" panose="020B0604020202020204" pitchFamily="34" charset="0"/>
                <a:cs typeface="Arial" panose="020B0604020202020204" pitchFamily="34" charset="0"/>
              </a:rPr>
              <a:t>    	- sample </a:t>
            </a:r>
            <a:r>
              <a:rPr lang="en-AU" sz="900" b="1" i="1" dirty="0" err="1">
                <a:solidFill>
                  <a:schemeClr val="bg1"/>
                </a:solidFill>
                <a:latin typeface="Arial" panose="020B0604020202020204" pitchFamily="34" charset="0"/>
                <a:cs typeface="Arial" panose="020B0604020202020204" pitchFamily="34" charset="0"/>
              </a:rPr>
              <a:t>runfile</a:t>
            </a:r>
            <a:r>
              <a:rPr lang="en-AU" sz="900" b="1" i="1" dirty="0">
                <a:solidFill>
                  <a:schemeClr val="bg1"/>
                </a:solidFill>
                <a:latin typeface="Arial" panose="020B0604020202020204" pitchFamily="34" charset="0"/>
                <a:cs typeface="Arial" panose="020B0604020202020204" pitchFamily="34" charset="0"/>
              </a:rPr>
              <a:t> for a natural catchment with recorded storm</a:t>
            </a:r>
          </a:p>
          <a:p>
            <a:pPr marL="0" indent="0">
              <a:buNone/>
            </a:pPr>
            <a:r>
              <a:rPr lang="en-AU" sz="900" b="1" i="1" dirty="0">
                <a:solidFill>
                  <a:schemeClr val="bg1"/>
                </a:solidFill>
                <a:latin typeface="Arial" panose="020B0604020202020204" pitchFamily="34" charset="0"/>
                <a:cs typeface="Arial" panose="020B0604020202020204" pitchFamily="34" charset="0"/>
              </a:rPr>
              <a:t>  </a:t>
            </a:r>
            <a:r>
              <a:rPr lang="en-AU" sz="900" b="1" i="1" dirty="0" err="1">
                <a:solidFill>
                  <a:schemeClr val="bg1"/>
                </a:solidFill>
                <a:latin typeface="Arial" panose="020B0604020202020204" pitchFamily="34" charset="0"/>
                <a:cs typeface="Arial" panose="020B0604020202020204" pitchFamily="34" charset="0"/>
              </a:rPr>
              <a:t>Urban.wbn</a:t>
            </a:r>
            <a:r>
              <a:rPr lang="en-AU" sz="900" b="1" i="1" dirty="0">
                <a:solidFill>
                  <a:schemeClr val="bg1"/>
                </a:solidFill>
                <a:latin typeface="Arial" panose="020B0604020202020204" pitchFamily="34" charset="0"/>
                <a:cs typeface="Arial" panose="020B0604020202020204" pitchFamily="34" charset="0"/>
              </a:rPr>
              <a:t>		- </a:t>
            </a:r>
            <a:r>
              <a:rPr lang="en-AU" sz="900" b="1" i="1" dirty="0" err="1">
                <a:solidFill>
                  <a:schemeClr val="bg1"/>
                </a:solidFill>
                <a:latin typeface="Arial" panose="020B0604020202020204" pitchFamily="34" charset="0"/>
                <a:cs typeface="Arial" panose="020B0604020202020204" pitchFamily="34" charset="0"/>
              </a:rPr>
              <a:t>runfile</a:t>
            </a:r>
            <a:r>
              <a:rPr lang="en-AU" sz="900" b="1" i="1" dirty="0">
                <a:solidFill>
                  <a:schemeClr val="bg1"/>
                </a:solidFill>
                <a:latin typeface="Arial" panose="020B0604020202020204" pitchFamily="34" charset="0"/>
                <a:cs typeface="Arial" panose="020B0604020202020204" pitchFamily="34" charset="0"/>
              </a:rPr>
              <a:t> for part urban catchment with recorded storm</a:t>
            </a:r>
          </a:p>
          <a:p>
            <a:pPr marL="0" indent="0">
              <a:buNone/>
            </a:pPr>
            <a:r>
              <a:rPr lang="en-AU" sz="900" b="1" i="1" dirty="0">
                <a:solidFill>
                  <a:schemeClr val="bg1"/>
                </a:solidFill>
                <a:latin typeface="Arial" panose="020B0604020202020204" pitchFamily="34" charset="0"/>
                <a:cs typeface="Arial" panose="020B0604020202020204" pitchFamily="34" charset="0"/>
              </a:rPr>
              <a:t>  </a:t>
            </a:r>
            <a:r>
              <a:rPr lang="en-AU" sz="900" b="1" i="1" dirty="0" err="1">
                <a:solidFill>
                  <a:schemeClr val="bg1"/>
                </a:solidFill>
                <a:latin typeface="Arial" panose="020B0604020202020204" pitchFamily="34" charset="0"/>
                <a:cs typeface="Arial" panose="020B0604020202020204" pitchFamily="34" charset="0"/>
              </a:rPr>
              <a:t>Reservoir_routing.wbn</a:t>
            </a:r>
            <a:r>
              <a:rPr lang="en-AU" sz="900" b="1" i="1" dirty="0">
                <a:solidFill>
                  <a:schemeClr val="bg1"/>
                </a:solidFill>
                <a:latin typeface="Arial" panose="020B0604020202020204" pitchFamily="34" charset="0"/>
                <a:cs typeface="Arial" panose="020B0604020202020204" pitchFamily="34" charset="0"/>
              </a:rPr>
              <a:t>	- file which lets you use WBNM for flood routing of an inflow</a:t>
            </a:r>
          </a:p>
          <a:p>
            <a:pPr marL="0" indent="0">
              <a:buNone/>
            </a:pPr>
            <a:r>
              <a:rPr lang="en-AU" sz="900" b="1" i="1" dirty="0">
                <a:solidFill>
                  <a:schemeClr val="bg1"/>
                </a:solidFill>
                <a:latin typeface="Arial" panose="020B0604020202020204" pitchFamily="34" charset="0"/>
                <a:cs typeface="Arial" panose="020B0604020202020204" pitchFamily="34" charset="0"/>
              </a:rPr>
              <a:t>                                                           hydrograph through a storage reservoir</a:t>
            </a:r>
          </a:p>
          <a:p>
            <a:pPr marL="0" indent="0">
              <a:buNone/>
            </a:pPr>
            <a:r>
              <a:rPr lang="en-AU" sz="900" b="1" i="1" dirty="0">
                <a:solidFill>
                  <a:schemeClr val="bg1"/>
                </a:solidFill>
                <a:latin typeface="Arial" panose="020B0604020202020204" pitchFamily="34" charset="0"/>
                <a:cs typeface="Arial" panose="020B0604020202020204" pitchFamily="34" charset="0"/>
              </a:rPr>
              <a:t>  </a:t>
            </a:r>
            <a:r>
              <a:rPr lang="en-AU" sz="900" b="1" i="1" dirty="0" err="1">
                <a:solidFill>
                  <a:schemeClr val="bg1"/>
                </a:solidFill>
                <a:latin typeface="Arial" panose="020B0604020202020204" pitchFamily="34" charset="0"/>
                <a:cs typeface="Arial" panose="020B0604020202020204" pitchFamily="34" charset="0"/>
              </a:rPr>
              <a:t>Onsite_detention.wbn</a:t>
            </a:r>
            <a:r>
              <a:rPr lang="en-AU" sz="900" b="1" i="1" dirty="0">
                <a:solidFill>
                  <a:schemeClr val="bg1"/>
                </a:solidFill>
                <a:latin typeface="Arial" panose="020B0604020202020204" pitchFamily="34" charset="0"/>
                <a:cs typeface="Arial" panose="020B0604020202020204" pitchFamily="34" charset="0"/>
              </a:rPr>
              <a:t>      	- small onsite detention storage calculations</a:t>
            </a:r>
          </a:p>
          <a:p>
            <a:pPr marL="0" indent="0">
              <a:buNone/>
            </a:pPr>
            <a:r>
              <a:rPr lang="en-AU" sz="900" b="1" i="1" dirty="0">
                <a:solidFill>
                  <a:schemeClr val="bg1"/>
                </a:solidFill>
                <a:latin typeface="Arial" panose="020B0604020202020204" pitchFamily="34" charset="0"/>
                <a:cs typeface="Arial" panose="020B0604020202020204" pitchFamily="34" charset="0"/>
              </a:rPr>
              <a:t>  </a:t>
            </a:r>
            <a:r>
              <a:rPr lang="en-AU" sz="900" b="1" i="1" dirty="0" err="1">
                <a:solidFill>
                  <a:schemeClr val="bg1"/>
                </a:solidFill>
                <a:latin typeface="Arial" panose="020B0604020202020204" pitchFamily="34" charset="0"/>
                <a:cs typeface="Arial" panose="020B0604020202020204" pitchFamily="34" charset="0"/>
              </a:rPr>
              <a:t>Culvert_h_q.wbn</a:t>
            </a:r>
            <a:r>
              <a:rPr lang="en-AU" sz="900" b="1" i="1" dirty="0">
                <a:solidFill>
                  <a:schemeClr val="bg1"/>
                </a:solidFill>
                <a:latin typeface="Arial" panose="020B0604020202020204" pitchFamily="34" charset="0"/>
                <a:cs typeface="Arial" panose="020B0604020202020204" pitchFamily="34" charset="0"/>
              </a:rPr>
              <a:t>	- file which lets you use WBNM to calculate culvert hydraulics</a:t>
            </a:r>
          </a:p>
          <a:p>
            <a:pPr marL="0" indent="0">
              <a:buNone/>
            </a:pPr>
            <a:endParaRPr lang="en-AU" sz="900" b="1" i="1" dirty="0">
              <a:solidFill>
                <a:schemeClr val="bg1"/>
              </a:solidFill>
              <a:latin typeface="Arial" panose="020B0604020202020204" pitchFamily="34" charset="0"/>
              <a:cs typeface="Arial" panose="020B0604020202020204" pitchFamily="34" charset="0"/>
            </a:endParaRPr>
          </a:p>
          <a:p>
            <a:pPr marL="0" indent="0">
              <a:buNone/>
            </a:pPr>
            <a:r>
              <a:rPr lang="en-AU" sz="1000" b="1" i="1" dirty="0">
                <a:solidFill>
                  <a:srgbClr val="FFFF00"/>
                </a:solidFill>
                <a:latin typeface="Arial" panose="020B0604020202020204" pitchFamily="34" charset="0"/>
                <a:cs typeface="Arial" panose="020B0604020202020204" pitchFamily="34" charset="0"/>
              </a:rPr>
              <a:t>REC Storms (full models)</a:t>
            </a:r>
          </a:p>
          <a:p>
            <a:pPr marL="0" indent="0">
              <a:buNone/>
            </a:pPr>
            <a:r>
              <a:rPr lang="en-AU" sz="900" b="1" i="1" dirty="0">
                <a:solidFill>
                  <a:schemeClr val="bg1"/>
                </a:solidFill>
                <a:latin typeface="Arial" panose="020B0604020202020204" pitchFamily="34" charset="0"/>
                <a:cs typeface="Arial" panose="020B0604020202020204" pitchFamily="34" charset="0"/>
              </a:rPr>
              <a:t>  MacRiv_Jun9116.wbn       	- file representing a very complex catchment with storages/</a:t>
            </a:r>
            <a:r>
              <a:rPr lang="en-AU" sz="900" b="1" i="1" dirty="0" err="1">
                <a:solidFill>
                  <a:schemeClr val="bg1"/>
                </a:solidFill>
                <a:latin typeface="Arial" panose="020B0604020202020204" pitchFamily="34" charset="0"/>
                <a:cs typeface="Arial" panose="020B0604020202020204" pitchFamily="34" charset="0"/>
              </a:rPr>
              <a:t>Xflows</a:t>
            </a:r>
            <a:endParaRPr lang="en-AU" sz="900" b="1" i="1" dirty="0">
              <a:solidFill>
                <a:schemeClr val="bg1"/>
              </a:solidFill>
              <a:latin typeface="Arial" panose="020B0604020202020204" pitchFamily="34" charset="0"/>
              <a:cs typeface="Arial" panose="020B0604020202020204" pitchFamily="34" charset="0"/>
            </a:endParaRPr>
          </a:p>
          <a:p>
            <a:pPr marL="0" indent="0">
              <a:buNone/>
            </a:pPr>
            <a:r>
              <a:rPr lang="en-AU" sz="900" b="1" i="1" dirty="0">
                <a:solidFill>
                  <a:schemeClr val="bg1"/>
                </a:solidFill>
                <a:latin typeface="Arial" panose="020B0604020202020204" pitchFamily="34" charset="0"/>
                <a:cs typeface="Arial" panose="020B0604020202020204" pitchFamily="34" charset="0"/>
              </a:rPr>
              <a:t>  PRSC_FWS_Model_24_10_07.wbn- file representing a very large and complex catchment </a:t>
            </a:r>
          </a:p>
          <a:p>
            <a:pPr marL="0" indent="0">
              <a:buNone/>
            </a:pPr>
            <a:endParaRPr lang="en-AU" sz="4000" b="1" i="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45716369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696967"/>
            <a:ext cx="10439400" cy="4720670"/>
          </a:xfrm>
        </p:spPr>
        <p:txBody>
          <a:bodyPr>
            <a:normAutofit fontScale="25000" lnSpcReduction="20000"/>
          </a:bodyPr>
          <a:lstStyle/>
          <a:p>
            <a:pPr marL="0" indent="0">
              <a:buNone/>
            </a:pPr>
            <a:r>
              <a:rPr lang="en-AU" sz="12800" b="1" i="1" dirty="0">
                <a:solidFill>
                  <a:schemeClr val="bg1"/>
                </a:solidFill>
                <a:latin typeface="Arial" panose="020B0604020202020204" pitchFamily="34" charset="0"/>
                <a:cs typeface="Arial" panose="020B0604020202020204" pitchFamily="34" charset="0"/>
              </a:rPr>
              <a:t>WBNM2017 SAMPLE_RUNFILES (</a:t>
            </a:r>
            <a:r>
              <a:rPr lang="en-AU" sz="12800" b="1" i="1" dirty="0" err="1">
                <a:solidFill>
                  <a:schemeClr val="bg1"/>
                </a:solidFill>
                <a:latin typeface="Arial" panose="020B0604020202020204" pitchFamily="34" charset="0"/>
                <a:cs typeface="Arial" panose="020B0604020202020204" pitchFamily="34" charset="0"/>
              </a:rPr>
              <a:t>ctd</a:t>
            </a:r>
            <a:r>
              <a:rPr lang="en-AU" sz="12800" b="1" i="1" dirty="0">
                <a:solidFill>
                  <a:schemeClr val="bg1"/>
                </a:solidFill>
                <a:latin typeface="Arial" panose="020B0604020202020204" pitchFamily="34" charset="0"/>
                <a:cs typeface="Arial" panose="020B0604020202020204" pitchFamily="34" charset="0"/>
              </a:rPr>
              <a:t>)</a:t>
            </a:r>
          </a:p>
          <a:p>
            <a:pPr marL="0" indent="0">
              <a:buNone/>
            </a:pPr>
            <a:r>
              <a:rPr lang="en-AU" sz="4000" b="1" i="1" dirty="0">
                <a:solidFill>
                  <a:srgbClr val="FFFF00"/>
                </a:solidFill>
                <a:latin typeface="Arial" panose="020B0604020202020204" pitchFamily="34" charset="0"/>
                <a:cs typeface="Arial" panose="020B0604020202020204" pitchFamily="34" charset="0"/>
              </a:rPr>
              <a:t>DES87 Storms (short tests)</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Design_external.wbn</a:t>
            </a:r>
            <a:r>
              <a:rPr lang="en-AU" sz="3600" b="1" i="1" dirty="0">
                <a:solidFill>
                  <a:schemeClr val="bg1"/>
                </a:solidFill>
                <a:latin typeface="Arial" panose="020B0604020202020204" pitchFamily="34" charset="0"/>
                <a:cs typeface="Arial" panose="020B0604020202020204" pitchFamily="34" charset="0"/>
              </a:rPr>
              <a:t>	- An ARR 1987embedded design storm, with design rainfall IFD coefficients</a:t>
            </a:r>
          </a:p>
          <a:p>
            <a:pPr marL="0" indent="0">
              <a:buNone/>
            </a:pPr>
            <a:r>
              <a:rPr lang="en-AU" sz="3600" b="1" i="1" dirty="0">
                <a:solidFill>
                  <a:schemeClr val="bg1"/>
                </a:solidFill>
                <a:latin typeface="Arial" panose="020B0604020202020204" pitchFamily="34" charset="0"/>
                <a:cs typeface="Arial" panose="020B0604020202020204" pitchFamily="34" charset="0"/>
              </a:rPr>
              <a:t>                                                           located in an external IFD file rather than in the </a:t>
            </a:r>
            <a:r>
              <a:rPr lang="en-AU" sz="3600" b="1" i="1" dirty="0" err="1">
                <a:solidFill>
                  <a:schemeClr val="bg1"/>
                </a:solidFill>
                <a:latin typeface="Arial" panose="020B0604020202020204" pitchFamily="34" charset="0"/>
                <a:cs typeface="Arial" panose="020B0604020202020204" pitchFamily="34" charset="0"/>
              </a:rPr>
              <a:t>runfile</a:t>
            </a:r>
            <a:endParaRPr lang="en-AU" sz="3600" b="1" i="1" dirty="0">
              <a:solidFill>
                <a:schemeClr val="bg1"/>
              </a:solidFill>
              <a:latin typeface="Arial" panose="020B0604020202020204" pitchFamily="34" charset="0"/>
              <a:cs typeface="Arial" panose="020B0604020202020204" pitchFamily="34" charset="0"/>
            </a:endParaRP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Storage_partfull.wbn</a:t>
            </a:r>
            <a:r>
              <a:rPr lang="en-AU" sz="3600" b="1" i="1" dirty="0">
                <a:solidFill>
                  <a:schemeClr val="bg1"/>
                </a:solidFill>
                <a:latin typeface="Arial" panose="020B0604020202020204" pitchFamily="34" charset="0"/>
                <a:cs typeface="Arial" panose="020B0604020202020204" pitchFamily="34" charset="0"/>
              </a:rPr>
              <a:t>	- storage reservoir part full at start of storm</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Storage_hsq.wbn</a:t>
            </a:r>
            <a:r>
              <a:rPr lang="en-AU" sz="3600" b="1" i="1" dirty="0">
                <a:solidFill>
                  <a:schemeClr val="bg1"/>
                </a:solidFill>
                <a:latin typeface="Arial" panose="020B0604020202020204" pitchFamily="34" charset="0"/>
                <a:cs typeface="Arial" panose="020B0604020202020204" pitchFamily="34" charset="0"/>
              </a:rPr>
              <a:t>	- a repeat of STORAGE_INLETCONTROL.WBN, but using an entered</a:t>
            </a:r>
          </a:p>
          <a:p>
            <a:pPr marL="0" indent="0">
              <a:buNone/>
            </a:pPr>
            <a:r>
              <a:rPr lang="en-AU" sz="3600" b="1" i="1" dirty="0">
                <a:solidFill>
                  <a:schemeClr val="bg1"/>
                </a:solidFill>
                <a:latin typeface="Arial" panose="020B0604020202020204" pitchFamily="34" charset="0"/>
                <a:cs typeface="Arial" panose="020B0604020202020204" pitchFamily="34" charset="0"/>
              </a:rPr>
              <a:t>                                                           table of elevation-storage-discharge values, rather than specifying culvert dimensions</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Storage_blockage.wbn</a:t>
            </a:r>
            <a:r>
              <a:rPr lang="en-AU" sz="3600" b="1" i="1" dirty="0">
                <a:solidFill>
                  <a:schemeClr val="bg1"/>
                </a:solidFill>
                <a:latin typeface="Arial" panose="020B0604020202020204" pitchFamily="34" charset="0"/>
                <a:cs typeface="Arial" panose="020B0604020202020204" pitchFamily="34" charset="0"/>
              </a:rPr>
              <a:t>	- a storage with one of the outlets blocked by debris</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Storage_dead.wbn</a:t>
            </a:r>
            <a:r>
              <a:rPr lang="en-AU" sz="3600" b="1" i="1" dirty="0">
                <a:solidFill>
                  <a:schemeClr val="bg1"/>
                </a:solidFill>
                <a:latin typeface="Arial" panose="020B0604020202020204" pitchFamily="34" charset="0"/>
                <a:cs typeface="Arial" panose="020B0604020202020204" pitchFamily="34" charset="0"/>
              </a:rPr>
              <a:t>	- storage reservoir that must fill to specified elevation before outflowing</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Storage_flow_divsns.wbn</a:t>
            </a:r>
            <a:r>
              <a:rPr lang="en-AU" sz="3600" b="1" i="1" dirty="0">
                <a:solidFill>
                  <a:schemeClr val="bg1"/>
                </a:solidFill>
                <a:latin typeface="Arial" panose="020B0604020202020204" pitchFamily="34" charset="0"/>
                <a:cs typeface="Arial" panose="020B0604020202020204" pitchFamily="34" charset="0"/>
              </a:rPr>
              <a:t>	- structure that diverts flows to multiple downstream points (m3/s)</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Storage_inletcontrol.wbn</a:t>
            </a:r>
            <a:r>
              <a:rPr lang="en-AU" sz="3600" b="1" i="1" dirty="0">
                <a:solidFill>
                  <a:schemeClr val="bg1"/>
                </a:solidFill>
                <a:latin typeface="Arial" panose="020B0604020202020204" pitchFamily="34" charset="0"/>
                <a:cs typeface="Arial" panose="020B0604020202020204" pitchFamily="34" charset="0"/>
              </a:rPr>
              <a:t>	- </a:t>
            </a:r>
            <a:r>
              <a:rPr lang="en-AU" sz="3600" b="1" i="1" dirty="0" err="1">
                <a:solidFill>
                  <a:schemeClr val="bg1"/>
                </a:solidFill>
                <a:latin typeface="Arial" panose="020B0604020202020204" pitchFamily="34" charset="0"/>
                <a:cs typeface="Arial" panose="020B0604020202020204" pitchFamily="34" charset="0"/>
              </a:rPr>
              <a:t>runfile</a:t>
            </a:r>
            <a:r>
              <a:rPr lang="en-AU" sz="3600" b="1" i="1" dirty="0">
                <a:solidFill>
                  <a:schemeClr val="bg1"/>
                </a:solidFill>
                <a:latin typeface="Arial" panose="020B0604020202020204" pitchFamily="34" charset="0"/>
                <a:cs typeface="Arial" panose="020B0604020202020204" pitchFamily="34" charset="0"/>
              </a:rPr>
              <a:t> for storage reservoir with culvert inlet control</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Storage_outlet_chnl.wbn</a:t>
            </a:r>
            <a:r>
              <a:rPr lang="en-AU" sz="3600" b="1" i="1" dirty="0">
                <a:solidFill>
                  <a:schemeClr val="bg1"/>
                </a:solidFill>
                <a:latin typeface="Arial" panose="020B0604020202020204" pitchFamily="34" charset="0"/>
                <a:cs typeface="Arial" panose="020B0604020202020204" pitchFamily="34" charset="0"/>
              </a:rPr>
              <a:t>	- storage reservoir with culvert outlet control, tailwater set  by trapezoidal downstream channel</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Storage_outlet_fixed.wbn</a:t>
            </a:r>
            <a:r>
              <a:rPr lang="en-AU" sz="3600" b="1" i="1" dirty="0">
                <a:solidFill>
                  <a:schemeClr val="bg1"/>
                </a:solidFill>
                <a:latin typeface="Arial" panose="020B0604020202020204" pitchFamily="34" charset="0"/>
                <a:cs typeface="Arial" panose="020B0604020202020204" pitchFamily="34" charset="0"/>
              </a:rPr>
              <a:t>	- storage reservoir with culvert outlet control, fixed tailwater level</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Storage_outlet_rating.wbn</a:t>
            </a:r>
            <a:r>
              <a:rPr lang="en-AU" sz="3600" b="1" i="1" dirty="0">
                <a:solidFill>
                  <a:schemeClr val="bg1"/>
                </a:solidFill>
                <a:latin typeface="Arial" panose="020B0604020202020204" pitchFamily="34" charset="0"/>
                <a:cs typeface="Arial" panose="020B0604020202020204" pitchFamily="34" charset="0"/>
              </a:rPr>
              <a:t>	- storage reservoir with culvert outlet control, tailwater set  by rating curve in downstream channel</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Storage_scourable.wbn</a:t>
            </a:r>
            <a:r>
              <a:rPr lang="en-AU" sz="3600" b="1" i="1" dirty="0">
                <a:solidFill>
                  <a:schemeClr val="bg1"/>
                </a:solidFill>
                <a:latin typeface="Arial" panose="020B0604020202020204" pitchFamily="34" charset="0"/>
                <a:cs typeface="Arial" panose="020B0604020202020204" pitchFamily="34" charset="0"/>
              </a:rPr>
              <a:t>	- storage reservoir with erodible spillway</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Storage_divert.wbn</a:t>
            </a:r>
            <a:r>
              <a:rPr lang="en-AU" sz="3600" b="1" i="1" dirty="0">
                <a:solidFill>
                  <a:schemeClr val="bg1"/>
                </a:solidFill>
                <a:latin typeface="Arial" panose="020B0604020202020204" pitchFamily="34" charset="0"/>
                <a:cs typeface="Arial" panose="020B0604020202020204" pitchFamily="34" charset="0"/>
              </a:rPr>
              <a:t>	- storage that diverts flows that exceed a nominated discharge (m3/s)</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WSUD_micro.wbn</a:t>
            </a:r>
            <a:r>
              <a:rPr lang="en-AU" sz="3600" b="1" i="1" dirty="0">
                <a:solidFill>
                  <a:schemeClr val="bg1"/>
                </a:solidFill>
                <a:latin typeface="Arial" panose="020B0604020202020204" pitchFamily="34" charset="0"/>
                <a:cs typeface="Arial" panose="020B0604020202020204" pitchFamily="34" charset="0"/>
              </a:rPr>
              <a:t>	- example of Water Sensitive Urban Design at the micro scale</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Offstream_storage.wbn</a:t>
            </a:r>
            <a:r>
              <a:rPr lang="en-AU" sz="3600" b="1" i="1" dirty="0">
                <a:solidFill>
                  <a:schemeClr val="bg1"/>
                </a:solidFill>
                <a:latin typeface="Arial" panose="020B0604020202020204" pitchFamily="34" charset="0"/>
                <a:cs typeface="Arial" panose="020B0604020202020204" pitchFamily="34" charset="0"/>
              </a:rPr>
              <a:t>	- a storage located </a:t>
            </a:r>
            <a:r>
              <a:rPr lang="en-AU" sz="3600" b="1" i="1" dirty="0" err="1">
                <a:solidFill>
                  <a:schemeClr val="bg1"/>
                </a:solidFill>
                <a:latin typeface="Arial" panose="020B0604020202020204" pitchFamily="34" charset="0"/>
                <a:cs typeface="Arial" panose="020B0604020202020204" pitchFamily="34" charset="0"/>
              </a:rPr>
              <a:t>offstream</a:t>
            </a:r>
            <a:r>
              <a:rPr lang="en-AU" sz="3600" b="1" i="1" dirty="0">
                <a:solidFill>
                  <a:schemeClr val="bg1"/>
                </a:solidFill>
                <a:latin typeface="Arial" panose="020B0604020202020204" pitchFamily="34" charset="0"/>
                <a:cs typeface="Arial" panose="020B0604020202020204" pitchFamily="34" charset="0"/>
              </a:rPr>
              <a:t>, but directly connected to the stream channel</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HED_Onsite_detention.wbn</a:t>
            </a:r>
            <a:r>
              <a:rPr lang="en-AU" sz="3600" b="1" i="1" dirty="0">
                <a:solidFill>
                  <a:schemeClr val="bg1"/>
                </a:solidFill>
                <a:latin typeface="Arial" panose="020B0604020202020204" pitchFamily="34" charset="0"/>
                <a:cs typeface="Arial" panose="020B0604020202020204" pitchFamily="34" charset="0"/>
              </a:rPr>
              <a:t>	- onsite detention using a High Early Discharge outlet</a:t>
            </a:r>
          </a:p>
          <a:p>
            <a:pPr marL="0" indent="0">
              <a:buNone/>
            </a:pPr>
            <a:r>
              <a:rPr lang="en-AU" sz="3600" b="1" i="1" dirty="0">
                <a:solidFill>
                  <a:schemeClr val="bg1"/>
                </a:solidFill>
                <a:latin typeface="Arial" panose="020B0604020202020204" pitchFamily="34" charset="0"/>
                <a:cs typeface="Arial" panose="020B0604020202020204" pitchFamily="34" charset="0"/>
              </a:rPr>
              <a:t>   </a:t>
            </a:r>
            <a:r>
              <a:rPr lang="en-AU" sz="3600" b="1" i="1" dirty="0" err="1">
                <a:solidFill>
                  <a:schemeClr val="bg1"/>
                </a:solidFill>
                <a:latin typeface="Arial" panose="020B0604020202020204" pitchFamily="34" charset="0"/>
                <a:cs typeface="Arial" panose="020B0604020202020204" pitchFamily="34" charset="0"/>
              </a:rPr>
              <a:t>Road_Embankment.wbn</a:t>
            </a:r>
            <a:r>
              <a:rPr lang="en-AU" sz="3600" b="1" i="1" dirty="0">
                <a:solidFill>
                  <a:schemeClr val="bg1"/>
                </a:solidFill>
                <a:latin typeface="Arial" panose="020B0604020202020204" pitchFamily="34" charset="0"/>
                <a:cs typeface="Arial" panose="020B0604020202020204" pitchFamily="34" charset="0"/>
              </a:rPr>
              <a:t>	- models flow over a road embankment with a dip</a:t>
            </a:r>
          </a:p>
          <a:p>
            <a:pPr marL="0" indent="0">
              <a:buNone/>
            </a:pPr>
            <a:endParaRPr lang="en-AU" sz="4000" b="1" i="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4023284288"/>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2017-----------------------Release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917369" y="1696967"/>
            <a:ext cx="10439400" cy="4720670"/>
          </a:xfrm>
        </p:spPr>
        <p:txBody>
          <a:bodyPr>
            <a:normAutofit fontScale="25000" lnSpcReduction="20000"/>
          </a:bodyPr>
          <a:lstStyle/>
          <a:p>
            <a:pPr marL="0" indent="0">
              <a:buNone/>
            </a:pPr>
            <a:r>
              <a:rPr lang="en-AU" sz="12800" b="1" i="1" dirty="0">
                <a:solidFill>
                  <a:schemeClr val="bg1"/>
                </a:solidFill>
                <a:latin typeface="Arial" panose="020B0604020202020204" pitchFamily="34" charset="0"/>
                <a:cs typeface="Arial" panose="020B0604020202020204" pitchFamily="34" charset="0"/>
              </a:rPr>
              <a:t>WBNM2017 SAMPLE_RUNFILES (</a:t>
            </a:r>
            <a:r>
              <a:rPr lang="en-AU" sz="12800" b="1" i="1" dirty="0" err="1">
                <a:solidFill>
                  <a:schemeClr val="bg1"/>
                </a:solidFill>
                <a:latin typeface="Arial" panose="020B0604020202020204" pitchFamily="34" charset="0"/>
                <a:cs typeface="Arial" panose="020B0604020202020204" pitchFamily="34" charset="0"/>
              </a:rPr>
              <a:t>ctd</a:t>
            </a:r>
            <a:r>
              <a:rPr lang="en-AU" sz="12800" b="1" i="1" dirty="0">
                <a:solidFill>
                  <a:schemeClr val="bg1"/>
                </a:solidFill>
                <a:latin typeface="Arial" panose="020B0604020202020204" pitchFamily="34" charset="0"/>
                <a:cs typeface="Arial" panose="020B0604020202020204" pitchFamily="34" charset="0"/>
              </a:rPr>
              <a:t>)</a:t>
            </a:r>
          </a:p>
          <a:p>
            <a:pPr marL="0" indent="0">
              <a:buNone/>
            </a:pPr>
            <a:r>
              <a:rPr lang="en-AU" sz="4000" b="1" i="1" dirty="0">
                <a:solidFill>
                  <a:srgbClr val="FFFF00"/>
                </a:solidFill>
                <a:latin typeface="Arial" panose="020B0604020202020204" pitchFamily="34" charset="0"/>
                <a:cs typeface="Arial" panose="020B0604020202020204" pitchFamily="34" charset="0"/>
              </a:rPr>
              <a:t>DES87 Storms (full models)</a:t>
            </a:r>
          </a:p>
          <a:p>
            <a:pPr marL="0" indent="0">
              <a:buNone/>
            </a:pPr>
            <a:r>
              <a:rPr lang="en-AU" sz="4000" b="1" i="1" dirty="0">
                <a:solidFill>
                  <a:schemeClr val="bg1"/>
                </a:solidFill>
                <a:latin typeface="Arial" panose="020B0604020202020204" pitchFamily="34" charset="0"/>
                <a:cs typeface="Arial" panose="020B0604020202020204" pitchFamily="34" charset="0"/>
              </a:rPr>
              <a:t>  Design_Spectrum87.wbn	- example of a DES87 storm spectrum </a:t>
            </a:r>
            <a:r>
              <a:rPr lang="en-AU" sz="4000" b="1" i="1" dirty="0" err="1">
                <a:solidFill>
                  <a:schemeClr val="bg1"/>
                </a:solidFill>
                <a:latin typeface="Arial" panose="020B0604020202020204" pitchFamily="34" charset="0"/>
                <a:cs typeface="Arial" panose="020B0604020202020204" pitchFamily="34" charset="0"/>
              </a:rPr>
              <a:t>runfile</a:t>
            </a:r>
            <a:endParaRPr lang="en-AU" sz="4000" b="1" i="1" dirty="0">
              <a:solidFill>
                <a:schemeClr val="bg1"/>
              </a:solidFill>
              <a:latin typeface="Arial" panose="020B0604020202020204" pitchFamily="34" charset="0"/>
              <a:cs typeface="Arial" panose="020B0604020202020204" pitchFamily="34" charset="0"/>
            </a:endParaRPr>
          </a:p>
          <a:p>
            <a:pPr marL="0" indent="0">
              <a:buNone/>
            </a:pPr>
            <a:endParaRPr lang="en-AU" sz="4000" b="1" i="1" dirty="0">
              <a:solidFill>
                <a:schemeClr val="bg1"/>
              </a:solidFill>
              <a:latin typeface="Arial" panose="020B0604020202020204" pitchFamily="34" charset="0"/>
              <a:cs typeface="Arial" panose="020B0604020202020204" pitchFamily="34" charset="0"/>
            </a:endParaRPr>
          </a:p>
          <a:p>
            <a:pPr marL="0" indent="0">
              <a:buNone/>
            </a:pPr>
            <a:r>
              <a:rPr lang="en-AU" sz="4000" b="1" i="1" dirty="0">
                <a:solidFill>
                  <a:srgbClr val="FFFF00"/>
                </a:solidFill>
                <a:latin typeface="Arial" panose="020B0604020202020204" pitchFamily="34" charset="0"/>
                <a:cs typeface="Arial" panose="020B0604020202020204" pitchFamily="34" charset="0"/>
              </a:rPr>
              <a:t>EMB87  storms (short tests)</a:t>
            </a:r>
          </a:p>
          <a:p>
            <a:pPr marL="0" indent="0">
              <a:buNone/>
            </a:pPr>
            <a:r>
              <a:rPr lang="en-AU" sz="4000" b="1" i="1" dirty="0">
                <a:solidFill>
                  <a:schemeClr val="bg1"/>
                </a:solidFill>
                <a:latin typeface="Arial" panose="020B0604020202020204" pitchFamily="34" charset="0"/>
                <a:cs typeface="Arial" panose="020B0604020202020204" pitchFamily="34" charset="0"/>
              </a:rPr>
              <a:t>   </a:t>
            </a:r>
            <a:r>
              <a:rPr lang="en-AU" sz="4000" b="1" i="1" dirty="0" err="1">
                <a:solidFill>
                  <a:schemeClr val="bg1"/>
                </a:solidFill>
                <a:latin typeface="Arial" panose="020B0604020202020204" pitchFamily="34" charset="0"/>
                <a:cs typeface="Arial" panose="020B0604020202020204" pitchFamily="34" charset="0"/>
              </a:rPr>
              <a:t>Embedded_design.wbn</a:t>
            </a:r>
            <a:r>
              <a:rPr lang="en-AU" sz="4000" b="1" i="1" dirty="0">
                <a:solidFill>
                  <a:schemeClr val="bg1"/>
                </a:solidFill>
                <a:latin typeface="Arial" panose="020B0604020202020204" pitchFamily="34" charset="0"/>
                <a:cs typeface="Arial" panose="020B0604020202020204" pitchFamily="34" charset="0"/>
              </a:rPr>
              <a:t>	- demonstrating a design burst embedded within a longer design storm even</a:t>
            </a:r>
          </a:p>
          <a:p>
            <a:pPr marL="0" indent="0">
              <a:buNone/>
            </a:pPr>
            <a:r>
              <a:rPr lang="en-AU" sz="4000" b="1" i="1" dirty="0">
                <a:solidFill>
                  <a:schemeClr val="bg1"/>
                </a:solidFill>
                <a:latin typeface="Arial" panose="020B0604020202020204" pitchFamily="34" charset="0"/>
                <a:cs typeface="Arial" panose="020B0604020202020204" pitchFamily="34" charset="0"/>
              </a:rPr>
              <a:t>   </a:t>
            </a:r>
            <a:r>
              <a:rPr lang="en-AU" sz="4000" b="1" i="1" dirty="0" err="1">
                <a:solidFill>
                  <a:schemeClr val="bg1"/>
                </a:solidFill>
                <a:latin typeface="Arial" panose="020B0604020202020204" pitchFamily="34" charset="0"/>
                <a:cs typeface="Arial" panose="020B0604020202020204" pitchFamily="34" charset="0"/>
              </a:rPr>
              <a:t>EMBdesign_external.wbn</a:t>
            </a:r>
            <a:r>
              <a:rPr lang="en-AU" sz="4000" b="1" i="1" dirty="0">
                <a:solidFill>
                  <a:schemeClr val="bg1"/>
                </a:solidFill>
                <a:latin typeface="Arial" panose="020B0604020202020204" pitchFamily="34" charset="0"/>
                <a:cs typeface="Arial" panose="020B0604020202020204" pitchFamily="34" charset="0"/>
              </a:rPr>
              <a:t>	- the same embedded design storm, but with design rainfall IFD coefficients</a:t>
            </a:r>
          </a:p>
          <a:p>
            <a:pPr marL="0" indent="0">
              <a:buNone/>
            </a:pPr>
            <a:r>
              <a:rPr lang="en-AU" sz="4000" b="1" i="1" dirty="0">
                <a:solidFill>
                  <a:schemeClr val="bg1"/>
                </a:solidFill>
                <a:latin typeface="Arial" panose="020B0604020202020204" pitchFamily="34" charset="0"/>
                <a:cs typeface="Arial" panose="020B0604020202020204" pitchFamily="34" charset="0"/>
              </a:rPr>
              <a:t>                                                       located in an external IFD file rather than in the </a:t>
            </a:r>
            <a:r>
              <a:rPr lang="en-AU" sz="4000" b="1" i="1" dirty="0" err="1">
                <a:solidFill>
                  <a:schemeClr val="bg1"/>
                </a:solidFill>
                <a:latin typeface="Arial" panose="020B0604020202020204" pitchFamily="34" charset="0"/>
                <a:cs typeface="Arial" panose="020B0604020202020204" pitchFamily="34" charset="0"/>
              </a:rPr>
              <a:t>runfile</a:t>
            </a:r>
            <a:endParaRPr lang="en-AU" sz="4000" b="1" i="1" dirty="0">
              <a:solidFill>
                <a:schemeClr val="bg1"/>
              </a:solidFill>
              <a:latin typeface="Arial" panose="020B0604020202020204" pitchFamily="34" charset="0"/>
              <a:cs typeface="Arial" panose="020B0604020202020204" pitchFamily="34" charset="0"/>
            </a:endParaRPr>
          </a:p>
          <a:p>
            <a:pPr marL="0" indent="0">
              <a:buNone/>
            </a:pPr>
            <a:endParaRPr lang="en-AU" sz="4000" b="1" i="1" dirty="0">
              <a:solidFill>
                <a:schemeClr val="bg1"/>
              </a:solidFill>
              <a:latin typeface="Arial" panose="020B0604020202020204" pitchFamily="34" charset="0"/>
              <a:cs typeface="Arial" panose="020B0604020202020204" pitchFamily="34" charset="0"/>
            </a:endParaRPr>
          </a:p>
          <a:p>
            <a:pPr marL="0" indent="0">
              <a:buNone/>
            </a:pPr>
            <a:r>
              <a:rPr lang="en-AU" sz="4000" b="1" i="1" dirty="0">
                <a:solidFill>
                  <a:srgbClr val="FFFF00"/>
                </a:solidFill>
                <a:latin typeface="Arial" panose="020B0604020202020204" pitchFamily="34" charset="0"/>
                <a:cs typeface="Arial" panose="020B0604020202020204" pitchFamily="34" charset="0"/>
              </a:rPr>
              <a:t>EMB87  storms (full models)</a:t>
            </a:r>
          </a:p>
          <a:p>
            <a:pPr marL="0" indent="0">
              <a:buNone/>
            </a:pPr>
            <a:r>
              <a:rPr lang="en-AU" sz="4000" b="1" i="1" dirty="0">
                <a:solidFill>
                  <a:schemeClr val="bg1"/>
                </a:solidFill>
                <a:latin typeface="Arial" panose="020B0604020202020204" pitchFamily="34" charset="0"/>
                <a:cs typeface="Arial" panose="020B0604020202020204" pitchFamily="34" charset="0"/>
              </a:rPr>
              <a:t>   Horsley_Design_2005_All_Clear.wbn - example of an </a:t>
            </a:r>
            <a:r>
              <a:rPr lang="en-AU" sz="4000" b="1" i="1" dirty="0" err="1">
                <a:solidFill>
                  <a:schemeClr val="bg1"/>
                </a:solidFill>
                <a:latin typeface="Arial" panose="020B0604020202020204" pitchFamily="34" charset="0"/>
                <a:cs typeface="Arial" panose="020B0604020202020204" pitchFamily="34" charset="0"/>
              </a:rPr>
              <a:t>embeded</a:t>
            </a:r>
            <a:r>
              <a:rPr lang="en-AU" sz="4000" b="1" i="1" dirty="0">
                <a:solidFill>
                  <a:schemeClr val="bg1"/>
                </a:solidFill>
                <a:latin typeface="Arial" panose="020B0604020202020204" pitchFamily="34" charset="0"/>
                <a:cs typeface="Arial" panose="020B0604020202020204" pitchFamily="34" charset="0"/>
              </a:rPr>
              <a:t> design ARR 1987 storm on a real catchment</a:t>
            </a:r>
          </a:p>
          <a:p>
            <a:pPr marL="0" indent="0">
              <a:buNone/>
            </a:pPr>
            <a:endParaRPr lang="en-AU" sz="4000" b="1" i="1" dirty="0">
              <a:solidFill>
                <a:schemeClr val="bg1"/>
              </a:solidFill>
              <a:latin typeface="Arial" panose="020B0604020202020204" pitchFamily="34" charset="0"/>
              <a:cs typeface="Arial" panose="020B0604020202020204" pitchFamily="34" charset="0"/>
            </a:endParaRPr>
          </a:p>
          <a:p>
            <a:pPr marL="0" indent="0">
              <a:buNone/>
            </a:pPr>
            <a:r>
              <a:rPr lang="en-AU" sz="4000" b="1" i="1" dirty="0">
                <a:solidFill>
                  <a:srgbClr val="FFFF00"/>
                </a:solidFill>
                <a:latin typeface="Arial" panose="020B0604020202020204" pitchFamily="34" charset="0"/>
                <a:cs typeface="Arial" panose="020B0604020202020204" pitchFamily="34" charset="0"/>
              </a:rPr>
              <a:t>DES16 storms (short tests)</a:t>
            </a:r>
          </a:p>
          <a:p>
            <a:pPr marL="0" indent="0">
              <a:buNone/>
            </a:pPr>
            <a:r>
              <a:rPr lang="en-AU" sz="4000" b="1" i="1" dirty="0">
                <a:solidFill>
                  <a:schemeClr val="bg1"/>
                </a:solidFill>
                <a:latin typeface="Arial" panose="020B0604020202020204" pitchFamily="34" charset="0"/>
                <a:cs typeface="Arial" panose="020B0604020202020204" pitchFamily="34" charset="0"/>
              </a:rPr>
              <a:t>  DES16_Sample_Catch.wbn	- Example of an ARR 2016 design storm on a simple catchment</a:t>
            </a:r>
          </a:p>
          <a:p>
            <a:pPr marL="0" indent="0">
              <a:buNone/>
            </a:pPr>
            <a:endParaRPr lang="en-AU" sz="4000" b="1" i="1" dirty="0">
              <a:solidFill>
                <a:schemeClr val="bg1"/>
              </a:solidFill>
              <a:latin typeface="Arial" panose="020B0604020202020204" pitchFamily="34" charset="0"/>
              <a:cs typeface="Arial" panose="020B0604020202020204" pitchFamily="34" charset="0"/>
            </a:endParaRPr>
          </a:p>
          <a:p>
            <a:pPr marL="0" indent="0">
              <a:buNone/>
            </a:pPr>
            <a:r>
              <a:rPr lang="en-AU" sz="4000" b="1" i="1" dirty="0">
                <a:solidFill>
                  <a:srgbClr val="FFFF00"/>
                </a:solidFill>
                <a:latin typeface="Arial" panose="020B0604020202020204" pitchFamily="34" charset="0"/>
                <a:cs typeface="Arial" panose="020B0604020202020204" pitchFamily="34" charset="0"/>
              </a:rPr>
              <a:t>DES16/DES87  storms (full models)</a:t>
            </a:r>
          </a:p>
          <a:p>
            <a:pPr marL="0" indent="0">
              <a:buNone/>
            </a:pPr>
            <a:r>
              <a:rPr lang="en-AU" sz="4000" b="1" i="1" dirty="0">
                <a:solidFill>
                  <a:srgbClr val="FFFF00"/>
                </a:solidFill>
                <a:latin typeface="Arial" panose="020B0604020202020204" pitchFamily="34" charset="0"/>
                <a:cs typeface="Arial" panose="020B0604020202020204" pitchFamily="34" charset="0"/>
              </a:rPr>
              <a:t> </a:t>
            </a:r>
            <a:r>
              <a:rPr lang="en-AU" sz="4000" b="1" i="1" dirty="0">
                <a:solidFill>
                  <a:schemeClr val="bg1"/>
                </a:solidFill>
                <a:latin typeface="Arial" panose="020B0604020202020204" pitchFamily="34" charset="0"/>
                <a:cs typeface="Arial" panose="020B0604020202020204" pitchFamily="34" charset="0"/>
              </a:rPr>
              <a:t>  </a:t>
            </a:r>
            <a:r>
              <a:rPr lang="en-AU" sz="4000" b="1" i="1" dirty="0" err="1">
                <a:solidFill>
                  <a:schemeClr val="bg1"/>
                </a:solidFill>
                <a:latin typeface="Arial" panose="020B0604020202020204" pitchFamily="34" charset="0"/>
                <a:cs typeface="Arial" panose="020B0604020202020204" pitchFamily="34" charset="0"/>
              </a:rPr>
              <a:t>AllansCk_Test.wbn</a:t>
            </a:r>
            <a:r>
              <a:rPr lang="en-AU" sz="4000" b="1" i="1" dirty="0">
                <a:solidFill>
                  <a:schemeClr val="bg1"/>
                </a:solidFill>
                <a:latin typeface="Arial" panose="020B0604020202020204" pitchFamily="34" charset="0"/>
                <a:cs typeface="Arial" panose="020B0604020202020204" pitchFamily="34" charset="0"/>
              </a:rPr>
              <a:t>	- Full real catchment model with ARR87 and ARR16 design storms</a:t>
            </a:r>
          </a:p>
          <a:p>
            <a:pPr marL="0" indent="0">
              <a:buNone/>
            </a:pPr>
            <a:r>
              <a:rPr lang="en-AU" sz="4000" b="1" i="1" dirty="0">
                <a:solidFill>
                  <a:schemeClr val="bg1"/>
                </a:solidFill>
                <a:latin typeface="Arial" panose="020B0604020202020204" pitchFamily="34" charset="0"/>
                <a:cs typeface="Arial" panose="020B0604020202020204" pitchFamily="34" charset="0"/>
              </a:rPr>
              <a:t>  </a:t>
            </a:r>
            <a:r>
              <a:rPr lang="en-AU" sz="4000" b="1" i="1" dirty="0" err="1">
                <a:solidFill>
                  <a:schemeClr val="bg1"/>
                </a:solidFill>
                <a:latin typeface="Arial" panose="020B0604020202020204" pitchFamily="34" charset="0"/>
                <a:cs typeface="Arial" panose="020B0604020202020204" pitchFamily="34" charset="0"/>
              </a:rPr>
              <a:t>SorellCk_Test.wbn</a:t>
            </a:r>
            <a:r>
              <a:rPr lang="en-AU" sz="4000" b="1" i="1" dirty="0">
                <a:solidFill>
                  <a:schemeClr val="bg1"/>
                </a:solidFill>
                <a:latin typeface="Arial" panose="020B0604020202020204" pitchFamily="34" charset="0"/>
                <a:cs typeface="Arial" panose="020B0604020202020204" pitchFamily="34" charset="0"/>
              </a:rPr>
              <a:t>	- Full real catchment model with ARR87 and ARR16 design storms</a:t>
            </a:r>
          </a:p>
          <a:p>
            <a:pPr marL="0" indent="0">
              <a:buNone/>
            </a:pPr>
            <a:r>
              <a:rPr lang="en-AU" sz="4000" b="1" i="1" dirty="0">
                <a:solidFill>
                  <a:schemeClr val="bg1"/>
                </a:solidFill>
                <a:latin typeface="Arial" panose="020B0604020202020204" pitchFamily="34" charset="0"/>
                <a:cs typeface="Arial" panose="020B0604020202020204" pitchFamily="34" charset="0"/>
              </a:rPr>
              <a:t>  </a:t>
            </a:r>
            <a:r>
              <a:rPr lang="en-AU" sz="4000" b="1" i="1" dirty="0" err="1">
                <a:solidFill>
                  <a:schemeClr val="bg1"/>
                </a:solidFill>
                <a:latin typeface="Arial" panose="020B0604020202020204" pitchFamily="34" charset="0"/>
                <a:cs typeface="Arial" panose="020B0604020202020204" pitchFamily="34" charset="0"/>
              </a:rPr>
              <a:t>Macriv_Test.wbn</a:t>
            </a:r>
            <a:r>
              <a:rPr lang="en-AU" sz="4000" b="1" i="1" dirty="0">
                <a:solidFill>
                  <a:schemeClr val="bg1"/>
                </a:solidFill>
                <a:latin typeface="Arial" panose="020B0604020202020204" pitchFamily="34" charset="0"/>
                <a:cs typeface="Arial" panose="020B0604020202020204" pitchFamily="34" charset="0"/>
              </a:rPr>
              <a:t>	- Full real catchment model with ARR87 and ARR16 design storms</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38544607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91988" y="628156"/>
            <a:ext cx="11049000" cy="1325563"/>
          </a:xfrm>
          <a:prstGeom prst="rect">
            <a:avLst/>
          </a:prstGeom>
        </p:spPr>
        <p:txBody>
          <a:bodyPr/>
          <a:lstStyle/>
          <a:p>
            <a:r>
              <a:rPr lang="en-AU" dirty="0">
                <a:solidFill>
                  <a:schemeClr val="bg1"/>
                </a:solidFill>
                <a:latin typeface="Britannic Bold" panose="020B0903060703020204" pitchFamily="34" charset="0"/>
              </a:rPr>
              <a:t>WBNM 2017---------------------------------Background</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763713"/>
            <a:ext cx="11049000" cy="5094287"/>
          </a:xfrm>
          <a:prstGeom prst="rect">
            <a:avLst/>
          </a:prstGeom>
        </p:spPr>
        <p:txBody>
          <a:bodyPr>
            <a:normAutofit/>
          </a:bodyPr>
          <a:lstStyle/>
          <a:p>
            <a:r>
              <a:rPr lang="en-US" altLang="en-US" sz="2400" dirty="0">
                <a:solidFill>
                  <a:schemeClr val="bg1"/>
                </a:solidFill>
                <a:latin typeface="Arial" panose="020B0604020202020204" pitchFamily="34" charset="0"/>
                <a:cs typeface="Arial" panose="020B0604020202020204" pitchFamily="34" charset="0"/>
              </a:rPr>
              <a:t>Sherman (1932) Basic Unit Hydrograph (USA)  </a:t>
            </a:r>
          </a:p>
          <a:p>
            <a:r>
              <a:rPr lang="en-US" altLang="en-US" sz="2400" dirty="0">
                <a:solidFill>
                  <a:schemeClr val="bg1"/>
                </a:solidFill>
                <a:latin typeface="Arial" panose="020B0604020202020204" pitchFamily="34" charset="0"/>
                <a:cs typeface="Arial" panose="020B0604020202020204" pitchFamily="34" charset="0"/>
              </a:rPr>
              <a:t>Clark (1945) </a:t>
            </a:r>
            <a:r>
              <a:rPr lang="en-US" altLang="en-US" sz="2400" dirty="0" err="1">
                <a:solidFill>
                  <a:schemeClr val="bg1"/>
                </a:solidFill>
                <a:latin typeface="Arial" panose="020B0604020202020204" pitchFamily="34" charset="0"/>
                <a:cs typeface="Arial" panose="020B0604020202020204" pitchFamily="34" charset="0"/>
              </a:rPr>
              <a:t>Intoduced</a:t>
            </a:r>
            <a:r>
              <a:rPr lang="en-US" altLang="en-US" sz="2400" dirty="0">
                <a:solidFill>
                  <a:schemeClr val="bg1"/>
                </a:solidFill>
                <a:latin typeface="Arial" panose="020B0604020202020204" pitchFamily="34" charset="0"/>
                <a:cs typeface="Arial" panose="020B0604020202020204" pitchFamily="34" charset="0"/>
              </a:rPr>
              <a:t> Travel Time  (USA)</a:t>
            </a:r>
          </a:p>
          <a:p>
            <a:r>
              <a:rPr lang="en-US" altLang="en-US" sz="2400" dirty="0">
                <a:solidFill>
                  <a:schemeClr val="bg1"/>
                </a:solidFill>
                <a:latin typeface="Arial" panose="020B0604020202020204" pitchFamily="34" charset="0"/>
                <a:cs typeface="Arial" panose="020B0604020202020204" pitchFamily="34" charset="0"/>
              </a:rPr>
              <a:t>Rockwood (1958) Introduced Subareas (USA)</a:t>
            </a:r>
          </a:p>
          <a:p>
            <a:r>
              <a:rPr lang="en-US" altLang="en-US" sz="2400" dirty="0">
                <a:solidFill>
                  <a:schemeClr val="bg1"/>
                </a:solidFill>
                <a:latin typeface="Arial" panose="020B0604020202020204" pitchFamily="34" charset="0"/>
                <a:cs typeface="Arial" panose="020B0604020202020204" pitchFamily="34" charset="0"/>
              </a:rPr>
              <a:t>Nash (1960) Linear Reservoirs (USA)</a:t>
            </a:r>
          </a:p>
          <a:p>
            <a:r>
              <a:rPr lang="en-US" altLang="en-US" sz="2400" dirty="0" err="1">
                <a:solidFill>
                  <a:schemeClr val="bg1"/>
                </a:solidFill>
                <a:latin typeface="Arial" panose="020B0604020202020204" pitchFamily="34" charset="0"/>
                <a:cs typeface="Arial" panose="020B0604020202020204" pitchFamily="34" charset="0"/>
              </a:rPr>
              <a:t>Laurenson</a:t>
            </a:r>
            <a:r>
              <a:rPr lang="en-US" altLang="en-US" sz="2400" dirty="0">
                <a:solidFill>
                  <a:schemeClr val="bg1"/>
                </a:solidFill>
                <a:latin typeface="Arial" panose="020B0604020202020204" pitchFamily="34" charset="0"/>
                <a:cs typeface="Arial" panose="020B0604020202020204" pitchFamily="34" charset="0"/>
              </a:rPr>
              <a:t> (1964) Hydrographs (Australia)</a:t>
            </a:r>
          </a:p>
          <a:p>
            <a:r>
              <a:rPr lang="en-US" altLang="en-US" sz="2400" dirty="0">
                <a:solidFill>
                  <a:schemeClr val="bg1"/>
                </a:solidFill>
                <a:latin typeface="Arial" panose="020B0604020202020204" pitchFamily="34" charset="0"/>
                <a:cs typeface="Arial" panose="020B0604020202020204" pitchFamily="34" charset="0"/>
              </a:rPr>
              <a:t>Metcalf and Eddy (1971) SWMM (USA)</a:t>
            </a:r>
          </a:p>
          <a:p>
            <a:r>
              <a:rPr lang="en-US" altLang="en-US" sz="2400" dirty="0">
                <a:solidFill>
                  <a:schemeClr val="bg1"/>
                </a:solidFill>
                <a:latin typeface="Arial" panose="020B0604020202020204" pitchFamily="34" charset="0"/>
                <a:cs typeface="Arial" panose="020B0604020202020204" pitchFamily="34" charset="0"/>
              </a:rPr>
              <a:t>US ARMY (1973) HEC-1 (USA)</a:t>
            </a:r>
          </a:p>
          <a:p>
            <a:r>
              <a:rPr lang="en-US" altLang="en-US" sz="2400" dirty="0" err="1">
                <a:solidFill>
                  <a:schemeClr val="bg1"/>
                </a:solidFill>
                <a:latin typeface="Arial" panose="020B0604020202020204" pitchFamily="34" charset="0"/>
                <a:cs typeface="Arial" panose="020B0604020202020204" pitchFamily="34" charset="0"/>
              </a:rPr>
              <a:t>Laurenson</a:t>
            </a:r>
            <a:r>
              <a:rPr lang="en-US" altLang="en-US" sz="2400" dirty="0">
                <a:solidFill>
                  <a:schemeClr val="bg1"/>
                </a:solidFill>
                <a:latin typeface="Arial" panose="020B0604020202020204" pitchFamily="34" charset="0"/>
                <a:cs typeface="Arial" panose="020B0604020202020204" pitchFamily="34" charset="0"/>
              </a:rPr>
              <a:t> and Mein (1974) RORT/RORB (Australia)</a:t>
            </a:r>
          </a:p>
          <a:p>
            <a:r>
              <a:rPr lang="en-US" altLang="en-US" sz="2400" dirty="0">
                <a:solidFill>
                  <a:schemeClr val="bg1"/>
                </a:solidFill>
                <a:latin typeface="Arial" panose="020B0604020202020204" pitchFamily="34" charset="0"/>
                <a:cs typeface="Arial" panose="020B0604020202020204" pitchFamily="34" charset="0"/>
              </a:rPr>
              <a:t>Boyd (1975) WBNM (Australia)</a:t>
            </a:r>
          </a:p>
          <a:p>
            <a:r>
              <a:rPr lang="en-US" altLang="en-US" sz="2400" dirty="0" err="1">
                <a:solidFill>
                  <a:schemeClr val="bg1"/>
                </a:solidFill>
                <a:latin typeface="Arial" panose="020B0604020202020204" pitchFamily="34" charset="0"/>
                <a:cs typeface="Arial" panose="020B0604020202020204" pitchFamily="34" charset="0"/>
              </a:rPr>
              <a:t>Goyen</a:t>
            </a:r>
            <a:r>
              <a:rPr lang="en-US" altLang="en-US" sz="2400" dirty="0">
                <a:solidFill>
                  <a:schemeClr val="bg1"/>
                </a:solidFill>
                <a:latin typeface="Arial" panose="020B0604020202020204" pitchFamily="34" charset="0"/>
                <a:cs typeface="Arial" panose="020B0604020202020204" pitchFamily="34" charset="0"/>
              </a:rPr>
              <a:t> and Aitken (1976) RAFTS (Australia)</a:t>
            </a:r>
          </a:p>
          <a:p>
            <a:endParaRPr lang="en-US" sz="44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10791210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2017-----------------------Support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549400"/>
            <a:ext cx="10597738" cy="4351338"/>
          </a:xfrm>
        </p:spPr>
        <p:txBody>
          <a:bodyPr>
            <a:normAutofit fontScale="92500" lnSpcReduction="20000"/>
          </a:bodyPr>
          <a:lstStyle/>
          <a:p>
            <a:pPr marL="0" indent="0">
              <a:buNone/>
            </a:pPr>
            <a:r>
              <a:rPr lang="en-AU" sz="3200" b="1" i="1" dirty="0" err="1">
                <a:solidFill>
                  <a:schemeClr val="bg1"/>
                </a:solidFill>
                <a:latin typeface="Arial" panose="020B0604020202020204" pitchFamily="34" charset="0"/>
                <a:cs typeface="Arial" panose="020B0604020202020204" pitchFamily="34" charset="0"/>
              </a:rPr>
              <a:t>iWBNM</a:t>
            </a:r>
            <a:r>
              <a:rPr lang="en-AU" sz="3200" b="1" i="1" dirty="0">
                <a:solidFill>
                  <a:schemeClr val="bg1"/>
                </a:solidFill>
                <a:latin typeface="Arial" panose="020B0604020202020204" pitchFamily="34" charset="0"/>
                <a:cs typeface="Arial" panose="020B0604020202020204" pitchFamily="34" charset="0"/>
              </a:rPr>
              <a:t>  - </a:t>
            </a:r>
            <a:r>
              <a:rPr lang="en-AU" sz="2400" i="1" dirty="0">
                <a:solidFill>
                  <a:schemeClr val="bg1"/>
                </a:solidFill>
                <a:latin typeface="Arial" panose="020B0604020202020204" pitchFamily="34" charset="0"/>
                <a:cs typeface="Arial" panose="020B0604020202020204" pitchFamily="34" charset="0"/>
              </a:rPr>
              <a:t>Andrew Wiersma   </a:t>
            </a:r>
            <a:r>
              <a:rPr lang="en-AU" sz="2400" i="1" dirty="0">
                <a:solidFill>
                  <a:schemeClr val="bg1"/>
                </a:solidFill>
                <a:latin typeface="Arial" panose="020B0604020202020204" pitchFamily="34" charset="0"/>
                <a:cs typeface="Arial" panose="020B0604020202020204" pitchFamily="34" charset="0"/>
                <a:hlinkClick r:id="rId3"/>
              </a:rPr>
              <a:t>andrew.wiersma@gmail.com</a:t>
            </a:r>
            <a:endParaRPr lang="en-AU" sz="2400" i="1" dirty="0">
              <a:solidFill>
                <a:schemeClr val="bg1"/>
              </a:solidFill>
              <a:latin typeface="Arial" panose="020B0604020202020204" pitchFamily="34" charset="0"/>
              <a:cs typeface="Arial" panose="020B0604020202020204" pitchFamily="34" charset="0"/>
            </a:endParaRPr>
          </a:p>
          <a:p>
            <a:pPr marL="0" indent="0">
              <a:buNone/>
            </a:pPr>
            <a:r>
              <a:rPr lang="en-AU" b="1" dirty="0">
                <a:solidFill>
                  <a:schemeClr val="bg1"/>
                </a:solidFill>
              </a:rPr>
              <a:t>What’s New?</a:t>
            </a:r>
            <a:endParaRPr lang="en-US" sz="1800" b="1" dirty="0">
              <a:solidFill>
                <a:schemeClr val="bg1"/>
              </a:solidFill>
            </a:endParaRPr>
          </a:p>
          <a:p>
            <a:pPr lvl="0"/>
            <a:r>
              <a:rPr lang="en-AU" dirty="0">
                <a:solidFill>
                  <a:schemeClr val="bg1"/>
                </a:solidFill>
              </a:rPr>
              <a:t>Compatible with the new WBNM 2017 Engine</a:t>
            </a:r>
            <a:endParaRPr lang="en-US" sz="1800" dirty="0">
              <a:solidFill>
                <a:schemeClr val="bg1"/>
              </a:solidFill>
            </a:endParaRPr>
          </a:p>
          <a:p>
            <a:pPr lvl="0"/>
            <a:r>
              <a:rPr lang="en-AU" dirty="0">
                <a:solidFill>
                  <a:schemeClr val="bg1"/>
                </a:solidFill>
              </a:rPr>
              <a:t>Reads in results in either 2012 or 2017 formats</a:t>
            </a:r>
            <a:endParaRPr lang="en-US" sz="1800" dirty="0">
              <a:solidFill>
                <a:schemeClr val="bg1"/>
              </a:solidFill>
            </a:endParaRPr>
          </a:p>
          <a:p>
            <a:pPr lvl="0"/>
            <a:r>
              <a:rPr lang="en-AU" dirty="0">
                <a:solidFill>
                  <a:schemeClr val="bg1"/>
                </a:solidFill>
              </a:rPr>
              <a:t>Use of array-writing to speed up importing of .</a:t>
            </a:r>
            <a:r>
              <a:rPr lang="en-AU" dirty="0" err="1">
                <a:solidFill>
                  <a:schemeClr val="bg1"/>
                </a:solidFill>
              </a:rPr>
              <a:t>wbn</a:t>
            </a:r>
            <a:r>
              <a:rPr lang="en-AU" dirty="0">
                <a:solidFill>
                  <a:schemeClr val="bg1"/>
                </a:solidFill>
              </a:rPr>
              <a:t> and .out files</a:t>
            </a:r>
            <a:endParaRPr lang="en-US" sz="1800" dirty="0">
              <a:solidFill>
                <a:schemeClr val="bg1"/>
              </a:solidFill>
            </a:endParaRPr>
          </a:p>
          <a:p>
            <a:pPr lvl="0"/>
            <a:r>
              <a:rPr lang="en-AU" dirty="0">
                <a:solidFill>
                  <a:schemeClr val="bg1"/>
                </a:solidFill>
              </a:rPr>
              <a:t>Format changes to remove most limitations:</a:t>
            </a:r>
            <a:endParaRPr lang="en-US" sz="1800" dirty="0">
              <a:solidFill>
                <a:schemeClr val="bg1"/>
              </a:solidFill>
            </a:endParaRPr>
          </a:p>
          <a:p>
            <a:pPr lvl="1"/>
            <a:r>
              <a:rPr lang="en-AU" dirty="0">
                <a:solidFill>
                  <a:schemeClr val="bg1"/>
                </a:solidFill>
              </a:rPr>
              <a:t>Unlimited subareas</a:t>
            </a:r>
            <a:endParaRPr lang="en-US" sz="1600" dirty="0">
              <a:solidFill>
                <a:schemeClr val="bg1"/>
              </a:solidFill>
            </a:endParaRPr>
          </a:p>
          <a:p>
            <a:pPr lvl="1"/>
            <a:r>
              <a:rPr lang="en-AU" dirty="0">
                <a:solidFill>
                  <a:schemeClr val="bg1"/>
                </a:solidFill>
              </a:rPr>
              <a:t>Unlimited design / recorded storms</a:t>
            </a:r>
            <a:endParaRPr lang="en-US" sz="1600" dirty="0">
              <a:solidFill>
                <a:schemeClr val="bg1"/>
              </a:solidFill>
            </a:endParaRPr>
          </a:p>
          <a:p>
            <a:pPr lvl="1"/>
            <a:r>
              <a:rPr lang="en-AU" dirty="0">
                <a:solidFill>
                  <a:schemeClr val="bg1"/>
                </a:solidFill>
              </a:rPr>
              <a:t>Unlimited gauges</a:t>
            </a:r>
            <a:endParaRPr lang="en-US" sz="1600" dirty="0">
              <a:solidFill>
                <a:schemeClr val="bg1"/>
              </a:solidFill>
            </a:endParaRPr>
          </a:p>
          <a:p>
            <a:pPr lvl="0"/>
            <a:r>
              <a:rPr lang="en-AU" dirty="0">
                <a:solidFill>
                  <a:schemeClr val="bg1"/>
                </a:solidFill>
              </a:rPr>
              <a:t>New structure viewer (structure details can be input into specific database-style tables, or the viewer used to edit and save)</a:t>
            </a:r>
            <a:endParaRPr lang="en-US" sz="1800" dirty="0">
              <a:solidFill>
                <a:schemeClr val="bg1"/>
              </a:solidFill>
            </a:endParaRPr>
          </a:p>
          <a:p>
            <a:pPr marL="0" indent="0">
              <a:buNone/>
            </a:pPr>
            <a:endParaRPr lang="en-AU" sz="2400" i="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753270885"/>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2017-----------------------Support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549400"/>
            <a:ext cx="10597738" cy="4351338"/>
          </a:xfrm>
        </p:spPr>
        <p:txBody>
          <a:bodyPr>
            <a:normAutofit/>
          </a:bodyPr>
          <a:lstStyle/>
          <a:p>
            <a:pPr marL="0" indent="0">
              <a:buNone/>
            </a:pPr>
            <a:r>
              <a:rPr lang="en-AU" sz="3200" b="1" i="1" dirty="0" err="1">
                <a:solidFill>
                  <a:schemeClr val="bg1"/>
                </a:solidFill>
                <a:latin typeface="Arial" panose="020B0604020202020204" pitchFamily="34" charset="0"/>
                <a:cs typeface="Arial" panose="020B0604020202020204" pitchFamily="34" charset="0"/>
              </a:rPr>
              <a:t>iWBNM</a:t>
            </a:r>
            <a:endParaRPr lang="en-AU" sz="2400" i="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6" name="Picture 5">
            <a:extLst>
              <a:ext uri="{FF2B5EF4-FFF2-40B4-BE49-F238E27FC236}">
                <a16:creationId xmlns:a16="http://schemas.microsoft.com/office/drawing/2014/main" id="{9D0FF8DE-9601-4D77-AC2F-23DE3DC8E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92" y="2158002"/>
            <a:ext cx="11178816" cy="4074969"/>
          </a:xfrm>
          <a:prstGeom prst="rect">
            <a:avLst/>
          </a:prstGeom>
        </p:spPr>
      </p:pic>
    </p:spTree>
    <p:extLst>
      <p:ext uri="{BB962C8B-B14F-4D97-AF65-F5344CB8AC3E}">
        <p14:creationId xmlns:p14="http://schemas.microsoft.com/office/powerpoint/2010/main" val="4275074816"/>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2017-----------------------Support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549400"/>
            <a:ext cx="10597738" cy="4351338"/>
          </a:xfrm>
        </p:spPr>
        <p:txBody>
          <a:bodyPr>
            <a:normAutofit/>
          </a:bodyPr>
          <a:lstStyle/>
          <a:p>
            <a:pPr marL="0" indent="0">
              <a:buNone/>
            </a:pPr>
            <a:r>
              <a:rPr lang="en-AU" sz="3200" b="1" i="1" dirty="0" err="1">
                <a:solidFill>
                  <a:schemeClr val="bg1"/>
                </a:solidFill>
                <a:latin typeface="Arial" panose="020B0604020202020204" pitchFamily="34" charset="0"/>
                <a:cs typeface="Arial" panose="020B0604020202020204" pitchFamily="34" charset="0"/>
              </a:rPr>
              <a:t>iWBNM</a:t>
            </a:r>
            <a:endParaRPr lang="en-AU" sz="2400" i="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8" name="Picture 7">
            <a:extLst>
              <a:ext uri="{FF2B5EF4-FFF2-40B4-BE49-F238E27FC236}">
                <a16:creationId xmlns:a16="http://schemas.microsoft.com/office/drawing/2014/main" id="{CBE43B61-8639-4F05-B1EE-AC8AE6EB9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40" y="2320714"/>
            <a:ext cx="11257260" cy="3580024"/>
          </a:xfrm>
          <a:prstGeom prst="rect">
            <a:avLst/>
          </a:prstGeom>
        </p:spPr>
      </p:pic>
    </p:spTree>
    <p:extLst>
      <p:ext uri="{BB962C8B-B14F-4D97-AF65-F5344CB8AC3E}">
        <p14:creationId xmlns:p14="http://schemas.microsoft.com/office/powerpoint/2010/main" val="1008262854"/>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2017-----------------------Support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549400"/>
            <a:ext cx="10597738" cy="4351338"/>
          </a:xfrm>
        </p:spPr>
        <p:txBody>
          <a:bodyPr>
            <a:normAutofit/>
          </a:bodyPr>
          <a:lstStyle/>
          <a:p>
            <a:pPr marL="0" indent="0">
              <a:buNone/>
            </a:pPr>
            <a:r>
              <a:rPr lang="en-AU" sz="3200" b="1" i="1" dirty="0" err="1">
                <a:solidFill>
                  <a:schemeClr val="bg1"/>
                </a:solidFill>
                <a:latin typeface="Arial" panose="020B0604020202020204" pitchFamily="34" charset="0"/>
                <a:cs typeface="Arial" panose="020B0604020202020204" pitchFamily="34" charset="0"/>
              </a:rPr>
              <a:t>iWBNM</a:t>
            </a:r>
            <a:endParaRPr lang="en-AU" sz="2400" i="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6" name="Picture 5">
            <a:extLst>
              <a:ext uri="{FF2B5EF4-FFF2-40B4-BE49-F238E27FC236}">
                <a16:creationId xmlns:a16="http://schemas.microsoft.com/office/drawing/2014/main" id="{900FCD9C-9107-4DCF-BB35-6C1E9C6ED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2189414"/>
            <a:ext cx="9729486" cy="4112041"/>
          </a:xfrm>
          <a:prstGeom prst="rect">
            <a:avLst/>
          </a:prstGeom>
        </p:spPr>
      </p:pic>
    </p:spTree>
    <p:extLst>
      <p:ext uri="{BB962C8B-B14F-4D97-AF65-F5344CB8AC3E}">
        <p14:creationId xmlns:p14="http://schemas.microsoft.com/office/powerpoint/2010/main" val="2068683715"/>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2017-----------------------Support Packages</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0597738" cy="435133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Storm Injector - </a:t>
            </a:r>
            <a:r>
              <a:rPr lang="en-AU" sz="2400" i="1" dirty="0">
                <a:solidFill>
                  <a:schemeClr val="bg1"/>
                </a:solidFill>
                <a:latin typeface="Arial" panose="020B0604020202020204" pitchFamily="34" charset="0"/>
                <a:cs typeface="Arial" panose="020B0604020202020204" pitchFamily="34" charset="0"/>
              </a:rPr>
              <a:t>Chris Ryan </a:t>
            </a:r>
            <a:r>
              <a:rPr lang="en-AU" sz="2400" i="1" dirty="0">
                <a:solidFill>
                  <a:schemeClr val="bg1"/>
                </a:solidFill>
                <a:latin typeface="Arial" panose="020B0604020202020204" pitchFamily="34" charset="0"/>
                <a:cs typeface="Arial" panose="020B0604020202020204" pitchFamily="34" charset="0"/>
                <a:hlinkClick r:id="rId3"/>
              </a:rPr>
              <a:t>cryan@csse.com.au</a:t>
            </a:r>
            <a:r>
              <a:rPr lang="en-AU" sz="2400" i="1" dirty="0">
                <a:solidFill>
                  <a:schemeClr val="bg1"/>
                </a:solidFill>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454784996"/>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3439A-7D40-4D16-9F88-DB9A57C1757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41069"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a:t>
            </a:r>
            <a:endParaRPr lang="en-US" dirty="0">
              <a:solidFill>
                <a:schemeClr val="bg1"/>
              </a:solidFill>
              <a:latin typeface="Britannic Bold" panose="020B0903060703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6" name="Picture 5">
            <a:extLst>
              <a:ext uri="{FF2B5EF4-FFF2-40B4-BE49-F238E27FC236}">
                <a16:creationId xmlns:a16="http://schemas.microsoft.com/office/drawing/2014/main" id="{D81F61D5-6BEC-41D7-9056-6112973A7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300" y="1652970"/>
            <a:ext cx="5772150" cy="4617720"/>
          </a:xfrm>
          <a:prstGeom prst="rect">
            <a:avLst/>
          </a:prstGeom>
        </p:spPr>
      </p:pic>
    </p:spTree>
    <p:extLst>
      <p:ext uri="{BB962C8B-B14F-4D97-AF65-F5344CB8AC3E}">
        <p14:creationId xmlns:p14="http://schemas.microsoft.com/office/powerpoint/2010/main" val="565363509"/>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A7747E-5F62-4BDF-AE7B-B0319DAE9ED0}"/>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20741"/>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6607629" cy="4351338"/>
          </a:xfrm>
        </p:spPr>
        <p:txBody>
          <a:bodyPr>
            <a:normAutofit fontScale="92500" lnSpcReduction="10000"/>
          </a:bodyPr>
          <a:lstStyle/>
          <a:p>
            <a:pPr marL="0" indent="0">
              <a:buNone/>
            </a:pPr>
            <a:r>
              <a:rPr lang="en-AU" sz="3200" b="1" i="1" dirty="0">
                <a:solidFill>
                  <a:schemeClr val="bg1"/>
                </a:solidFill>
                <a:latin typeface="Arial" panose="020B0604020202020204" pitchFamily="34" charset="0"/>
                <a:cs typeface="Arial" panose="020B0604020202020204" pitchFamily="34" charset="0"/>
              </a:rPr>
              <a:t>RUNFILE INPUT INI FILES </a:t>
            </a:r>
          </a:p>
          <a:p>
            <a:pPr marL="0" indent="0">
              <a:buNone/>
            </a:pPr>
            <a:r>
              <a:rPr lang="en-AU" sz="3200" b="1" i="1" dirty="0">
                <a:solidFill>
                  <a:schemeClr val="bg1"/>
                </a:solidFill>
                <a:latin typeface="Arial" panose="020B0604020202020204" pitchFamily="34" charset="0"/>
                <a:cs typeface="Arial" panose="020B0604020202020204" pitchFamily="34" charset="0"/>
              </a:rPr>
              <a:t>(all optional )</a:t>
            </a:r>
          </a:p>
          <a:p>
            <a:r>
              <a:rPr lang="en-AU" dirty="0">
                <a:solidFill>
                  <a:schemeClr val="bg1"/>
                </a:solidFill>
                <a:latin typeface="Arial" panose="020B0604020202020204" pitchFamily="34" charset="0"/>
                <a:cs typeface="Arial" panose="020B0604020202020204" pitchFamily="34" charset="0"/>
              </a:rPr>
              <a:t> </a:t>
            </a:r>
            <a:r>
              <a:rPr lang="en-AU" sz="2400" dirty="0">
                <a:solidFill>
                  <a:schemeClr val="bg1"/>
                </a:solidFill>
                <a:latin typeface="Arial" panose="020B0604020202020204" pitchFamily="34" charset="0"/>
                <a:cs typeface="Arial" panose="020B0604020202020204" pitchFamily="34" charset="0"/>
              </a:rPr>
              <a:t>GLOBAL.INI (in wbnm2017.exe </a:t>
            </a:r>
            <a:r>
              <a:rPr lang="en-AU" sz="2400" dirty="0" err="1">
                <a:solidFill>
                  <a:schemeClr val="bg1"/>
                </a:solidFill>
                <a:latin typeface="Arial" panose="020B0604020202020204" pitchFamily="34" charset="0"/>
                <a:cs typeface="Arial" panose="020B0604020202020204" pitchFamily="34" charset="0"/>
              </a:rPr>
              <a:t>dir</a:t>
            </a:r>
            <a:r>
              <a:rPr lang="en-AU" sz="2400" dirty="0">
                <a:solidFill>
                  <a:schemeClr val="bg1"/>
                </a:solidFill>
                <a:latin typeface="Arial" panose="020B0604020202020204" pitchFamily="34" charset="0"/>
                <a:cs typeface="Arial" panose="020B0604020202020204" pitchFamily="34" charset="0"/>
              </a:rPr>
              <a:t> ) (Your office standard) </a:t>
            </a:r>
          </a:p>
          <a:p>
            <a:r>
              <a:rPr lang="en-AU" sz="2400" dirty="0">
                <a:solidFill>
                  <a:schemeClr val="bg1"/>
                </a:solidFill>
                <a:latin typeface="Arial" panose="020B0604020202020204" pitchFamily="34" charset="0"/>
                <a:cs typeface="Arial" panose="020B0604020202020204" pitchFamily="34" charset="0"/>
              </a:rPr>
              <a:t> PROJECT.INI (in </a:t>
            </a:r>
            <a:r>
              <a:rPr lang="en-AU" sz="2400" dirty="0" err="1">
                <a:solidFill>
                  <a:schemeClr val="bg1"/>
                </a:solidFill>
                <a:latin typeface="Arial" panose="020B0604020202020204" pitchFamily="34" charset="0"/>
                <a:cs typeface="Arial" panose="020B0604020202020204" pitchFamily="34" charset="0"/>
              </a:rPr>
              <a:t>runfile</a:t>
            </a:r>
            <a:r>
              <a:rPr lang="en-AU" sz="2400" dirty="0">
                <a:solidFill>
                  <a:schemeClr val="bg1"/>
                </a:solidFill>
                <a:latin typeface="Arial" panose="020B0604020202020204" pitchFamily="34" charset="0"/>
                <a:cs typeface="Arial" panose="020B0604020202020204" pitchFamily="34" charset="0"/>
              </a:rPr>
              <a:t> </a:t>
            </a:r>
            <a:r>
              <a:rPr lang="en-AU" sz="2400" dirty="0" err="1">
                <a:solidFill>
                  <a:schemeClr val="bg1"/>
                </a:solidFill>
                <a:latin typeface="Arial" panose="020B0604020202020204" pitchFamily="34" charset="0"/>
                <a:cs typeface="Arial" panose="020B0604020202020204" pitchFamily="34" charset="0"/>
              </a:rPr>
              <a:t>dir</a:t>
            </a:r>
            <a:r>
              <a:rPr lang="en-AU" sz="2400" dirty="0">
                <a:solidFill>
                  <a:schemeClr val="bg1"/>
                </a:solidFill>
                <a:latin typeface="Arial" panose="020B0604020202020204" pitchFamily="34" charset="0"/>
                <a:cs typeface="Arial" panose="020B0604020202020204" pitchFamily="34" charset="0"/>
              </a:rPr>
              <a:t>) (Your project specific configuration)</a:t>
            </a:r>
          </a:p>
          <a:p>
            <a:r>
              <a:rPr lang="en-AU" sz="2400" dirty="0">
                <a:solidFill>
                  <a:schemeClr val="bg1"/>
                </a:solidFill>
              </a:rPr>
              <a:t>Both INIs cover the same parameters but individual projects may require different parameters. GLOBAL.INI read first, PROJECT.INI updates so only need to include changed parameters in PROJECT.INI.</a:t>
            </a:r>
          </a:p>
          <a:p>
            <a:r>
              <a:rPr lang="en-AU" sz="2400" dirty="0">
                <a:solidFill>
                  <a:schemeClr val="bg1"/>
                </a:solidFill>
              </a:rPr>
              <a:t>Practically, if keep PROJECT.INI’s output settings fully populated does make changes easier to manage!</a:t>
            </a:r>
            <a:endParaRPr lang="en-US" sz="2400"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42D37A34-1C0F-4A42-AC9A-787F174F8058}"/>
              </a:ext>
            </a:extLst>
          </p:cNvPr>
          <p:cNvSpPr txBox="1"/>
          <p:nvPr/>
        </p:nvSpPr>
        <p:spPr>
          <a:xfrm>
            <a:off x="8063345" y="1270660"/>
            <a:ext cx="4013860" cy="5016758"/>
          </a:xfrm>
          <a:prstGeom prst="rect">
            <a:avLst/>
          </a:prstGeom>
          <a:noFill/>
        </p:spPr>
        <p:txBody>
          <a:bodyPr wrap="square" rtlCol="0">
            <a:spAutoFit/>
          </a:bodyPr>
          <a:lstStyle/>
          <a:p>
            <a:r>
              <a:rPr lang="en-US" sz="1000" dirty="0">
                <a:solidFill>
                  <a:srgbClr val="FFFF00"/>
                </a:solidFill>
              </a:rPr>
              <a:t>#####START_PROJECT_INITIALISATION############################</a:t>
            </a:r>
          </a:p>
          <a:p>
            <a:r>
              <a:rPr lang="en-US" sz="1000" dirty="0" err="1">
                <a:solidFill>
                  <a:srgbClr val="FFFF00"/>
                </a:solidFill>
              </a:rPr>
              <a:t>usr_name</a:t>
            </a:r>
            <a:r>
              <a:rPr lang="en-US" sz="1000" dirty="0">
                <a:solidFill>
                  <a:srgbClr val="FFFF00"/>
                </a:solidFill>
              </a:rPr>
              <a:t>=Ted Rigby</a:t>
            </a:r>
          </a:p>
          <a:p>
            <a:r>
              <a:rPr lang="en-US" sz="1000" dirty="0" err="1">
                <a:solidFill>
                  <a:srgbClr val="FFFF00"/>
                </a:solidFill>
              </a:rPr>
              <a:t>org_name</a:t>
            </a:r>
            <a:r>
              <a:rPr lang="en-US" sz="1000" dirty="0">
                <a:solidFill>
                  <a:srgbClr val="FFFF00"/>
                </a:solidFill>
              </a:rPr>
              <a:t>=</a:t>
            </a:r>
            <a:r>
              <a:rPr lang="en-US" sz="1000" dirty="0" err="1">
                <a:solidFill>
                  <a:srgbClr val="FFFF00"/>
                </a:solidFill>
              </a:rPr>
              <a:t>Rienco</a:t>
            </a:r>
            <a:r>
              <a:rPr lang="en-US" sz="1000" dirty="0">
                <a:solidFill>
                  <a:srgbClr val="FFFF00"/>
                </a:solidFill>
              </a:rPr>
              <a:t> Consulting</a:t>
            </a:r>
          </a:p>
          <a:p>
            <a:r>
              <a:rPr lang="en-US" sz="1000" dirty="0" err="1">
                <a:solidFill>
                  <a:srgbClr val="FFFF00"/>
                </a:solidFill>
              </a:rPr>
              <a:t>org_function</a:t>
            </a:r>
            <a:r>
              <a:rPr lang="en-US" sz="1000" dirty="0">
                <a:solidFill>
                  <a:srgbClr val="FFFF00"/>
                </a:solidFill>
              </a:rPr>
              <a:t>=Engineering Hydrologists</a:t>
            </a:r>
          </a:p>
          <a:p>
            <a:r>
              <a:rPr lang="en-US" sz="1000" dirty="0" err="1">
                <a:solidFill>
                  <a:srgbClr val="FFFF00"/>
                </a:solidFill>
              </a:rPr>
              <a:t>org_street</a:t>
            </a:r>
            <a:r>
              <a:rPr lang="en-US" sz="1000" dirty="0">
                <a:solidFill>
                  <a:srgbClr val="FFFF00"/>
                </a:solidFill>
              </a:rPr>
              <a:t>=5 Pelham St</a:t>
            </a:r>
          </a:p>
          <a:p>
            <a:r>
              <a:rPr lang="en-US" sz="1000" dirty="0" err="1">
                <a:solidFill>
                  <a:srgbClr val="FFFF00"/>
                </a:solidFill>
              </a:rPr>
              <a:t>org_city</a:t>
            </a:r>
            <a:r>
              <a:rPr lang="en-US" sz="1000" dirty="0">
                <a:solidFill>
                  <a:srgbClr val="FFFF00"/>
                </a:solidFill>
              </a:rPr>
              <a:t>=</a:t>
            </a:r>
            <a:r>
              <a:rPr lang="en-US" sz="1000" dirty="0" err="1">
                <a:solidFill>
                  <a:srgbClr val="FFFF00"/>
                </a:solidFill>
              </a:rPr>
              <a:t>Sorell</a:t>
            </a:r>
            <a:endParaRPr lang="en-US" sz="1000" dirty="0">
              <a:solidFill>
                <a:srgbClr val="FFFF00"/>
              </a:solidFill>
            </a:endParaRPr>
          </a:p>
          <a:p>
            <a:r>
              <a:rPr lang="en-US" sz="1000" dirty="0" err="1">
                <a:solidFill>
                  <a:srgbClr val="FFFF00"/>
                </a:solidFill>
              </a:rPr>
              <a:t>org_state</a:t>
            </a:r>
            <a:r>
              <a:rPr lang="en-US" sz="1000" dirty="0">
                <a:solidFill>
                  <a:srgbClr val="FFFF00"/>
                </a:solidFill>
              </a:rPr>
              <a:t>=Tasmania</a:t>
            </a:r>
          </a:p>
          <a:p>
            <a:r>
              <a:rPr lang="en-US" sz="1000" dirty="0" err="1">
                <a:solidFill>
                  <a:srgbClr val="FFFF00"/>
                </a:solidFill>
              </a:rPr>
              <a:t>org_zip</a:t>
            </a:r>
            <a:r>
              <a:rPr lang="en-US" sz="1000" dirty="0">
                <a:solidFill>
                  <a:srgbClr val="FFFF00"/>
                </a:solidFill>
              </a:rPr>
              <a:t>=7172</a:t>
            </a:r>
          </a:p>
          <a:p>
            <a:r>
              <a:rPr lang="en-US" sz="1000" dirty="0" err="1">
                <a:solidFill>
                  <a:srgbClr val="FFFF00"/>
                </a:solidFill>
              </a:rPr>
              <a:t>org_country</a:t>
            </a:r>
            <a:r>
              <a:rPr lang="en-US" sz="1000" dirty="0">
                <a:solidFill>
                  <a:srgbClr val="FFFF00"/>
                </a:solidFill>
              </a:rPr>
              <a:t>=Australia</a:t>
            </a:r>
          </a:p>
          <a:p>
            <a:r>
              <a:rPr lang="en-US" sz="1000" dirty="0" err="1">
                <a:solidFill>
                  <a:srgbClr val="FFFF00"/>
                </a:solidFill>
              </a:rPr>
              <a:t>org_phone</a:t>
            </a:r>
            <a:r>
              <a:rPr lang="en-US" sz="1000" dirty="0">
                <a:solidFill>
                  <a:srgbClr val="FFFF00"/>
                </a:solidFill>
              </a:rPr>
              <a:t>=0437 250 500</a:t>
            </a:r>
          </a:p>
          <a:p>
            <a:r>
              <a:rPr lang="en-US" sz="1000" dirty="0" err="1">
                <a:solidFill>
                  <a:srgbClr val="FFFF00"/>
                </a:solidFill>
              </a:rPr>
              <a:t>org_fax</a:t>
            </a:r>
            <a:r>
              <a:rPr lang="en-US" sz="1000" dirty="0">
                <a:solidFill>
                  <a:srgbClr val="FFFF00"/>
                </a:solidFill>
              </a:rPr>
              <a:t>=NA</a:t>
            </a:r>
          </a:p>
          <a:p>
            <a:r>
              <a:rPr lang="en-US" sz="1000" dirty="0">
                <a:solidFill>
                  <a:srgbClr val="FFFF00"/>
                </a:solidFill>
              </a:rPr>
              <a:t>org_email=ted.rigby@rienco.com.au</a:t>
            </a:r>
          </a:p>
          <a:p>
            <a:r>
              <a:rPr lang="en-US" sz="1000" dirty="0" err="1">
                <a:solidFill>
                  <a:schemeClr val="accent6">
                    <a:lumMod val="60000"/>
                    <a:lumOff val="40000"/>
                  </a:schemeClr>
                </a:solidFill>
              </a:rPr>
              <a:t>out_QAsum</a:t>
            </a:r>
            <a:r>
              <a:rPr lang="en-US" sz="1000" dirty="0">
                <a:solidFill>
                  <a:schemeClr val="accent6">
                    <a:lumMod val="60000"/>
                    <a:lumOff val="40000"/>
                  </a:schemeClr>
                </a:solidFill>
              </a:rPr>
              <a:t>=.TRUE.</a:t>
            </a:r>
          </a:p>
          <a:p>
            <a:r>
              <a:rPr lang="en-US" sz="1000" dirty="0" err="1">
                <a:solidFill>
                  <a:schemeClr val="accent6">
                    <a:lumMod val="60000"/>
                    <a:lumOff val="40000"/>
                  </a:schemeClr>
                </a:solidFill>
              </a:rPr>
              <a:t>out_metafile</a:t>
            </a:r>
            <a:r>
              <a:rPr lang="en-US" sz="1000" dirty="0">
                <a:solidFill>
                  <a:schemeClr val="accent6">
                    <a:lumMod val="60000"/>
                    <a:lumOff val="40000"/>
                  </a:schemeClr>
                </a:solidFill>
              </a:rPr>
              <a:t>=.FALSE.</a:t>
            </a:r>
          </a:p>
          <a:p>
            <a:r>
              <a:rPr lang="en-US" sz="1000" dirty="0" err="1">
                <a:solidFill>
                  <a:schemeClr val="accent6">
                    <a:lumMod val="60000"/>
                    <a:lumOff val="40000"/>
                  </a:schemeClr>
                </a:solidFill>
              </a:rPr>
              <a:t>out_culverts</a:t>
            </a:r>
            <a:r>
              <a:rPr lang="en-US" sz="1000" dirty="0">
                <a:solidFill>
                  <a:schemeClr val="accent6">
                    <a:lumMod val="60000"/>
                    <a:lumOff val="40000"/>
                  </a:schemeClr>
                </a:solidFill>
              </a:rPr>
              <a:t>=.FALSE.</a:t>
            </a:r>
          </a:p>
          <a:p>
            <a:r>
              <a:rPr lang="en-US" sz="1000" dirty="0" err="1">
                <a:solidFill>
                  <a:schemeClr val="accent6">
                    <a:lumMod val="60000"/>
                    <a:lumOff val="40000"/>
                  </a:schemeClr>
                </a:solidFill>
              </a:rPr>
              <a:t>out_scourable</a:t>
            </a:r>
            <a:r>
              <a:rPr lang="en-US" sz="1000" dirty="0">
                <a:solidFill>
                  <a:schemeClr val="accent6">
                    <a:lumMod val="60000"/>
                    <a:lumOff val="40000"/>
                  </a:schemeClr>
                </a:solidFill>
              </a:rPr>
              <a:t>=.FALSE.</a:t>
            </a:r>
          </a:p>
          <a:p>
            <a:r>
              <a:rPr lang="en-US" sz="1000" dirty="0" err="1">
                <a:solidFill>
                  <a:schemeClr val="accent6">
                    <a:lumMod val="60000"/>
                    <a:lumOff val="40000"/>
                  </a:schemeClr>
                </a:solidFill>
              </a:rPr>
              <a:t>out_critdes</a:t>
            </a:r>
            <a:r>
              <a:rPr lang="en-US" sz="1000" dirty="0">
                <a:solidFill>
                  <a:schemeClr val="accent6">
                    <a:lumMod val="60000"/>
                    <a:lumOff val="40000"/>
                  </a:schemeClr>
                </a:solidFill>
              </a:rPr>
              <a:t>=.TRUE.</a:t>
            </a:r>
          </a:p>
          <a:p>
            <a:r>
              <a:rPr lang="en-US" sz="1000" dirty="0" err="1">
                <a:solidFill>
                  <a:schemeClr val="accent6">
                    <a:lumMod val="60000"/>
                    <a:lumOff val="40000"/>
                  </a:schemeClr>
                </a:solidFill>
              </a:rPr>
              <a:t>dbg_run</a:t>
            </a:r>
            <a:r>
              <a:rPr lang="en-US" sz="1000" dirty="0">
                <a:solidFill>
                  <a:schemeClr val="accent6">
                    <a:lumMod val="60000"/>
                    <a:lumOff val="40000"/>
                  </a:schemeClr>
                </a:solidFill>
              </a:rPr>
              <a:t> =.FALSE.</a:t>
            </a:r>
          </a:p>
          <a:p>
            <a:r>
              <a:rPr lang="en-US" sz="1000" dirty="0" err="1">
                <a:solidFill>
                  <a:schemeClr val="accent6">
                    <a:lumMod val="60000"/>
                    <a:lumOff val="40000"/>
                  </a:schemeClr>
                </a:solidFill>
              </a:rPr>
              <a:t>dbg_echo</a:t>
            </a:r>
            <a:r>
              <a:rPr lang="en-US" sz="1000" dirty="0">
                <a:solidFill>
                  <a:schemeClr val="accent6">
                    <a:lumMod val="60000"/>
                    <a:lumOff val="40000"/>
                  </a:schemeClr>
                </a:solidFill>
              </a:rPr>
              <a:t> =.FALSE.</a:t>
            </a:r>
          </a:p>
          <a:p>
            <a:r>
              <a:rPr lang="en-US" sz="1000" dirty="0" err="1">
                <a:solidFill>
                  <a:schemeClr val="accent6">
                    <a:lumMod val="60000"/>
                    <a:lumOff val="40000"/>
                  </a:schemeClr>
                </a:solidFill>
              </a:rPr>
              <a:t>sum_subareas</a:t>
            </a:r>
            <a:r>
              <a:rPr lang="en-US" sz="1000" dirty="0">
                <a:solidFill>
                  <a:schemeClr val="accent6">
                    <a:lumMod val="60000"/>
                    <a:lumOff val="40000"/>
                  </a:schemeClr>
                </a:solidFill>
              </a:rPr>
              <a:t>=.FALSE.</a:t>
            </a:r>
          </a:p>
          <a:p>
            <a:r>
              <a:rPr lang="en-US" sz="1000" dirty="0" err="1">
                <a:solidFill>
                  <a:schemeClr val="accent6">
                    <a:lumMod val="60000"/>
                    <a:lumOff val="40000"/>
                  </a:schemeClr>
                </a:solidFill>
              </a:rPr>
              <a:t>sum_depths</a:t>
            </a:r>
            <a:r>
              <a:rPr lang="en-US" sz="1000" dirty="0">
                <a:solidFill>
                  <a:schemeClr val="accent6">
                    <a:lumMod val="60000"/>
                    <a:lumOff val="40000"/>
                  </a:schemeClr>
                </a:solidFill>
              </a:rPr>
              <a:t>=.FALSE.</a:t>
            </a:r>
          </a:p>
          <a:p>
            <a:r>
              <a:rPr lang="en-US" sz="1000" dirty="0" err="1">
                <a:solidFill>
                  <a:schemeClr val="accent6">
                    <a:lumMod val="60000"/>
                    <a:lumOff val="40000"/>
                  </a:schemeClr>
                </a:solidFill>
              </a:rPr>
              <a:t>sum_catchment</a:t>
            </a:r>
            <a:r>
              <a:rPr lang="en-US" sz="1000" dirty="0">
                <a:solidFill>
                  <a:schemeClr val="accent6">
                    <a:lumMod val="60000"/>
                    <a:lumOff val="40000"/>
                  </a:schemeClr>
                </a:solidFill>
              </a:rPr>
              <a:t>=.TRUE.</a:t>
            </a:r>
          </a:p>
          <a:p>
            <a:r>
              <a:rPr lang="en-US" sz="1000" dirty="0" err="1">
                <a:solidFill>
                  <a:schemeClr val="accent6">
                    <a:lumMod val="60000"/>
                    <a:lumOff val="40000"/>
                  </a:schemeClr>
                </a:solidFill>
              </a:rPr>
              <a:t>sum_volumes</a:t>
            </a:r>
            <a:r>
              <a:rPr lang="en-US" sz="1000" dirty="0">
                <a:solidFill>
                  <a:schemeClr val="accent6">
                    <a:lumMod val="60000"/>
                    <a:lumOff val="40000"/>
                  </a:schemeClr>
                </a:solidFill>
              </a:rPr>
              <a:t>=.FALSE.</a:t>
            </a:r>
          </a:p>
          <a:p>
            <a:r>
              <a:rPr lang="en-US" sz="1000" dirty="0" err="1">
                <a:solidFill>
                  <a:schemeClr val="accent6">
                    <a:lumMod val="60000"/>
                    <a:lumOff val="40000"/>
                  </a:schemeClr>
                </a:solidFill>
              </a:rPr>
              <a:t>sum_outlet_structures</a:t>
            </a:r>
            <a:r>
              <a:rPr lang="en-US" sz="1000" dirty="0">
                <a:solidFill>
                  <a:schemeClr val="accent6">
                    <a:lumMod val="60000"/>
                    <a:lumOff val="40000"/>
                  </a:schemeClr>
                </a:solidFill>
              </a:rPr>
              <a:t>=.FALSE.</a:t>
            </a:r>
          </a:p>
          <a:p>
            <a:r>
              <a:rPr lang="en-US" sz="1000" dirty="0" err="1">
                <a:solidFill>
                  <a:schemeClr val="accent6">
                    <a:lumMod val="60000"/>
                    <a:lumOff val="40000"/>
                  </a:schemeClr>
                </a:solidFill>
              </a:rPr>
              <a:t>sum_local_structures</a:t>
            </a:r>
            <a:r>
              <a:rPr lang="en-US" sz="1000" dirty="0">
                <a:solidFill>
                  <a:schemeClr val="accent6">
                    <a:lumMod val="60000"/>
                    <a:lumOff val="40000"/>
                  </a:schemeClr>
                </a:solidFill>
              </a:rPr>
              <a:t>=.FALSE.</a:t>
            </a:r>
          </a:p>
          <a:p>
            <a:r>
              <a:rPr lang="en-US" sz="1000" dirty="0" err="1">
                <a:solidFill>
                  <a:schemeClr val="accent6">
                    <a:lumMod val="60000"/>
                    <a:lumOff val="40000"/>
                  </a:schemeClr>
                </a:solidFill>
              </a:rPr>
              <a:t>sum_Qpeaks</a:t>
            </a:r>
            <a:r>
              <a:rPr lang="en-US" sz="1000" dirty="0">
                <a:solidFill>
                  <a:schemeClr val="accent6">
                    <a:lumMod val="60000"/>
                    <a:lumOff val="40000"/>
                  </a:schemeClr>
                </a:solidFill>
              </a:rPr>
              <a:t>=.FALSE.</a:t>
            </a:r>
          </a:p>
          <a:p>
            <a:r>
              <a:rPr lang="en-US" sz="1000" dirty="0" err="1">
                <a:solidFill>
                  <a:schemeClr val="accent6">
                    <a:lumMod val="60000"/>
                    <a:lumOff val="40000"/>
                  </a:schemeClr>
                </a:solidFill>
              </a:rPr>
              <a:t>sum_Tpeaks</a:t>
            </a:r>
            <a:r>
              <a:rPr lang="en-US" sz="1000" dirty="0">
                <a:solidFill>
                  <a:schemeClr val="accent6">
                    <a:lumMod val="60000"/>
                    <a:lumOff val="40000"/>
                  </a:schemeClr>
                </a:solidFill>
              </a:rPr>
              <a:t>=.FALSE.</a:t>
            </a:r>
          </a:p>
          <a:p>
            <a:r>
              <a:rPr lang="en-US" sz="1000" dirty="0" err="1">
                <a:solidFill>
                  <a:schemeClr val="accent6">
                    <a:lumMod val="60000"/>
                    <a:lumOff val="40000"/>
                  </a:schemeClr>
                </a:solidFill>
              </a:rPr>
              <a:t>sum_Storms</a:t>
            </a:r>
            <a:r>
              <a:rPr lang="en-US" sz="1000" dirty="0">
                <a:solidFill>
                  <a:schemeClr val="accent6">
                    <a:lumMod val="60000"/>
                    <a:lumOff val="40000"/>
                  </a:schemeClr>
                </a:solidFill>
              </a:rPr>
              <a:t>=.TRUE.</a:t>
            </a:r>
          </a:p>
          <a:p>
            <a:r>
              <a:rPr lang="en-US" sz="1000" dirty="0" err="1">
                <a:solidFill>
                  <a:srgbClr val="FFFF00"/>
                </a:solidFill>
              </a:rPr>
              <a:t>trig_flowmin</a:t>
            </a:r>
            <a:r>
              <a:rPr lang="en-US" sz="1000" dirty="0">
                <a:solidFill>
                  <a:srgbClr val="FFFF00"/>
                </a:solidFill>
              </a:rPr>
              <a:t>=5</a:t>
            </a:r>
          </a:p>
          <a:p>
            <a:r>
              <a:rPr lang="en-US" sz="1000" dirty="0" err="1">
                <a:solidFill>
                  <a:srgbClr val="FFFF00"/>
                </a:solidFill>
              </a:rPr>
              <a:t>Snyder_multiplier</a:t>
            </a:r>
            <a:r>
              <a:rPr lang="en-US" sz="1000" dirty="0">
                <a:solidFill>
                  <a:srgbClr val="FFFF00"/>
                </a:solidFill>
              </a:rPr>
              <a:t>=3</a:t>
            </a:r>
          </a:p>
          <a:p>
            <a:r>
              <a:rPr lang="en-US" sz="1000" dirty="0">
                <a:solidFill>
                  <a:srgbClr val="FFFF00"/>
                </a:solidFill>
              </a:rPr>
              <a:t>#####END_PROJECT_INITIALISATION##############################</a:t>
            </a:r>
          </a:p>
        </p:txBody>
      </p:sp>
    </p:spTree>
    <p:extLst>
      <p:ext uri="{BB962C8B-B14F-4D97-AF65-F5344CB8AC3E}">
        <p14:creationId xmlns:p14="http://schemas.microsoft.com/office/powerpoint/2010/main" val="2343612284"/>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A7747E-5F62-4BDF-AE7B-B0319DAE9ED0}"/>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20741"/>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7507147" cy="558760"/>
          </a:xfrm>
        </p:spPr>
        <p:txBody>
          <a:bodyPr>
            <a:normAutofit fontScale="92500"/>
          </a:bodyPr>
          <a:lstStyle/>
          <a:p>
            <a:pPr marL="0" indent="0">
              <a:buNone/>
            </a:pPr>
            <a:r>
              <a:rPr lang="en-AU" sz="3200" b="1" i="1" dirty="0">
                <a:solidFill>
                  <a:schemeClr val="bg1"/>
                </a:solidFill>
                <a:latin typeface="Arial" panose="020B0604020202020204" pitchFamily="34" charset="0"/>
                <a:cs typeface="Arial" panose="020B0604020202020204" pitchFamily="34" charset="0"/>
              </a:rPr>
              <a:t>RUNFILE INPUT INI FILES (all optional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42D37A34-1C0F-4A42-AC9A-787F174F8058}"/>
              </a:ext>
            </a:extLst>
          </p:cNvPr>
          <p:cNvSpPr txBox="1"/>
          <p:nvPr/>
        </p:nvSpPr>
        <p:spPr>
          <a:xfrm>
            <a:off x="944914" y="2384385"/>
            <a:ext cx="10595045" cy="3970318"/>
          </a:xfrm>
          <a:prstGeom prst="rect">
            <a:avLst/>
          </a:prstGeom>
          <a:noFill/>
        </p:spPr>
        <p:txBody>
          <a:bodyPr wrap="square" rtlCol="0">
            <a:spAutoFit/>
          </a:bodyPr>
          <a:lstStyle/>
          <a:p>
            <a:r>
              <a:rPr lang="en-US" sz="1400" dirty="0" err="1">
                <a:solidFill>
                  <a:srgbClr val="FFFF00"/>
                </a:solidFill>
                <a:latin typeface="Arial" panose="020B0604020202020204" pitchFamily="34" charset="0"/>
                <a:cs typeface="Arial" panose="020B0604020202020204" pitchFamily="34" charset="0"/>
              </a:rPr>
              <a:t>out_QAsum</a:t>
            </a:r>
            <a:r>
              <a:rPr lang="en-US" sz="1400" dirty="0">
                <a:solidFill>
                  <a:srgbClr val="FFFF00"/>
                </a:solidFill>
                <a:latin typeface="Arial" panose="020B0604020202020204" pitchFamily="34" charset="0"/>
                <a:cs typeface="Arial" panose="020B0604020202020204" pitchFamily="34" charset="0"/>
              </a:rPr>
              <a:t>=.TRUE.		</a:t>
            </a:r>
            <a:r>
              <a:rPr lang="en-US" sz="1400" dirty="0">
                <a:solidFill>
                  <a:schemeClr val="bg1"/>
                </a:solidFill>
                <a:latin typeface="Arial" panose="020B0604020202020204" pitchFamily="34" charset="0"/>
                <a:cs typeface="Arial" panose="020B0604020202020204" pitchFamily="34" charset="0"/>
              </a:rPr>
              <a:t>IF .TRUE.	(Creates QA file &amp; output – storm summary results only)</a:t>
            </a:r>
            <a:r>
              <a:rPr lang="en-US" sz="1400" dirty="0">
                <a:solidFill>
                  <a:srgbClr val="FFFF00"/>
                </a:solidFill>
                <a:latin typeface="Arial" panose="020B0604020202020204" pitchFamily="34" charset="0"/>
                <a:cs typeface="Arial" panose="020B0604020202020204" pitchFamily="34" charset="0"/>
              </a:rPr>
              <a:t>	</a:t>
            </a:r>
          </a:p>
          <a:p>
            <a:r>
              <a:rPr lang="en-US" sz="1400" dirty="0" err="1">
                <a:solidFill>
                  <a:srgbClr val="FFFF00"/>
                </a:solidFill>
                <a:latin typeface="Arial" panose="020B0604020202020204" pitchFamily="34" charset="0"/>
                <a:cs typeface="Arial" panose="020B0604020202020204" pitchFamily="34" charset="0"/>
              </a:rPr>
              <a:t>out_metafile</a:t>
            </a:r>
            <a:r>
              <a:rPr lang="en-US" sz="1400" dirty="0">
                <a:solidFill>
                  <a:srgbClr val="FFFF00"/>
                </a:solidFill>
                <a:latin typeface="Arial" panose="020B0604020202020204" pitchFamily="34" charset="0"/>
                <a:cs typeface="Arial" panose="020B0604020202020204" pitchFamily="34" charset="0"/>
              </a:rPr>
              <a:t>=.FALSE. 			</a:t>
            </a:r>
            <a:r>
              <a:rPr lang="en-US" sz="1400" dirty="0">
                <a:solidFill>
                  <a:schemeClr val="bg1"/>
                </a:solidFill>
                <a:latin typeface="Arial" panose="020B0604020202020204" pitchFamily="34" charset="0"/>
                <a:cs typeface="Arial" panose="020B0604020202020204" pitchFamily="34" charset="0"/>
              </a:rPr>
              <a:t>(Creates Meta file&amp;  output – detail hydrographs for each event)</a:t>
            </a:r>
            <a:r>
              <a:rPr lang="en-US" sz="1400" dirty="0">
                <a:solidFill>
                  <a:srgbClr val="FFFF00"/>
                </a:solidFill>
                <a:latin typeface="Arial" panose="020B0604020202020204" pitchFamily="34" charset="0"/>
                <a:cs typeface="Arial" panose="020B0604020202020204" pitchFamily="34" charset="0"/>
              </a:rPr>
              <a:t>	</a:t>
            </a:r>
          </a:p>
          <a:p>
            <a:r>
              <a:rPr lang="en-US" sz="1400" dirty="0" err="1">
                <a:solidFill>
                  <a:srgbClr val="FFFF00"/>
                </a:solidFill>
                <a:latin typeface="Arial" panose="020B0604020202020204" pitchFamily="34" charset="0"/>
                <a:cs typeface="Arial" panose="020B0604020202020204" pitchFamily="34" charset="0"/>
              </a:rPr>
              <a:t>out_culverts</a:t>
            </a:r>
            <a:r>
              <a:rPr lang="en-US" sz="1400" dirty="0">
                <a:solidFill>
                  <a:srgbClr val="FFFF00"/>
                </a:solidFill>
                <a:latin typeface="Arial" panose="020B0604020202020204" pitchFamily="34" charset="0"/>
                <a:cs typeface="Arial" panose="020B0604020202020204" pitchFamily="34" charset="0"/>
              </a:rPr>
              <a:t>=.FALSE.                                       </a:t>
            </a:r>
            <a:r>
              <a:rPr lang="en-US" sz="1400" dirty="0">
                <a:solidFill>
                  <a:schemeClr val="bg1"/>
                </a:solidFill>
                <a:latin typeface="Arial" panose="020B0604020202020204" pitchFamily="34" charset="0"/>
                <a:cs typeface="Arial" panose="020B0604020202020204" pitchFamily="34" charset="0"/>
              </a:rPr>
              <a:t>(Creates  detailed culvert  result file &amp; culvert output for each event)</a:t>
            </a:r>
          </a:p>
          <a:p>
            <a:r>
              <a:rPr lang="en-US" sz="1400" dirty="0" err="1">
                <a:solidFill>
                  <a:srgbClr val="FFFF00"/>
                </a:solidFill>
                <a:latin typeface="Arial" panose="020B0604020202020204" pitchFamily="34" charset="0"/>
                <a:cs typeface="Arial" panose="020B0604020202020204" pitchFamily="34" charset="0"/>
              </a:rPr>
              <a:t>out_scourable</a:t>
            </a:r>
            <a:r>
              <a:rPr lang="en-US" sz="1400" dirty="0">
                <a:solidFill>
                  <a:srgbClr val="FFFF00"/>
                </a:solidFill>
                <a:latin typeface="Arial" panose="020B0604020202020204" pitchFamily="34" charset="0"/>
                <a:cs typeface="Arial" panose="020B0604020202020204" pitchFamily="34" charset="0"/>
              </a:rPr>
              <a:t>=.FALSE.                                    </a:t>
            </a:r>
            <a:r>
              <a:rPr lang="en-US" sz="1400" dirty="0">
                <a:solidFill>
                  <a:schemeClr val="bg1"/>
                </a:solidFill>
                <a:latin typeface="Arial" panose="020B0604020202020204" pitchFamily="34" charset="0"/>
                <a:cs typeface="Arial" panose="020B0604020202020204" pitchFamily="34" charset="0"/>
              </a:rPr>
              <a:t>(Creates  detailed </a:t>
            </a:r>
            <a:r>
              <a:rPr lang="en-US" sz="1400" dirty="0" err="1">
                <a:solidFill>
                  <a:schemeClr val="bg1"/>
                </a:solidFill>
                <a:latin typeface="Arial" panose="020B0604020202020204" pitchFamily="34" charset="0"/>
                <a:cs typeface="Arial" panose="020B0604020202020204" pitchFamily="34" charset="0"/>
              </a:rPr>
              <a:t>scourable</a:t>
            </a:r>
            <a:r>
              <a:rPr lang="en-US" sz="1400" dirty="0">
                <a:solidFill>
                  <a:schemeClr val="bg1"/>
                </a:solidFill>
                <a:latin typeface="Arial" panose="020B0604020202020204" pitchFamily="34" charset="0"/>
                <a:cs typeface="Arial" panose="020B0604020202020204" pitchFamily="34" charset="0"/>
              </a:rPr>
              <a:t> weir  result file &amp; output for each event)</a:t>
            </a:r>
          </a:p>
          <a:p>
            <a:r>
              <a:rPr lang="en-US" sz="1400" dirty="0" err="1">
                <a:solidFill>
                  <a:srgbClr val="FFFF00"/>
                </a:solidFill>
                <a:latin typeface="Arial" panose="020B0604020202020204" pitchFamily="34" charset="0"/>
                <a:cs typeface="Arial" panose="020B0604020202020204" pitchFamily="34" charset="0"/>
              </a:rPr>
              <a:t>out_critdes</a:t>
            </a:r>
            <a:r>
              <a:rPr lang="en-US" sz="1400" dirty="0">
                <a:solidFill>
                  <a:srgbClr val="FFFF00"/>
                </a:solidFill>
                <a:latin typeface="Arial" panose="020B0604020202020204" pitchFamily="34" charset="0"/>
                <a:cs typeface="Arial" panose="020B0604020202020204" pitchFamily="34" charset="0"/>
              </a:rPr>
              <a:t>=.TRUE.                                           </a:t>
            </a:r>
            <a:r>
              <a:rPr lang="en-US" sz="1400" dirty="0">
                <a:solidFill>
                  <a:schemeClr val="bg1"/>
                </a:solidFill>
                <a:latin typeface="Arial" panose="020B0604020202020204" pitchFamily="34" charset="0"/>
                <a:cs typeface="Arial" panose="020B0604020202020204" pitchFamily="34" charset="0"/>
              </a:rPr>
              <a:t>(Creates  detailed design storm summary result file &amp; output for each storm)</a:t>
            </a:r>
          </a:p>
          <a:p>
            <a:r>
              <a:rPr lang="en-US" sz="1400" dirty="0" err="1">
                <a:solidFill>
                  <a:srgbClr val="FFFF00"/>
                </a:solidFill>
                <a:latin typeface="Arial" panose="020B0604020202020204" pitchFamily="34" charset="0"/>
                <a:cs typeface="Arial" panose="020B0604020202020204" pitchFamily="34" charset="0"/>
              </a:rPr>
              <a:t>dbg_run</a:t>
            </a:r>
            <a:r>
              <a:rPr lang="en-US" sz="1400" dirty="0">
                <a:solidFill>
                  <a:srgbClr val="FFFF00"/>
                </a:solidFill>
                <a:latin typeface="Arial" panose="020B0604020202020204" pitchFamily="34" charset="0"/>
                <a:cs typeface="Arial" panose="020B0604020202020204" pitchFamily="34" charset="0"/>
              </a:rPr>
              <a:t> =.FALSE.                                             </a:t>
            </a:r>
            <a:r>
              <a:rPr lang="en-US" sz="1400" dirty="0">
                <a:solidFill>
                  <a:schemeClr val="bg1"/>
                </a:solidFill>
                <a:latin typeface="Arial" panose="020B0604020202020204" pitchFamily="34" charset="0"/>
                <a:cs typeface="Arial" panose="020B0604020202020204" pitchFamily="34" charset="0"/>
              </a:rPr>
              <a:t>(Creates  detail debug log file with considerable intermediate output – can be huge!)</a:t>
            </a:r>
          </a:p>
          <a:p>
            <a:r>
              <a:rPr lang="en-US" sz="1400" dirty="0" err="1">
                <a:solidFill>
                  <a:srgbClr val="FFFF00"/>
                </a:solidFill>
                <a:latin typeface="Arial" panose="020B0604020202020204" pitchFamily="34" charset="0"/>
                <a:cs typeface="Arial" panose="020B0604020202020204" pitchFamily="34" charset="0"/>
              </a:rPr>
              <a:t>dbg_echo</a:t>
            </a:r>
            <a:r>
              <a:rPr lang="en-US" sz="1400" dirty="0">
                <a:solidFill>
                  <a:srgbClr val="FFFF00"/>
                </a:solidFill>
                <a:latin typeface="Arial" panose="020B0604020202020204" pitchFamily="34" charset="0"/>
                <a:cs typeface="Arial" panose="020B0604020202020204" pitchFamily="34" charset="0"/>
              </a:rPr>
              <a:t> =.FALSE.                                          </a:t>
            </a:r>
            <a:r>
              <a:rPr lang="en-US" sz="1400" dirty="0">
                <a:solidFill>
                  <a:schemeClr val="bg1"/>
                </a:solidFill>
                <a:latin typeface="Arial" panose="020B0604020202020204" pitchFamily="34" charset="0"/>
                <a:cs typeface="Arial" panose="020B0604020202020204" pitchFamily="34" charset="0"/>
              </a:rPr>
              <a:t>(Creates  an echo of the input </a:t>
            </a:r>
            <a:r>
              <a:rPr lang="en-US" sz="1400" dirty="0" err="1">
                <a:solidFill>
                  <a:schemeClr val="bg1"/>
                </a:solidFill>
                <a:latin typeface="Arial" panose="020B0604020202020204" pitchFamily="34" charset="0"/>
                <a:cs typeface="Arial" panose="020B0604020202020204" pitchFamily="34" charset="0"/>
              </a:rPr>
              <a:t>runfile</a:t>
            </a:r>
            <a:r>
              <a:rPr lang="en-US" sz="1400" dirty="0">
                <a:solidFill>
                  <a:schemeClr val="bg1"/>
                </a:solidFill>
                <a:latin typeface="Arial" panose="020B0604020202020204" pitchFamily="34" charset="0"/>
                <a:cs typeface="Arial" panose="020B0604020202020204" pitchFamily="34" charset="0"/>
              </a:rPr>
              <a:t> as data is read in – can help debug)</a:t>
            </a:r>
          </a:p>
          <a:p>
            <a:r>
              <a:rPr lang="en-US" sz="1400" dirty="0" err="1">
                <a:solidFill>
                  <a:srgbClr val="FFFF00"/>
                </a:solidFill>
                <a:latin typeface="Arial" panose="020B0604020202020204" pitchFamily="34" charset="0"/>
                <a:cs typeface="Arial" panose="020B0604020202020204" pitchFamily="34" charset="0"/>
              </a:rPr>
              <a:t>sum_subareas</a:t>
            </a:r>
            <a:r>
              <a:rPr lang="en-US" sz="1400" dirty="0">
                <a:solidFill>
                  <a:srgbClr val="FFFF00"/>
                </a:solidFill>
                <a:latin typeface="Arial" panose="020B0604020202020204" pitchFamily="34" charset="0"/>
                <a:cs typeface="Arial" panose="020B0604020202020204" pitchFamily="34" charset="0"/>
              </a:rPr>
              <a:t>=.FALSE.                                   </a:t>
            </a:r>
            <a:r>
              <a:rPr lang="en-US" sz="1400" dirty="0">
                <a:solidFill>
                  <a:schemeClr val="bg1"/>
                </a:solidFill>
                <a:latin typeface="Arial" panose="020B0604020202020204" pitchFamily="34" charset="0"/>
                <a:cs typeface="Arial" panose="020B0604020202020204" pitchFamily="34" charset="0"/>
              </a:rPr>
              <a:t>(Adds a </a:t>
            </a:r>
            <a:r>
              <a:rPr lang="en-US" sz="1400" dirty="0" err="1">
                <a:solidFill>
                  <a:schemeClr val="bg1"/>
                </a:solidFill>
                <a:latin typeface="Arial" panose="020B0604020202020204" pitchFamily="34" charset="0"/>
                <a:cs typeface="Arial" panose="020B0604020202020204" pitchFamily="34" charset="0"/>
              </a:rPr>
              <a:t>subareal</a:t>
            </a:r>
            <a:r>
              <a:rPr lang="en-US" sz="1400" dirty="0">
                <a:solidFill>
                  <a:schemeClr val="bg1"/>
                </a:solidFill>
                <a:latin typeface="Arial" panose="020B0604020202020204" pitchFamily="34" charset="0"/>
                <a:cs typeface="Arial" panose="020B0604020202020204" pitchFamily="34" charset="0"/>
              </a:rPr>
              <a:t> summary for each event to the meta file)</a:t>
            </a:r>
          </a:p>
          <a:p>
            <a:r>
              <a:rPr lang="en-US" sz="1400" dirty="0" err="1">
                <a:solidFill>
                  <a:srgbClr val="FFFF00"/>
                </a:solidFill>
                <a:latin typeface="Arial" panose="020B0604020202020204" pitchFamily="34" charset="0"/>
                <a:cs typeface="Arial" panose="020B0604020202020204" pitchFamily="34" charset="0"/>
              </a:rPr>
              <a:t>sum_depths</a:t>
            </a:r>
            <a:r>
              <a:rPr lang="en-US" sz="1400" dirty="0">
                <a:solidFill>
                  <a:srgbClr val="FFFF00"/>
                </a:solidFill>
                <a:latin typeface="Arial" panose="020B0604020202020204" pitchFamily="34" charset="0"/>
                <a:cs typeface="Arial" panose="020B0604020202020204" pitchFamily="34" charset="0"/>
              </a:rPr>
              <a:t>=.FALSE.                                       </a:t>
            </a:r>
            <a:r>
              <a:rPr lang="en-US" sz="1400" dirty="0">
                <a:solidFill>
                  <a:schemeClr val="bg1"/>
                </a:solidFill>
                <a:latin typeface="Arial" panose="020B0604020202020204" pitchFamily="34" charset="0"/>
                <a:cs typeface="Arial" panose="020B0604020202020204" pitchFamily="34" charset="0"/>
              </a:rPr>
              <a:t>(Adds a depths summary for each event to the meta file)</a:t>
            </a:r>
          </a:p>
          <a:p>
            <a:r>
              <a:rPr lang="en-US" sz="1400" dirty="0" err="1">
                <a:solidFill>
                  <a:srgbClr val="FFFF00"/>
                </a:solidFill>
                <a:latin typeface="Arial" panose="020B0604020202020204" pitchFamily="34" charset="0"/>
                <a:cs typeface="Arial" panose="020B0604020202020204" pitchFamily="34" charset="0"/>
              </a:rPr>
              <a:t>sum_catchment</a:t>
            </a:r>
            <a:r>
              <a:rPr lang="en-US" sz="1400" dirty="0">
                <a:solidFill>
                  <a:srgbClr val="FFFF00"/>
                </a:solidFill>
                <a:latin typeface="Arial" panose="020B0604020202020204" pitchFamily="34" charset="0"/>
                <a:cs typeface="Arial" panose="020B0604020202020204" pitchFamily="34" charset="0"/>
              </a:rPr>
              <a:t>=.TRUE.                                   </a:t>
            </a:r>
            <a:r>
              <a:rPr lang="en-US" sz="1400" dirty="0">
                <a:solidFill>
                  <a:schemeClr val="bg1"/>
                </a:solidFill>
                <a:latin typeface="Arial" panose="020B0604020202020204" pitchFamily="34" charset="0"/>
                <a:cs typeface="Arial" panose="020B0604020202020204" pitchFamily="34" charset="0"/>
              </a:rPr>
              <a:t>(Adds a catchment summary for each event to the meta file)</a:t>
            </a:r>
          </a:p>
          <a:p>
            <a:r>
              <a:rPr lang="en-US" sz="1400" dirty="0" err="1">
                <a:solidFill>
                  <a:srgbClr val="FFFF00"/>
                </a:solidFill>
                <a:latin typeface="Arial" panose="020B0604020202020204" pitchFamily="34" charset="0"/>
                <a:cs typeface="Arial" panose="020B0604020202020204" pitchFamily="34" charset="0"/>
              </a:rPr>
              <a:t>sum_volumes</a:t>
            </a:r>
            <a:r>
              <a:rPr lang="en-US" sz="1400" dirty="0">
                <a:solidFill>
                  <a:srgbClr val="FFFF00"/>
                </a:solidFill>
                <a:latin typeface="Arial" panose="020B0604020202020204" pitchFamily="34" charset="0"/>
                <a:cs typeface="Arial" panose="020B0604020202020204" pitchFamily="34" charset="0"/>
              </a:rPr>
              <a:t>=.FALSE.                                    </a:t>
            </a:r>
            <a:r>
              <a:rPr lang="en-US" sz="1400" dirty="0">
                <a:solidFill>
                  <a:schemeClr val="bg1"/>
                </a:solidFill>
                <a:latin typeface="Arial" panose="020B0604020202020204" pitchFamily="34" charset="0"/>
                <a:cs typeface="Arial" panose="020B0604020202020204" pitchFamily="34" charset="0"/>
              </a:rPr>
              <a:t>(Adds a volumes summary for each event to the meta file)</a:t>
            </a:r>
          </a:p>
          <a:p>
            <a:r>
              <a:rPr lang="en-US" sz="1400" dirty="0" err="1">
                <a:solidFill>
                  <a:srgbClr val="FFFF00"/>
                </a:solidFill>
                <a:latin typeface="Arial" panose="020B0604020202020204" pitchFamily="34" charset="0"/>
                <a:cs typeface="Arial" panose="020B0604020202020204" pitchFamily="34" charset="0"/>
              </a:rPr>
              <a:t>sum_outlet_structures</a:t>
            </a:r>
            <a:r>
              <a:rPr lang="en-US" sz="1400" dirty="0">
                <a:solidFill>
                  <a:srgbClr val="FFFF00"/>
                </a:solidFill>
                <a:latin typeface="Arial" panose="020B0604020202020204" pitchFamily="34" charset="0"/>
                <a:cs typeface="Arial" panose="020B0604020202020204" pitchFamily="34" charset="0"/>
              </a:rPr>
              <a:t>=.FALSE.                       </a:t>
            </a:r>
            <a:r>
              <a:rPr lang="en-US" sz="1400" dirty="0">
                <a:solidFill>
                  <a:schemeClr val="bg1"/>
                </a:solidFill>
                <a:latin typeface="Arial" panose="020B0604020202020204" pitchFamily="34" charset="0"/>
                <a:cs typeface="Arial" panose="020B0604020202020204" pitchFamily="34" charset="0"/>
              </a:rPr>
              <a:t>(Adds an outlet structures summary for each event to the meta file)   </a:t>
            </a:r>
          </a:p>
          <a:p>
            <a:r>
              <a:rPr lang="en-US" sz="1400" dirty="0" err="1">
                <a:solidFill>
                  <a:srgbClr val="FFFF00"/>
                </a:solidFill>
                <a:latin typeface="Arial" panose="020B0604020202020204" pitchFamily="34" charset="0"/>
                <a:cs typeface="Arial" panose="020B0604020202020204" pitchFamily="34" charset="0"/>
              </a:rPr>
              <a:t>sum_local_structures</a:t>
            </a:r>
            <a:r>
              <a:rPr lang="en-US" sz="1400" dirty="0">
                <a:solidFill>
                  <a:srgbClr val="FFFF00"/>
                </a:solidFill>
                <a:latin typeface="Arial" panose="020B0604020202020204" pitchFamily="34" charset="0"/>
                <a:cs typeface="Arial" panose="020B0604020202020204" pitchFamily="34" charset="0"/>
              </a:rPr>
              <a:t>=.FALSE.                        </a:t>
            </a:r>
            <a:r>
              <a:rPr lang="en-US" sz="1400" dirty="0">
                <a:solidFill>
                  <a:schemeClr val="bg1"/>
                </a:solidFill>
                <a:latin typeface="Arial" panose="020B0604020202020204" pitchFamily="34" charset="0"/>
                <a:cs typeface="Arial" panose="020B0604020202020204" pitchFamily="34" charset="0"/>
              </a:rPr>
              <a:t>(Adds a local structures  summary for each event to the meta file)</a:t>
            </a:r>
          </a:p>
          <a:p>
            <a:r>
              <a:rPr lang="en-US" sz="1400" dirty="0" err="1">
                <a:solidFill>
                  <a:srgbClr val="FFFF00"/>
                </a:solidFill>
                <a:latin typeface="Arial" panose="020B0604020202020204" pitchFamily="34" charset="0"/>
                <a:cs typeface="Arial" panose="020B0604020202020204" pitchFamily="34" charset="0"/>
              </a:rPr>
              <a:t>sum_Qpeaks</a:t>
            </a:r>
            <a:r>
              <a:rPr lang="en-US" sz="1400" dirty="0">
                <a:solidFill>
                  <a:srgbClr val="FFFF00"/>
                </a:solidFill>
                <a:latin typeface="Arial" panose="020B0604020202020204" pitchFamily="34" charset="0"/>
                <a:cs typeface="Arial" panose="020B0604020202020204" pitchFamily="34" charset="0"/>
              </a:rPr>
              <a:t>=.FALSE.                                     </a:t>
            </a:r>
            <a:r>
              <a:rPr lang="en-US" sz="1400" dirty="0">
                <a:solidFill>
                  <a:schemeClr val="bg1"/>
                </a:solidFill>
                <a:latin typeface="Arial" panose="020B0604020202020204" pitchFamily="34" charset="0"/>
                <a:cs typeface="Arial" panose="020B0604020202020204" pitchFamily="34" charset="0"/>
              </a:rPr>
              <a:t>(Adds a peak flow summary for each event to the meta file)</a:t>
            </a:r>
          </a:p>
          <a:p>
            <a:r>
              <a:rPr lang="en-US" sz="1400" dirty="0" err="1">
                <a:solidFill>
                  <a:srgbClr val="FFFF00"/>
                </a:solidFill>
                <a:latin typeface="Arial" panose="020B0604020202020204" pitchFamily="34" charset="0"/>
                <a:cs typeface="Arial" panose="020B0604020202020204" pitchFamily="34" charset="0"/>
              </a:rPr>
              <a:t>sum_Tpeaks</a:t>
            </a:r>
            <a:r>
              <a:rPr lang="en-US" sz="1400" dirty="0">
                <a:solidFill>
                  <a:srgbClr val="FFFF00"/>
                </a:solidFill>
                <a:latin typeface="Arial" panose="020B0604020202020204" pitchFamily="34" charset="0"/>
                <a:cs typeface="Arial" panose="020B0604020202020204" pitchFamily="34" charset="0"/>
              </a:rPr>
              <a:t>=.FALSE.                                     </a:t>
            </a:r>
            <a:r>
              <a:rPr lang="en-US" sz="1400" dirty="0">
                <a:solidFill>
                  <a:schemeClr val="bg1"/>
                </a:solidFill>
                <a:latin typeface="Arial" panose="020B0604020202020204" pitchFamily="34" charset="0"/>
                <a:cs typeface="Arial" panose="020B0604020202020204" pitchFamily="34" charset="0"/>
              </a:rPr>
              <a:t>(Adds a time to peak summary for each event to the meta file)</a:t>
            </a:r>
          </a:p>
          <a:p>
            <a:r>
              <a:rPr lang="en-US" sz="1400" dirty="0" err="1">
                <a:solidFill>
                  <a:srgbClr val="FFFF00"/>
                </a:solidFill>
                <a:latin typeface="Arial" panose="020B0604020202020204" pitchFamily="34" charset="0"/>
                <a:cs typeface="Arial" panose="020B0604020202020204" pitchFamily="34" charset="0"/>
              </a:rPr>
              <a:t>sum_Storms</a:t>
            </a:r>
            <a:r>
              <a:rPr lang="en-US" sz="1400" dirty="0">
                <a:solidFill>
                  <a:srgbClr val="FFFF00"/>
                </a:solidFill>
                <a:latin typeface="Arial" panose="020B0604020202020204" pitchFamily="34" charset="0"/>
                <a:cs typeface="Arial" panose="020B0604020202020204" pitchFamily="34" charset="0"/>
              </a:rPr>
              <a:t>=.TRUE.                                       </a:t>
            </a:r>
            <a:r>
              <a:rPr lang="en-US" sz="1400" dirty="0">
                <a:solidFill>
                  <a:schemeClr val="bg1"/>
                </a:solidFill>
                <a:latin typeface="Arial" panose="020B0604020202020204" pitchFamily="34" charset="0"/>
                <a:cs typeface="Arial" panose="020B0604020202020204" pitchFamily="34" charset="0"/>
              </a:rPr>
              <a:t>(Adds to the QA file and displays on screen a storm summary for each storm)</a:t>
            </a:r>
          </a:p>
          <a:p>
            <a:r>
              <a:rPr lang="en-US" sz="1400" dirty="0" err="1">
                <a:solidFill>
                  <a:srgbClr val="FFFF00"/>
                </a:solidFill>
                <a:latin typeface="Arial" panose="020B0604020202020204" pitchFamily="34" charset="0"/>
                <a:cs typeface="Arial" panose="020B0604020202020204" pitchFamily="34" charset="0"/>
              </a:rPr>
              <a:t>trig_flowmin</a:t>
            </a:r>
            <a:r>
              <a:rPr lang="en-US" sz="1400" dirty="0">
                <a:solidFill>
                  <a:srgbClr val="FFFF00"/>
                </a:solidFill>
                <a:latin typeface="Arial" panose="020B0604020202020204" pitchFamily="34" charset="0"/>
                <a:cs typeface="Arial" panose="020B0604020202020204" pitchFamily="34" charset="0"/>
              </a:rPr>
              <a:t>=5                                                  </a:t>
            </a:r>
            <a:r>
              <a:rPr lang="en-US" sz="1400" dirty="0">
                <a:solidFill>
                  <a:schemeClr val="bg1"/>
                </a:solidFill>
                <a:latin typeface="Arial" panose="020B0604020202020204" pitchFamily="34" charset="0"/>
                <a:cs typeface="Arial" panose="020B0604020202020204" pitchFamily="34" charset="0"/>
              </a:rPr>
              <a:t>(Flow as percentage of peak at which hydrographs are truncated in meta file)</a:t>
            </a:r>
          </a:p>
          <a:p>
            <a:r>
              <a:rPr lang="en-US" sz="1400" dirty="0" err="1">
                <a:solidFill>
                  <a:srgbClr val="FFFF00"/>
                </a:solidFill>
                <a:latin typeface="Arial" panose="020B0604020202020204" pitchFamily="34" charset="0"/>
                <a:cs typeface="Arial" panose="020B0604020202020204" pitchFamily="34" charset="0"/>
              </a:rPr>
              <a:t>Snyder_multiplier</a:t>
            </a:r>
            <a:r>
              <a:rPr lang="en-US" sz="1400" dirty="0">
                <a:solidFill>
                  <a:srgbClr val="FFFF00"/>
                </a:solidFill>
                <a:latin typeface="Arial" panose="020B0604020202020204" pitchFamily="34" charset="0"/>
                <a:cs typeface="Arial" panose="020B0604020202020204" pitchFamily="34" charset="0"/>
              </a:rPr>
              <a:t>=3                                         </a:t>
            </a:r>
            <a:r>
              <a:rPr lang="en-US" sz="1400" dirty="0">
                <a:solidFill>
                  <a:schemeClr val="bg1"/>
                </a:solidFill>
                <a:latin typeface="Arial" panose="020B0604020202020204" pitchFamily="34" charset="0"/>
                <a:cs typeface="Arial" panose="020B0604020202020204" pitchFamily="34" charset="0"/>
              </a:rPr>
              <a:t>( A factored Snyder lag added to the hyetograph duration to set  hydrograph dura)</a:t>
            </a:r>
          </a:p>
        </p:txBody>
      </p:sp>
    </p:spTree>
    <p:extLst>
      <p:ext uri="{BB962C8B-B14F-4D97-AF65-F5344CB8AC3E}">
        <p14:creationId xmlns:p14="http://schemas.microsoft.com/office/powerpoint/2010/main" val="2041269606"/>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A7747E-5F62-4BDF-AE7B-B0319DAE9ED0}"/>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20741"/>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1049000" cy="435133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RUNFILE INPUT DATA FILES</a:t>
            </a:r>
          </a:p>
          <a:p>
            <a:r>
              <a:rPr lang="en-AU" sz="3000" b="1" dirty="0">
                <a:solidFill>
                  <a:schemeClr val="bg1"/>
                </a:solidFill>
                <a:latin typeface="Arial" panose="020B0604020202020204" pitchFamily="34" charset="0"/>
                <a:cs typeface="Arial" panose="020B0604020202020204" pitchFamily="34" charset="0"/>
              </a:rPr>
              <a:t> REC Storm                        </a:t>
            </a:r>
            <a:r>
              <a:rPr lang="en-AU" sz="3000" dirty="0">
                <a:solidFill>
                  <a:schemeClr val="bg1"/>
                </a:solidFill>
                <a:latin typeface="Arial" panose="020B0604020202020204" pitchFamily="34" charset="0"/>
                <a:cs typeface="Arial" panose="020B0604020202020204" pitchFamily="34" charset="0"/>
              </a:rPr>
              <a:t>(no external requirements)</a:t>
            </a:r>
          </a:p>
          <a:p>
            <a:r>
              <a:rPr lang="en-AU" sz="3000" b="1" dirty="0">
                <a:solidFill>
                  <a:schemeClr val="bg1"/>
                </a:solidFill>
                <a:latin typeface="Arial" panose="020B0604020202020204" pitchFamily="34" charset="0"/>
                <a:cs typeface="Arial" panose="020B0604020202020204" pitchFamily="34" charset="0"/>
              </a:rPr>
              <a:t> DES87/EMB87 Storm       </a:t>
            </a:r>
            <a:r>
              <a:rPr lang="en-AU" sz="3000" dirty="0">
                <a:solidFill>
                  <a:schemeClr val="bg1"/>
                </a:solidFill>
                <a:latin typeface="Arial" panose="020B0604020202020204" pitchFamily="34" charset="0"/>
                <a:cs typeface="Arial" panose="020B0604020202020204" pitchFamily="34" charset="0"/>
              </a:rPr>
              <a:t>(</a:t>
            </a:r>
            <a:r>
              <a:rPr lang="en-AU" sz="3000" dirty="0" err="1">
                <a:solidFill>
                  <a:schemeClr val="bg1"/>
                </a:solidFill>
                <a:latin typeface="Arial" panose="020B0604020202020204" pitchFamily="34" charset="0"/>
                <a:cs typeface="Arial" panose="020B0604020202020204" pitchFamily="34" charset="0"/>
              </a:rPr>
              <a:t>runfile</a:t>
            </a:r>
            <a:r>
              <a:rPr lang="en-AU" sz="3000" dirty="0">
                <a:solidFill>
                  <a:schemeClr val="bg1"/>
                </a:solidFill>
                <a:latin typeface="Arial" panose="020B0604020202020204" pitchFamily="34" charset="0"/>
                <a:cs typeface="Arial" panose="020B0604020202020204" pitchFamily="34" charset="0"/>
              </a:rPr>
              <a:t> or external IFD data)</a:t>
            </a:r>
          </a:p>
          <a:p>
            <a:r>
              <a:rPr lang="en-AU" sz="3000" b="1" dirty="0">
                <a:solidFill>
                  <a:schemeClr val="bg1"/>
                </a:solidFill>
                <a:latin typeface="Arial" panose="020B0604020202020204" pitchFamily="34" charset="0"/>
                <a:cs typeface="Arial" panose="020B0604020202020204" pitchFamily="34" charset="0"/>
              </a:rPr>
              <a:t> </a:t>
            </a:r>
            <a:r>
              <a:rPr lang="en-AU" sz="3000" b="1" dirty="0">
                <a:solidFill>
                  <a:schemeClr val="bg1"/>
                </a:solidFill>
                <a:highlight>
                  <a:srgbClr val="FF0000"/>
                </a:highlight>
                <a:latin typeface="Arial" panose="020B0604020202020204" pitchFamily="34" charset="0"/>
                <a:cs typeface="Arial" panose="020B0604020202020204" pitchFamily="34" charset="0"/>
              </a:rPr>
              <a:t>DES16 Storm                    </a:t>
            </a:r>
            <a:r>
              <a:rPr lang="en-AU" sz="3000" dirty="0">
                <a:solidFill>
                  <a:srgbClr val="FFFF00"/>
                </a:solidFill>
                <a:latin typeface="Arial" panose="020B0604020202020204" pitchFamily="34" charset="0"/>
                <a:cs typeface="Arial" panose="020B0604020202020204" pitchFamily="34" charset="0"/>
              </a:rPr>
              <a:t>(external IFD data - BOM)</a:t>
            </a:r>
          </a:p>
          <a:p>
            <a:pPr marL="0" indent="0">
              <a:buNone/>
            </a:pPr>
            <a:r>
              <a:rPr lang="en-AU" sz="3000" b="1" dirty="0">
                <a:solidFill>
                  <a:schemeClr val="bg1"/>
                </a:solidFill>
                <a:latin typeface="Arial" panose="020B0604020202020204" pitchFamily="34" charset="0"/>
                <a:cs typeface="Arial" panose="020B0604020202020204" pitchFamily="34" charset="0"/>
              </a:rPr>
              <a:t>                                              </a:t>
            </a:r>
            <a:r>
              <a:rPr lang="en-AU" sz="3000" dirty="0">
                <a:solidFill>
                  <a:srgbClr val="FFFF00"/>
                </a:solidFill>
                <a:latin typeface="Arial" panose="020B0604020202020204" pitchFamily="34" charset="0"/>
                <a:cs typeface="Arial" panose="020B0604020202020204" pitchFamily="34" charset="0"/>
              </a:rPr>
              <a:t>(external temporal patterns - Hub)</a:t>
            </a:r>
          </a:p>
          <a:p>
            <a:pPr marL="0" indent="0">
              <a:buNone/>
            </a:pPr>
            <a:r>
              <a:rPr lang="en-AU" sz="3000" b="1" dirty="0">
                <a:solidFill>
                  <a:schemeClr val="bg1"/>
                </a:solidFill>
                <a:latin typeface="Arial" panose="020B0604020202020204" pitchFamily="34" charset="0"/>
                <a:cs typeface="Arial" panose="020B0604020202020204" pitchFamily="34" charset="0"/>
              </a:rPr>
              <a:t>                                              </a:t>
            </a:r>
            <a:r>
              <a:rPr lang="en-AU" sz="3000" dirty="0">
                <a:solidFill>
                  <a:schemeClr val="bg1"/>
                </a:solidFill>
                <a:latin typeface="Arial" panose="020B0604020202020204" pitchFamily="34" charset="0"/>
                <a:cs typeface="Arial" panose="020B0604020202020204" pitchFamily="34" charset="0"/>
              </a:rPr>
              <a:t>(</a:t>
            </a:r>
            <a:r>
              <a:rPr lang="en-AU" sz="3000" dirty="0" err="1">
                <a:solidFill>
                  <a:schemeClr val="bg1"/>
                </a:solidFill>
                <a:latin typeface="Arial" panose="020B0604020202020204" pitchFamily="34" charset="0"/>
                <a:cs typeface="Arial" panose="020B0604020202020204" pitchFamily="34" charset="0"/>
              </a:rPr>
              <a:t>runfile</a:t>
            </a:r>
            <a:r>
              <a:rPr lang="en-AU" sz="3000" dirty="0">
                <a:solidFill>
                  <a:schemeClr val="bg1"/>
                </a:solidFill>
                <a:latin typeface="Arial" panose="020B0604020202020204" pitchFamily="34" charset="0"/>
                <a:cs typeface="Arial" panose="020B0604020202020204" pitchFamily="34" charset="0"/>
              </a:rPr>
              <a:t> or external ARF data)</a:t>
            </a:r>
          </a:p>
          <a:p>
            <a:pPr marL="0" indent="0">
              <a:buNone/>
            </a:pPr>
            <a:r>
              <a:rPr lang="en-AU" sz="3000" b="1" dirty="0">
                <a:solidFill>
                  <a:schemeClr val="bg1"/>
                </a:solidFill>
                <a:latin typeface="Arial" panose="020B0604020202020204" pitchFamily="34" charset="0"/>
                <a:cs typeface="Arial" panose="020B0604020202020204" pitchFamily="34" charset="0"/>
              </a:rPr>
              <a:t>                                              </a:t>
            </a:r>
            <a:r>
              <a:rPr lang="en-AU" sz="3000" dirty="0">
                <a:solidFill>
                  <a:schemeClr val="bg1"/>
                </a:solidFill>
                <a:latin typeface="Arial" panose="020B0604020202020204" pitchFamily="34" charset="0"/>
                <a:cs typeface="Arial" panose="020B0604020202020204" pitchFamily="34" charset="0"/>
              </a:rPr>
              <a:t>(</a:t>
            </a:r>
            <a:r>
              <a:rPr lang="en-AU" sz="3000" dirty="0" err="1">
                <a:solidFill>
                  <a:schemeClr val="bg1"/>
                </a:solidFill>
                <a:latin typeface="Arial" panose="020B0604020202020204" pitchFamily="34" charset="0"/>
                <a:cs typeface="Arial" panose="020B0604020202020204" pitchFamily="34" charset="0"/>
              </a:rPr>
              <a:t>runfile</a:t>
            </a:r>
            <a:r>
              <a:rPr lang="en-AU" sz="3000" dirty="0">
                <a:solidFill>
                  <a:schemeClr val="bg1"/>
                </a:solidFill>
                <a:latin typeface="Arial" panose="020B0604020202020204" pitchFamily="34" charset="0"/>
                <a:cs typeface="Arial" panose="020B0604020202020204" pitchFamily="34" charset="0"/>
              </a:rPr>
              <a:t> or external losses data)</a:t>
            </a:r>
          </a:p>
          <a:p>
            <a:pPr marL="0" indent="0">
              <a:buNone/>
            </a:pPr>
            <a:r>
              <a:rPr lang="en-AU" sz="3000" i="1" u="sng" dirty="0">
                <a:solidFill>
                  <a:srgbClr val="FFFF00"/>
                </a:solidFill>
                <a:latin typeface="Arial" panose="020B0604020202020204" pitchFamily="34" charset="0"/>
                <a:cs typeface="Arial" panose="020B0604020202020204" pitchFamily="34" charset="0"/>
              </a:rPr>
              <a:t>Cannot </a:t>
            </a:r>
            <a:r>
              <a:rPr lang="en-AU" sz="3000" i="1" dirty="0">
                <a:solidFill>
                  <a:srgbClr val="FFFF00"/>
                </a:solidFill>
                <a:latin typeface="Arial" panose="020B0604020202020204" pitchFamily="34" charset="0"/>
                <a:cs typeface="Arial" panose="020B0604020202020204" pitchFamily="34" charset="0"/>
              </a:rPr>
              <a:t>run a DES16 simulation without external BOM/Hub data!</a:t>
            </a:r>
          </a:p>
          <a:p>
            <a:endParaRPr lang="en-AU" sz="3000" b="1" dirty="0">
              <a:solidFill>
                <a:schemeClr val="bg1"/>
              </a:solidFill>
              <a:latin typeface="Arial" panose="020B0604020202020204" pitchFamily="34" charset="0"/>
              <a:cs typeface="Arial" panose="020B0604020202020204" pitchFamily="34" charset="0"/>
            </a:endParaRPr>
          </a:p>
          <a:p>
            <a:endParaRPr lang="en-US" sz="40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444195350"/>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A7747E-5F62-4BDF-AE7B-B0319DAE9ED0}"/>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20741"/>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1049000" cy="4351338"/>
          </a:xfrm>
        </p:spPr>
        <p:txBody>
          <a:bodyPr>
            <a:normAutofit/>
          </a:bodyPr>
          <a:lstStyle/>
          <a:p>
            <a:pPr marL="0" indent="0">
              <a:buNone/>
            </a:pPr>
            <a:r>
              <a:rPr lang="en-AU" sz="3200" b="1" i="1" dirty="0">
                <a:solidFill>
                  <a:schemeClr val="bg1"/>
                </a:solidFill>
                <a:latin typeface="Arial" panose="020B0604020202020204" pitchFamily="34" charset="0"/>
                <a:cs typeface="Arial" panose="020B0604020202020204" pitchFamily="34" charset="0"/>
              </a:rPr>
              <a:t>RUNFILE OUTPUT FILES (all optional)</a:t>
            </a:r>
          </a:p>
          <a:p>
            <a:pPr marL="0" indent="0">
              <a:buNone/>
            </a:pPr>
            <a:r>
              <a:rPr lang="en-AU" sz="3000" i="1" dirty="0" err="1">
                <a:solidFill>
                  <a:schemeClr val="bg1"/>
                </a:solidFill>
                <a:latin typeface="Arial" panose="020B0604020202020204" pitchFamily="34" charset="0"/>
                <a:cs typeface="Arial" panose="020B0604020202020204" pitchFamily="34" charset="0"/>
              </a:rPr>
              <a:t>Runfile</a:t>
            </a:r>
            <a:r>
              <a:rPr lang="en-AU" sz="3000" b="1" dirty="0" err="1">
                <a:solidFill>
                  <a:srgbClr val="FFFF00"/>
                </a:solidFill>
                <a:latin typeface="Arial" panose="020B0604020202020204" pitchFamily="34" charset="0"/>
                <a:cs typeface="Arial" panose="020B0604020202020204" pitchFamily="34" charset="0"/>
              </a:rPr>
              <a:t>_QA.out</a:t>
            </a:r>
            <a:r>
              <a:rPr lang="en-AU" sz="3000" b="1" dirty="0">
                <a:solidFill>
                  <a:srgbClr val="FFFF00"/>
                </a:solidFill>
                <a:latin typeface="Arial" panose="020B0604020202020204" pitchFamily="34" charset="0"/>
                <a:cs typeface="Arial" panose="020B0604020202020204" pitchFamily="34" charset="0"/>
              </a:rPr>
              <a:t>         </a:t>
            </a:r>
            <a:r>
              <a:rPr lang="en-AU" sz="2400" b="1" dirty="0">
                <a:solidFill>
                  <a:srgbClr val="FF0000"/>
                </a:solidFill>
                <a:latin typeface="Arial" panose="020B0604020202020204" pitchFamily="34" charset="0"/>
                <a:cs typeface="Arial" panose="020B0604020202020204" pitchFamily="34" charset="0"/>
              </a:rPr>
              <a:t>(Highly summarised record of run with warnings)</a:t>
            </a:r>
          </a:p>
          <a:p>
            <a:pPr marL="0" indent="0">
              <a:buNone/>
            </a:pPr>
            <a:r>
              <a:rPr lang="en-AU" sz="3000" i="1" dirty="0" err="1">
                <a:solidFill>
                  <a:schemeClr val="bg1"/>
                </a:solidFill>
                <a:latin typeface="Arial" panose="020B0604020202020204" pitchFamily="34" charset="0"/>
                <a:cs typeface="Arial" panose="020B0604020202020204" pitchFamily="34" charset="0"/>
              </a:rPr>
              <a:t>Runfile</a:t>
            </a:r>
            <a:r>
              <a:rPr lang="en-AU" sz="3000" b="1" dirty="0" err="1">
                <a:solidFill>
                  <a:srgbClr val="FFFF00"/>
                </a:solidFill>
                <a:latin typeface="Arial" panose="020B0604020202020204" pitchFamily="34" charset="0"/>
                <a:cs typeface="Arial" panose="020B0604020202020204" pitchFamily="34" charset="0"/>
              </a:rPr>
              <a:t>_meta.out</a:t>
            </a:r>
            <a:r>
              <a:rPr lang="en-AU" sz="3000" b="1" dirty="0">
                <a:solidFill>
                  <a:srgbClr val="FFFF00"/>
                </a:solidFill>
                <a:latin typeface="Arial" panose="020B0604020202020204" pitchFamily="34" charset="0"/>
                <a:cs typeface="Arial" panose="020B0604020202020204" pitchFamily="34" charset="0"/>
              </a:rPr>
              <a:t>      </a:t>
            </a:r>
            <a:r>
              <a:rPr lang="en-AU" sz="2400" b="1" dirty="0">
                <a:solidFill>
                  <a:srgbClr val="FF0000"/>
                </a:solidFill>
                <a:latin typeface="Arial" panose="020B0604020202020204" pitchFamily="34" charset="0"/>
                <a:cs typeface="Arial" panose="020B0604020202020204" pitchFamily="34" charset="0"/>
              </a:rPr>
              <a:t>(Detail event outputs as requested in INI – </a:t>
            </a:r>
            <a:r>
              <a:rPr lang="en-AU" sz="2400" b="1" dirty="0">
                <a:solidFill>
                  <a:schemeClr val="bg1"/>
                </a:solidFill>
                <a:latin typeface="Arial" panose="020B0604020202020204" pitchFamily="34" charset="0"/>
                <a:cs typeface="Arial" panose="020B0604020202020204" pitchFamily="34" charset="0"/>
              </a:rPr>
              <a:t>HUGE!</a:t>
            </a:r>
            <a:r>
              <a:rPr lang="en-AU" sz="2400" b="1" dirty="0">
                <a:solidFill>
                  <a:srgbClr val="FF0000"/>
                </a:solidFill>
                <a:latin typeface="Arial" panose="020B0604020202020204" pitchFamily="34" charset="0"/>
                <a:cs typeface="Arial" panose="020B0604020202020204" pitchFamily="34" charset="0"/>
              </a:rPr>
              <a:t>) </a:t>
            </a:r>
            <a:endParaRPr lang="en-AU" sz="3000" b="1" dirty="0">
              <a:solidFill>
                <a:srgbClr val="FFFF00"/>
              </a:solidFill>
              <a:latin typeface="Arial" panose="020B0604020202020204" pitchFamily="34" charset="0"/>
              <a:cs typeface="Arial" panose="020B0604020202020204" pitchFamily="34" charset="0"/>
            </a:endParaRPr>
          </a:p>
          <a:p>
            <a:pPr marL="0" indent="0">
              <a:buNone/>
            </a:pPr>
            <a:r>
              <a:rPr lang="en-AU" sz="3000" i="1" dirty="0" err="1">
                <a:solidFill>
                  <a:schemeClr val="bg1"/>
                </a:solidFill>
                <a:latin typeface="Arial" panose="020B0604020202020204" pitchFamily="34" charset="0"/>
                <a:cs typeface="Arial" panose="020B0604020202020204" pitchFamily="34" charset="0"/>
              </a:rPr>
              <a:t>Runfile</a:t>
            </a:r>
            <a:r>
              <a:rPr lang="en-AU" sz="3000" b="1" dirty="0" err="1">
                <a:solidFill>
                  <a:srgbClr val="FFFF00"/>
                </a:solidFill>
                <a:latin typeface="Arial" panose="020B0604020202020204" pitchFamily="34" charset="0"/>
                <a:cs typeface="Arial" panose="020B0604020202020204" pitchFamily="34" charset="0"/>
              </a:rPr>
              <a:t>_CritDes.out</a:t>
            </a:r>
            <a:r>
              <a:rPr lang="en-AU" sz="3000" b="1" dirty="0">
                <a:solidFill>
                  <a:srgbClr val="FFFF00"/>
                </a:solidFill>
                <a:latin typeface="Arial" panose="020B0604020202020204" pitchFamily="34" charset="0"/>
                <a:cs typeface="Arial" panose="020B0604020202020204" pitchFamily="34" charset="0"/>
              </a:rPr>
              <a:t> </a:t>
            </a:r>
            <a:r>
              <a:rPr lang="en-AU" sz="2400" b="1" dirty="0">
                <a:solidFill>
                  <a:srgbClr val="FF0000"/>
                </a:solidFill>
                <a:latin typeface="Arial" panose="020B0604020202020204" pitchFamily="34" charset="0"/>
                <a:cs typeface="Arial" panose="020B0604020202020204" pitchFamily="34" charset="0"/>
              </a:rPr>
              <a:t>(Storm summary for DFE ARR1987 and ARR2016)</a:t>
            </a:r>
          </a:p>
          <a:p>
            <a:pPr marL="0" indent="0">
              <a:buNone/>
            </a:pPr>
            <a:r>
              <a:rPr lang="en-AU" sz="3000" i="1" dirty="0" err="1">
                <a:solidFill>
                  <a:schemeClr val="bg1"/>
                </a:solidFill>
                <a:latin typeface="Arial" panose="020B0604020202020204" pitchFamily="34" charset="0"/>
                <a:cs typeface="Arial" panose="020B0604020202020204" pitchFamily="34" charset="0"/>
              </a:rPr>
              <a:t>Runfile</a:t>
            </a:r>
            <a:r>
              <a:rPr lang="en-AU" sz="3000" b="1" dirty="0" err="1">
                <a:solidFill>
                  <a:srgbClr val="FFFF00"/>
                </a:solidFill>
                <a:latin typeface="Arial" panose="020B0604020202020204" pitchFamily="34" charset="0"/>
                <a:cs typeface="Arial" panose="020B0604020202020204" pitchFamily="34" charset="0"/>
              </a:rPr>
              <a:t>_culv.out</a:t>
            </a:r>
            <a:r>
              <a:rPr lang="en-AU" sz="3000" b="1" dirty="0">
                <a:solidFill>
                  <a:srgbClr val="FFFF00"/>
                </a:solidFill>
                <a:latin typeface="Arial" panose="020B0604020202020204" pitchFamily="34" charset="0"/>
                <a:cs typeface="Arial" panose="020B0604020202020204" pitchFamily="34" charset="0"/>
              </a:rPr>
              <a:t>       </a:t>
            </a:r>
            <a:r>
              <a:rPr lang="en-AU" sz="2400" b="1" dirty="0">
                <a:solidFill>
                  <a:srgbClr val="FF0000"/>
                </a:solidFill>
                <a:latin typeface="Arial" panose="020B0604020202020204" pitchFamily="34" charset="0"/>
                <a:cs typeface="Arial" panose="020B0604020202020204" pitchFamily="34" charset="0"/>
              </a:rPr>
              <a:t>(Detail output of culvert hydraulics)</a:t>
            </a:r>
          </a:p>
          <a:p>
            <a:pPr marL="0" indent="0">
              <a:buNone/>
            </a:pPr>
            <a:r>
              <a:rPr lang="en-AU" sz="3000" i="1" dirty="0" err="1">
                <a:solidFill>
                  <a:schemeClr val="bg1"/>
                </a:solidFill>
                <a:latin typeface="Arial" panose="020B0604020202020204" pitchFamily="34" charset="0"/>
                <a:cs typeface="Arial" panose="020B0604020202020204" pitchFamily="34" charset="0"/>
              </a:rPr>
              <a:t>Runfile</a:t>
            </a:r>
            <a:r>
              <a:rPr lang="en-AU" sz="3000" b="1" dirty="0" err="1">
                <a:solidFill>
                  <a:srgbClr val="FFFF00"/>
                </a:solidFill>
                <a:latin typeface="Arial" panose="020B0604020202020204" pitchFamily="34" charset="0"/>
                <a:cs typeface="Arial" panose="020B0604020202020204" pitchFamily="34" charset="0"/>
              </a:rPr>
              <a:t>_scour.out</a:t>
            </a:r>
            <a:r>
              <a:rPr lang="en-AU" sz="3000" b="1" dirty="0">
                <a:solidFill>
                  <a:srgbClr val="FFFF00"/>
                </a:solidFill>
                <a:latin typeface="Arial" panose="020B0604020202020204" pitchFamily="34" charset="0"/>
                <a:cs typeface="Arial" panose="020B0604020202020204" pitchFamily="34" charset="0"/>
              </a:rPr>
              <a:t>    </a:t>
            </a:r>
            <a:r>
              <a:rPr lang="en-AU" sz="2400" b="1" dirty="0">
                <a:solidFill>
                  <a:srgbClr val="FF0000"/>
                </a:solidFill>
                <a:latin typeface="Arial" panose="020B0604020202020204" pitchFamily="34" charset="0"/>
                <a:cs typeface="Arial" panose="020B0604020202020204" pitchFamily="34" charset="0"/>
              </a:rPr>
              <a:t> (Detail output of </a:t>
            </a:r>
            <a:r>
              <a:rPr lang="en-AU" sz="2400" b="1" dirty="0" err="1">
                <a:solidFill>
                  <a:srgbClr val="FF0000"/>
                </a:solidFill>
                <a:latin typeface="Arial" panose="020B0604020202020204" pitchFamily="34" charset="0"/>
                <a:cs typeface="Arial" panose="020B0604020202020204" pitchFamily="34" charset="0"/>
              </a:rPr>
              <a:t>scourable</a:t>
            </a:r>
            <a:r>
              <a:rPr lang="en-AU" sz="2400" b="1" dirty="0">
                <a:solidFill>
                  <a:srgbClr val="FF0000"/>
                </a:solidFill>
                <a:latin typeface="Arial" panose="020B0604020202020204" pitchFamily="34" charset="0"/>
                <a:cs typeface="Arial" panose="020B0604020202020204" pitchFamily="34" charset="0"/>
              </a:rPr>
              <a:t> weir hydraulics)</a:t>
            </a:r>
          </a:p>
          <a:p>
            <a:pPr marL="0" indent="0">
              <a:buNone/>
            </a:pPr>
            <a:r>
              <a:rPr lang="en-AU" sz="3000" i="1" dirty="0">
                <a:solidFill>
                  <a:schemeClr val="bg1"/>
                </a:solidFill>
                <a:latin typeface="Arial" panose="020B0604020202020204" pitchFamily="34" charset="0"/>
                <a:cs typeface="Arial" panose="020B0604020202020204" pitchFamily="34" charset="0"/>
              </a:rPr>
              <a:t>Runfile</a:t>
            </a:r>
            <a:r>
              <a:rPr lang="en-AU" sz="3000" b="1" dirty="0">
                <a:solidFill>
                  <a:srgbClr val="FFFF00"/>
                </a:solidFill>
                <a:latin typeface="Arial" panose="020B0604020202020204" pitchFamily="34" charset="0"/>
                <a:cs typeface="Arial" panose="020B0604020202020204" pitchFamily="34" charset="0"/>
              </a:rPr>
              <a:t>_echo.log      </a:t>
            </a:r>
            <a:r>
              <a:rPr lang="en-AU" sz="2400" b="1" dirty="0">
                <a:solidFill>
                  <a:srgbClr val="FF0000"/>
                </a:solidFill>
                <a:latin typeface="Arial" panose="020B0604020202020204" pitchFamily="34" charset="0"/>
                <a:cs typeface="Arial" panose="020B0604020202020204" pitchFamily="34" charset="0"/>
              </a:rPr>
              <a:t>(Copy of input </a:t>
            </a:r>
            <a:r>
              <a:rPr lang="en-AU" sz="2400" b="1" dirty="0" err="1">
                <a:solidFill>
                  <a:srgbClr val="FF0000"/>
                </a:solidFill>
                <a:latin typeface="Arial" panose="020B0604020202020204" pitchFamily="34" charset="0"/>
                <a:cs typeface="Arial" panose="020B0604020202020204" pitchFamily="34" charset="0"/>
              </a:rPr>
              <a:t>runfile</a:t>
            </a:r>
            <a:r>
              <a:rPr lang="en-AU" sz="2400" b="1" dirty="0">
                <a:solidFill>
                  <a:srgbClr val="FF0000"/>
                </a:solidFill>
                <a:latin typeface="Arial" panose="020B0604020202020204" pitchFamily="34" charset="0"/>
                <a:cs typeface="Arial" panose="020B0604020202020204" pitchFamily="34" charset="0"/>
              </a:rPr>
              <a:t> as read in internally)</a:t>
            </a:r>
          </a:p>
          <a:p>
            <a:pPr marL="0" indent="0">
              <a:buNone/>
            </a:pPr>
            <a:r>
              <a:rPr lang="en-AU" sz="3000" i="1" dirty="0">
                <a:solidFill>
                  <a:schemeClr val="bg1"/>
                </a:solidFill>
                <a:latin typeface="Arial" panose="020B0604020202020204" pitchFamily="34" charset="0"/>
                <a:cs typeface="Arial" panose="020B0604020202020204" pitchFamily="34" charset="0"/>
              </a:rPr>
              <a:t>Runfile</a:t>
            </a:r>
            <a:r>
              <a:rPr lang="en-AU" sz="3000" b="1" dirty="0">
                <a:solidFill>
                  <a:srgbClr val="FFFF00"/>
                </a:solidFill>
                <a:latin typeface="Arial" panose="020B0604020202020204" pitchFamily="34" charset="0"/>
                <a:cs typeface="Arial" panose="020B0604020202020204" pitchFamily="34" charset="0"/>
              </a:rPr>
              <a:t>_dbg.log        </a:t>
            </a:r>
            <a:r>
              <a:rPr lang="en-AU" sz="2400" b="1" dirty="0">
                <a:solidFill>
                  <a:srgbClr val="FF0000"/>
                </a:solidFill>
                <a:latin typeface="Arial" panose="020B0604020202020204" pitchFamily="34" charset="0"/>
                <a:cs typeface="Arial" panose="020B0604020202020204" pitchFamily="34" charset="0"/>
              </a:rPr>
              <a:t>(Intermediate output of </a:t>
            </a:r>
            <a:r>
              <a:rPr lang="en-AU" sz="2400" b="1" dirty="0" err="1">
                <a:solidFill>
                  <a:srgbClr val="FF0000"/>
                </a:solidFill>
                <a:latin typeface="Arial" panose="020B0604020202020204" pitchFamily="34" charset="0"/>
                <a:cs typeface="Arial" panose="020B0604020202020204" pitchFamily="34" charset="0"/>
              </a:rPr>
              <a:t>calcs</a:t>
            </a:r>
            <a:r>
              <a:rPr lang="en-AU" sz="2400" b="1" dirty="0">
                <a:solidFill>
                  <a:srgbClr val="FF0000"/>
                </a:solidFill>
                <a:latin typeface="Arial" panose="020B0604020202020204" pitchFamily="34" charset="0"/>
                <a:cs typeface="Arial" panose="020B0604020202020204" pitchFamily="34" charset="0"/>
              </a:rPr>
              <a:t> for </a:t>
            </a:r>
            <a:r>
              <a:rPr lang="en-AU" sz="2400" b="1" dirty="0" err="1">
                <a:solidFill>
                  <a:srgbClr val="FF0000"/>
                </a:solidFill>
                <a:latin typeface="Arial" panose="020B0604020202020204" pitchFamily="34" charset="0"/>
                <a:cs typeface="Arial" panose="020B0604020202020204" pitchFamily="34" charset="0"/>
              </a:rPr>
              <a:t>diags</a:t>
            </a:r>
            <a:r>
              <a:rPr lang="en-AU" sz="2400" b="1" dirty="0">
                <a:solidFill>
                  <a:srgbClr val="FF0000"/>
                </a:solidFill>
                <a:latin typeface="Arial" panose="020B0604020202020204" pitchFamily="34" charset="0"/>
                <a:cs typeface="Arial" panose="020B0604020202020204" pitchFamily="34" charset="0"/>
              </a:rPr>
              <a:t> – </a:t>
            </a:r>
            <a:r>
              <a:rPr lang="en-AU" sz="2400" b="1" dirty="0">
                <a:solidFill>
                  <a:schemeClr val="bg1"/>
                </a:solidFill>
                <a:latin typeface="Arial" panose="020B0604020202020204" pitchFamily="34" charset="0"/>
                <a:cs typeface="Arial" panose="020B0604020202020204" pitchFamily="34" charset="0"/>
              </a:rPr>
              <a:t>LARGE!</a:t>
            </a:r>
            <a:r>
              <a:rPr lang="en-AU" sz="2400" b="1" dirty="0">
                <a:solidFill>
                  <a:srgbClr val="FF0000"/>
                </a:solidFill>
                <a:latin typeface="Arial" panose="020B0604020202020204" pitchFamily="34" charset="0"/>
                <a:cs typeface="Arial" panose="020B0604020202020204" pitchFamily="34" charset="0"/>
              </a:rPr>
              <a:t>)</a:t>
            </a:r>
          </a:p>
          <a:p>
            <a:pPr marL="0" indent="0">
              <a:buNone/>
            </a:pPr>
            <a:endParaRPr lang="en-AU" sz="3000" b="1" dirty="0">
              <a:solidFill>
                <a:srgbClr val="FFFF00"/>
              </a:solidFill>
              <a:latin typeface="Arial" panose="020B0604020202020204" pitchFamily="34" charset="0"/>
              <a:cs typeface="Arial" panose="020B0604020202020204" pitchFamily="34" charset="0"/>
            </a:endParaRPr>
          </a:p>
          <a:p>
            <a:pPr marL="0" indent="0">
              <a:buNone/>
            </a:pPr>
            <a:endParaRPr lang="en-AU" sz="3000" b="1" dirty="0">
              <a:solidFill>
                <a:srgbClr val="FFFF00"/>
              </a:solidFill>
              <a:latin typeface="Arial" panose="020B0604020202020204" pitchFamily="34" charset="0"/>
              <a:cs typeface="Arial" panose="020B0604020202020204" pitchFamily="34" charset="0"/>
            </a:endParaRPr>
          </a:p>
          <a:p>
            <a:pPr marL="0" indent="0">
              <a:buNone/>
            </a:pPr>
            <a:endParaRPr lang="en-AU" sz="3000" b="1" dirty="0">
              <a:solidFill>
                <a:schemeClr val="bg1"/>
              </a:solidFill>
              <a:latin typeface="Arial" panose="020B0604020202020204" pitchFamily="34" charset="0"/>
              <a:cs typeface="Arial" panose="020B0604020202020204" pitchFamily="34" charset="0"/>
            </a:endParaRPr>
          </a:p>
          <a:p>
            <a:endParaRPr lang="en-US" sz="40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99897310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F29348-4826-4F76-A423-A711F9ECC1DC}"/>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2017---------------------------------Background</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471638" y="1763689"/>
            <a:ext cx="11720362" cy="5094311"/>
          </a:xfrm>
        </p:spPr>
        <p:txBody>
          <a:bodyPr>
            <a:normAutofit/>
          </a:bodyPr>
          <a:lstStyle/>
          <a:p>
            <a:r>
              <a:rPr lang="en-US" altLang="en-US" sz="2400" dirty="0">
                <a:solidFill>
                  <a:schemeClr val="bg1"/>
                </a:solidFill>
                <a:latin typeface="Tahoma" panose="020B0604030504040204" pitchFamily="34" charset="0"/>
              </a:rPr>
              <a:t>Boyd (1975) 150 lines Fortran 66 (</a:t>
            </a:r>
            <a:r>
              <a:rPr lang="en-US" altLang="en-US" sz="2400" dirty="0" err="1">
                <a:solidFill>
                  <a:schemeClr val="bg1"/>
                </a:solidFill>
                <a:latin typeface="Tahoma" panose="020B0604030504040204" pitchFamily="34" charset="0"/>
              </a:rPr>
              <a:t>Phd</a:t>
            </a:r>
            <a:r>
              <a:rPr lang="en-US" altLang="en-US" sz="2400" dirty="0">
                <a:solidFill>
                  <a:schemeClr val="bg1"/>
                </a:solidFill>
                <a:latin typeface="Tahoma" panose="020B0604030504040204" pitchFamily="34" charset="0"/>
              </a:rPr>
              <a:t>)</a:t>
            </a:r>
          </a:p>
          <a:p>
            <a:r>
              <a:rPr lang="en-US" altLang="en-US" sz="2400" dirty="0">
                <a:solidFill>
                  <a:schemeClr val="bg1"/>
                </a:solidFill>
                <a:latin typeface="Tahoma" panose="020B0604030504040204" pitchFamily="34" charset="0"/>
              </a:rPr>
              <a:t>Boyd Pilgrim and </a:t>
            </a:r>
            <a:r>
              <a:rPr lang="en-US" altLang="en-US" sz="2400" dirty="0" err="1">
                <a:solidFill>
                  <a:schemeClr val="bg1"/>
                </a:solidFill>
                <a:latin typeface="Tahoma" panose="020B0604030504040204" pitchFamily="34" charset="0"/>
              </a:rPr>
              <a:t>Cordery</a:t>
            </a:r>
            <a:r>
              <a:rPr lang="en-US" altLang="en-US" sz="2400" dirty="0">
                <a:solidFill>
                  <a:schemeClr val="bg1"/>
                </a:solidFill>
                <a:latin typeface="Tahoma" panose="020B0604030504040204" pitchFamily="34" charset="0"/>
              </a:rPr>
              <a:t> (1979)   190 lines Fortran 66 (FOS)</a:t>
            </a:r>
          </a:p>
          <a:p>
            <a:r>
              <a:rPr lang="en-US" altLang="en-US" sz="2400" dirty="0">
                <a:solidFill>
                  <a:schemeClr val="bg1"/>
                </a:solidFill>
                <a:latin typeface="Tahoma" panose="020B0604030504040204" pitchFamily="34" charset="0"/>
              </a:rPr>
              <a:t>Boyd Bates Pilgrim and </a:t>
            </a:r>
            <a:r>
              <a:rPr lang="en-US" altLang="en-US" sz="2400" dirty="0" err="1">
                <a:solidFill>
                  <a:schemeClr val="bg1"/>
                </a:solidFill>
                <a:latin typeface="Tahoma" panose="020B0604030504040204" pitchFamily="34" charset="0"/>
              </a:rPr>
              <a:t>Cordery</a:t>
            </a:r>
            <a:r>
              <a:rPr lang="en-US" altLang="en-US" sz="2400" dirty="0">
                <a:solidFill>
                  <a:schemeClr val="bg1"/>
                </a:solidFill>
                <a:latin typeface="Tahoma" panose="020B0604030504040204" pitchFamily="34" charset="0"/>
              </a:rPr>
              <a:t> (1987)  2,400 lines Fortran 77 (FOS)</a:t>
            </a:r>
          </a:p>
          <a:p>
            <a:r>
              <a:rPr lang="en-US" altLang="en-US" sz="2400" dirty="0">
                <a:solidFill>
                  <a:schemeClr val="bg1"/>
                </a:solidFill>
                <a:latin typeface="Tahoma" panose="020B0604030504040204" pitchFamily="34" charset="0"/>
              </a:rPr>
              <a:t>Boyd Rigby and VanDrie (1994)   8,100 lines Fortran 77 (Freeware)</a:t>
            </a:r>
          </a:p>
          <a:p>
            <a:r>
              <a:rPr lang="en-AU" altLang="en-US" sz="2400" dirty="0">
                <a:solidFill>
                  <a:schemeClr val="bg1"/>
                </a:solidFill>
                <a:latin typeface="Tahoma" panose="020B0604030504040204" pitchFamily="34" charset="0"/>
              </a:rPr>
              <a:t>Boyd Rigby and VanDrie (2012) 21,000 lines Fortran 95 (FOS)</a:t>
            </a:r>
          </a:p>
          <a:p>
            <a:r>
              <a:rPr lang="en-AU" altLang="en-US" sz="2400" dirty="0">
                <a:solidFill>
                  <a:schemeClr val="bg1"/>
                </a:solidFill>
                <a:latin typeface="Tahoma" panose="020B0604030504040204" pitchFamily="34" charset="0"/>
              </a:rPr>
              <a:t>Rigby (2017) (WBNM_ENG) 15,000 lines Fortran 2003/8 (FOS)</a:t>
            </a:r>
          </a:p>
          <a:p>
            <a:r>
              <a:rPr lang="en-AU" altLang="en-US" sz="2400" dirty="0">
                <a:solidFill>
                  <a:schemeClr val="bg1"/>
                </a:solidFill>
                <a:latin typeface="Tahoma" panose="020B0604030504040204" pitchFamily="34" charset="0"/>
              </a:rPr>
              <a:t>Rigby (2017) (WBNM2017) 22,000 lines Fortran 2003/8 (Freeware)</a:t>
            </a:r>
            <a:endParaRPr lang="en-US" sz="4400"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027061408"/>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A7747E-5F62-4BDF-AE7B-B0319DAE9ED0}"/>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7620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1241598" y="1881633"/>
            <a:ext cx="5907820" cy="4351338"/>
          </a:xfrm>
        </p:spPr>
        <p:txBody>
          <a:bodyPr>
            <a:normAutofit fontScale="85000" lnSpcReduction="20000"/>
          </a:bodyPr>
          <a:lstStyle/>
          <a:p>
            <a:pPr marL="0" indent="0">
              <a:buNone/>
            </a:pPr>
            <a:r>
              <a:rPr lang="en-AU" sz="3200" b="1" i="1" dirty="0">
                <a:solidFill>
                  <a:schemeClr val="bg1"/>
                </a:solidFill>
                <a:latin typeface="Arial" panose="020B0604020202020204" pitchFamily="34" charset="0"/>
                <a:cs typeface="Arial" panose="020B0604020202020204" pitchFamily="34" charset="0"/>
              </a:rPr>
              <a:t>RUNFILE FORMAT (BLOCKS)</a:t>
            </a:r>
          </a:p>
          <a:p>
            <a:r>
              <a:rPr lang="en-AU" sz="3000" dirty="0">
                <a:solidFill>
                  <a:schemeClr val="bg1"/>
                </a:solidFill>
                <a:latin typeface="Arial" panose="020B0604020202020204" pitchFamily="34" charset="0"/>
                <a:cs typeface="Arial" panose="020B0604020202020204" pitchFamily="34" charset="0"/>
              </a:rPr>
              <a:t> Model Preamble</a:t>
            </a:r>
          </a:p>
          <a:p>
            <a:r>
              <a:rPr lang="en-AU" sz="3000" dirty="0">
                <a:solidFill>
                  <a:schemeClr val="bg1"/>
                </a:solidFill>
                <a:latin typeface="Arial" panose="020B0604020202020204" pitchFamily="34" charset="0"/>
                <a:cs typeface="Arial" panose="020B0604020202020204" pitchFamily="34" charset="0"/>
              </a:rPr>
              <a:t> Model Status</a:t>
            </a:r>
          </a:p>
          <a:p>
            <a:r>
              <a:rPr lang="en-AU" sz="3000" dirty="0">
                <a:solidFill>
                  <a:schemeClr val="bg1"/>
                </a:solidFill>
                <a:latin typeface="Arial" panose="020B0604020202020204" pitchFamily="34" charset="0"/>
                <a:cs typeface="Arial" panose="020B0604020202020204" pitchFamily="34" charset="0"/>
              </a:rPr>
              <a:t> Model Display</a:t>
            </a:r>
          </a:p>
          <a:p>
            <a:r>
              <a:rPr lang="en-AU" sz="3000" dirty="0">
                <a:solidFill>
                  <a:schemeClr val="bg1"/>
                </a:solidFill>
                <a:latin typeface="Arial" panose="020B0604020202020204" pitchFamily="34" charset="0"/>
                <a:cs typeface="Arial" panose="020B0604020202020204" pitchFamily="34" charset="0"/>
              </a:rPr>
              <a:t> Subareal Topology</a:t>
            </a:r>
          </a:p>
          <a:p>
            <a:r>
              <a:rPr lang="en-AU" sz="3000" dirty="0">
                <a:solidFill>
                  <a:schemeClr val="bg1"/>
                </a:solidFill>
                <a:latin typeface="Arial" panose="020B0604020202020204" pitchFamily="34" charset="0"/>
                <a:cs typeface="Arial" panose="020B0604020202020204" pitchFamily="34" charset="0"/>
              </a:rPr>
              <a:t> Subareal Surfaces</a:t>
            </a:r>
          </a:p>
          <a:p>
            <a:r>
              <a:rPr lang="en-AU" sz="3000" dirty="0">
                <a:solidFill>
                  <a:schemeClr val="bg1"/>
                </a:solidFill>
                <a:latin typeface="Arial" panose="020B0604020202020204" pitchFamily="34" charset="0"/>
                <a:cs typeface="Arial" panose="020B0604020202020204" pitchFamily="34" charset="0"/>
              </a:rPr>
              <a:t> Subareal Stream Routing</a:t>
            </a:r>
          </a:p>
          <a:p>
            <a:r>
              <a:rPr lang="en-AU" sz="3000" dirty="0">
                <a:solidFill>
                  <a:schemeClr val="bg1"/>
                </a:solidFill>
                <a:latin typeface="Arial" panose="020B0604020202020204" pitchFamily="34" charset="0"/>
                <a:cs typeface="Arial" panose="020B0604020202020204" pitchFamily="34" charset="0"/>
              </a:rPr>
              <a:t> Subareal Local Structures</a:t>
            </a:r>
          </a:p>
          <a:p>
            <a:r>
              <a:rPr lang="en-AU" sz="3000" dirty="0">
                <a:solidFill>
                  <a:schemeClr val="bg1"/>
                </a:solidFill>
                <a:latin typeface="Arial" panose="020B0604020202020204" pitchFamily="34" charset="0"/>
                <a:cs typeface="Arial" panose="020B0604020202020204" pitchFamily="34" charset="0"/>
              </a:rPr>
              <a:t> Subareal Outlet Structures</a:t>
            </a:r>
          </a:p>
          <a:p>
            <a:pPr marL="0" indent="0">
              <a:buNone/>
            </a:pPr>
            <a:r>
              <a:rPr lang="en-AU" sz="3000" b="1" dirty="0">
                <a:solidFill>
                  <a:schemeClr val="bg1"/>
                </a:solidFill>
                <a:latin typeface="Arial" panose="020B0604020202020204" pitchFamily="34" charset="0"/>
                <a:cs typeface="Arial" panose="020B0604020202020204" pitchFamily="34" charset="0"/>
              </a:rPr>
              <a:t>  </a:t>
            </a:r>
            <a:r>
              <a:rPr lang="en-AU" sz="3000" b="1" dirty="0">
                <a:solidFill>
                  <a:srgbClr val="FFFF00"/>
                </a:solidFill>
                <a:latin typeface="Arial" panose="020B0604020202020204" pitchFamily="34" charset="0"/>
                <a:cs typeface="Arial" panose="020B0604020202020204" pitchFamily="34" charset="0"/>
              </a:rPr>
              <a:t> (Catchment Physiography)</a:t>
            </a:r>
            <a:endParaRPr lang="en-AU" sz="3000" b="1" dirty="0">
              <a:solidFill>
                <a:srgbClr val="FFFF00"/>
              </a:solidFill>
              <a:highlight>
                <a:srgbClr val="FFFF00"/>
              </a:highlight>
              <a:latin typeface="Arial" panose="020B0604020202020204" pitchFamily="34" charset="0"/>
              <a:cs typeface="Arial" panose="020B0604020202020204" pitchFamily="34" charset="0"/>
            </a:endParaRPr>
          </a:p>
          <a:p>
            <a:pPr marL="0" indent="0">
              <a:buNone/>
            </a:pPr>
            <a:endParaRPr lang="en-AU" sz="3000" b="1" dirty="0">
              <a:solidFill>
                <a:schemeClr val="bg1"/>
              </a:solidFill>
              <a:latin typeface="Arial" panose="020B0604020202020204" pitchFamily="34" charset="0"/>
              <a:cs typeface="Arial" panose="020B0604020202020204" pitchFamily="34" charset="0"/>
            </a:endParaRPr>
          </a:p>
          <a:p>
            <a:endParaRPr lang="en-AU" sz="3000" b="1" dirty="0">
              <a:solidFill>
                <a:schemeClr val="bg1"/>
              </a:solidFill>
              <a:latin typeface="Arial" panose="020B0604020202020204" pitchFamily="34" charset="0"/>
              <a:cs typeface="Arial" panose="020B0604020202020204" pitchFamily="34" charset="0"/>
            </a:endParaRPr>
          </a:p>
          <a:p>
            <a:endParaRPr lang="en-US" sz="40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7" name="TextBox 6">
            <a:extLst>
              <a:ext uri="{FF2B5EF4-FFF2-40B4-BE49-F238E27FC236}">
                <a16:creationId xmlns:a16="http://schemas.microsoft.com/office/drawing/2014/main" id="{DD5C1BBB-84A7-4CE0-A143-B8BC26B2132E}"/>
              </a:ext>
            </a:extLst>
          </p:cNvPr>
          <p:cNvSpPr txBox="1"/>
          <p:nvPr/>
        </p:nvSpPr>
        <p:spPr>
          <a:xfrm>
            <a:off x="7244668" y="2170797"/>
            <a:ext cx="4947332" cy="2677656"/>
          </a:xfrm>
          <a:prstGeom prst="rect">
            <a:avLst/>
          </a:prstGeom>
          <a:noFill/>
        </p:spPr>
        <p:txBody>
          <a:bodyPr wrap="square" rtlCol="0">
            <a:spAutoFit/>
          </a:bodyPr>
          <a:lstStyle/>
          <a:p>
            <a:pPr marL="571500" indent="-571500">
              <a:buFont typeface="Arial" panose="020B0604020202020204" pitchFamily="34" charset="0"/>
              <a:buChar char="•"/>
            </a:pPr>
            <a:r>
              <a:rPr lang="en-AU" sz="2800" dirty="0">
                <a:solidFill>
                  <a:schemeClr val="bg1"/>
                </a:solidFill>
                <a:latin typeface="Arial" panose="020B0604020202020204" pitchFamily="34" charset="0"/>
                <a:cs typeface="Arial" panose="020B0604020202020204" pitchFamily="34" charset="0"/>
              </a:rPr>
              <a:t>Storm Details</a:t>
            </a:r>
          </a:p>
          <a:p>
            <a:pPr marL="571500" indent="-571500">
              <a:buFont typeface="Arial" panose="020B0604020202020204" pitchFamily="34" charset="0"/>
              <a:buChar char="•"/>
            </a:pPr>
            <a:r>
              <a:rPr lang="en-AU" sz="2800" dirty="0">
                <a:solidFill>
                  <a:schemeClr val="bg1"/>
                </a:solidFill>
                <a:latin typeface="Arial" panose="020B0604020202020204" pitchFamily="34" charset="0"/>
                <a:cs typeface="Arial" panose="020B0604020202020204" pitchFamily="34" charset="0"/>
              </a:rPr>
              <a:t>Weighting Details</a:t>
            </a:r>
          </a:p>
          <a:p>
            <a:pPr marL="571500" indent="-571500">
              <a:buFont typeface="Arial" panose="020B0604020202020204" pitchFamily="34" charset="0"/>
              <a:buChar char="•"/>
            </a:pPr>
            <a:r>
              <a:rPr lang="en-AU" sz="2800" dirty="0">
                <a:solidFill>
                  <a:schemeClr val="bg1"/>
                </a:solidFill>
                <a:latin typeface="Arial" panose="020B0604020202020204" pitchFamily="34" charset="0"/>
                <a:cs typeface="Arial" panose="020B0604020202020204" pitchFamily="34" charset="0"/>
              </a:rPr>
              <a:t>Losses Details</a:t>
            </a:r>
          </a:p>
          <a:p>
            <a:pPr marL="571500" indent="-571500">
              <a:buFont typeface="Arial" panose="020B0604020202020204" pitchFamily="34" charset="0"/>
              <a:buChar char="•"/>
            </a:pPr>
            <a:r>
              <a:rPr lang="en-AU" sz="2800" dirty="0">
                <a:solidFill>
                  <a:schemeClr val="bg1"/>
                </a:solidFill>
                <a:latin typeface="Arial" panose="020B0604020202020204" pitchFamily="34" charset="0"/>
                <a:cs typeface="Arial" panose="020B0604020202020204" pitchFamily="34" charset="0"/>
              </a:rPr>
              <a:t>Imported Hydrographs</a:t>
            </a:r>
          </a:p>
          <a:p>
            <a:pPr marL="571500" indent="-571500">
              <a:buFont typeface="Arial" panose="020B0604020202020204" pitchFamily="34" charset="0"/>
              <a:buChar char="•"/>
            </a:pPr>
            <a:r>
              <a:rPr lang="en-AU" sz="2800" dirty="0">
                <a:solidFill>
                  <a:schemeClr val="bg1"/>
                </a:solidFill>
                <a:latin typeface="Arial" panose="020B0604020202020204" pitchFamily="34" charset="0"/>
                <a:cs typeface="Arial" panose="020B0604020202020204" pitchFamily="34" charset="0"/>
              </a:rPr>
              <a:t>Recorded Hydrographs</a:t>
            </a:r>
          </a:p>
          <a:p>
            <a:r>
              <a:rPr lang="en-AU" sz="2800" b="1" dirty="0">
                <a:solidFill>
                  <a:srgbClr val="FFFF00"/>
                </a:solidFill>
                <a:latin typeface="Arial" panose="020B0604020202020204" pitchFamily="34" charset="0"/>
                <a:cs typeface="Arial" panose="020B0604020202020204" pitchFamily="34" charset="0"/>
              </a:rPr>
              <a:t>      (Applied Storms)</a:t>
            </a:r>
            <a:endParaRPr 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9613729"/>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12312F-587E-4929-A3AD-0A0A8D5702BD}"/>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1049000" cy="4587050"/>
          </a:xfrm>
        </p:spPr>
        <p:txBody>
          <a:bodyPr>
            <a:normAutofit fontScale="55000" lnSpcReduction="20000"/>
          </a:bodyPr>
          <a:lstStyle/>
          <a:p>
            <a:pPr marL="0" indent="0">
              <a:buNone/>
            </a:pPr>
            <a:r>
              <a:rPr lang="en-AU" sz="5800" b="1" i="1" dirty="0">
                <a:solidFill>
                  <a:schemeClr val="bg1"/>
                </a:solidFill>
              </a:rPr>
              <a:t>RUNFILE FORMAT (Model Preamble Block)</a:t>
            </a:r>
          </a:p>
          <a:p>
            <a:pPr marL="0" indent="0">
              <a:buNone/>
            </a:pPr>
            <a:r>
              <a:rPr lang="en-AU" sz="4000" b="1" i="1" dirty="0">
                <a:solidFill>
                  <a:schemeClr val="bg1"/>
                </a:solidFill>
              </a:rPr>
              <a:t>8 Lines fixed – Content user based, could be all blanks – Read only!</a:t>
            </a:r>
          </a:p>
          <a:p>
            <a:pPr marL="0" indent="0">
              <a:buNone/>
            </a:pPr>
            <a:r>
              <a:rPr lang="en-AU" sz="3600" b="1" i="1" dirty="0">
                <a:solidFill>
                  <a:srgbClr val="FFFF00"/>
                </a:solidFill>
              </a:rPr>
              <a:t>#####START_PREAMBLE_BLOCK##########|###########|###########|###########|</a:t>
            </a:r>
          </a:p>
          <a:p>
            <a:pPr marL="0" indent="0">
              <a:buNone/>
            </a:pPr>
            <a:r>
              <a:rPr lang="en-AU" sz="3600" b="1" i="1" dirty="0">
                <a:solidFill>
                  <a:schemeClr val="bg1"/>
                </a:solidFill>
              </a:rPr>
              <a:t>RUNFILE Sorell </a:t>
            </a:r>
            <a:r>
              <a:rPr lang="en-AU" sz="3600" b="1" i="1" dirty="0" err="1">
                <a:solidFill>
                  <a:schemeClr val="bg1"/>
                </a:solidFill>
              </a:rPr>
              <a:t>Rivulet.wbn</a:t>
            </a:r>
            <a:endParaRPr lang="en-AU" sz="3600" b="1" i="1" dirty="0">
              <a:solidFill>
                <a:schemeClr val="bg1"/>
              </a:solidFill>
            </a:endParaRPr>
          </a:p>
          <a:p>
            <a:pPr marL="0" indent="0">
              <a:buNone/>
            </a:pPr>
            <a:r>
              <a:rPr lang="en-AU" sz="3600" b="1" i="1" dirty="0">
                <a:solidFill>
                  <a:schemeClr val="bg1"/>
                </a:solidFill>
              </a:rPr>
              <a:t>Part of ARR 2016 test suite to compare DFE between ARR 1987 and ARR 2016</a:t>
            </a:r>
          </a:p>
          <a:p>
            <a:pPr marL="0" indent="0">
              <a:buNone/>
            </a:pPr>
            <a:r>
              <a:rPr lang="en-AU" sz="3600" b="1" i="1" dirty="0">
                <a:solidFill>
                  <a:schemeClr val="bg1"/>
                </a:solidFill>
              </a:rPr>
              <a:t>MOSTLY NATURAL CATCHMENT, 1% AEP DESIGN STORM</a:t>
            </a:r>
          </a:p>
          <a:p>
            <a:pPr marL="0" indent="0">
              <a:buNone/>
            </a:pPr>
            <a:r>
              <a:rPr lang="en-AU" sz="3600" b="1" i="1" dirty="0">
                <a:solidFill>
                  <a:schemeClr val="bg1"/>
                </a:solidFill>
              </a:rPr>
              <a:t>3 design rain gauges, rainfall in mm/hour</a:t>
            </a:r>
          </a:p>
          <a:p>
            <a:pPr marL="0" indent="0">
              <a:buNone/>
            </a:pPr>
            <a:r>
              <a:rPr lang="en-AU" sz="3600" b="1" i="1" dirty="0">
                <a:solidFill>
                  <a:schemeClr val="bg1"/>
                </a:solidFill>
              </a:rPr>
              <a:t>Catchment Area 42km2</a:t>
            </a:r>
          </a:p>
          <a:p>
            <a:pPr marL="0" indent="0">
              <a:buNone/>
            </a:pPr>
            <a:r>
              <a:rPr lang="en-AU" sz="3600" b="1" i="1" dirty="0">
                <a:solidFill>
                  <a:schemeClr val="bg1"/>
                </a:solidFill>
              </a:rPr>
              <a:t>Catchment Shape Factor 5.2  (L/</a:t>
            </a:r>
            <a:r>
              <a:rPr lang="en-AU" sz="3600" b="1" i="1" dirty="0" err="1">
                <a:solidFill>
                  <a:schemeClr val="bg1"/>
                </a:solidFill>
              </a:rPr>
              <a:t>Wavg</a:t>
            </a:r>
            <a:r>
              <a:rPr lang="en-AU" sz="3600" b="1" i="1" dirty="0">
                <a:solidFill>
                  <a:schemeClr val="bg1"/>
                </a:solidFill>
              </a:rPr>
              <a:t> Significantly elongated)</a:t>
            </a:r>
          </a:p>
          <a:p>
            <a:pPr marL="0" indent="0">
              <a:buNone/>
            </a:pPr>
            <a:r>
              <a:rPr lang="en-AU" sz="3600" b="1" i="1" dirty="0">
                <a:solidFill>
                  <a:schemeClr val="bg1"/>
                </a:solidFill>
              </a:rPr>
              <a:t>Lightly forested headwaters - pasture centrally - urban bottom section</a:t>
            </a:r>
          </a:p>
          <a:p>
            <a:pPr marL="0" indent="0">
              <a:buNone/>
            </a:pPr>
            <a:r>
              <a:rPr lang="en-AU" sz="3600" b="1" i="1" dirty="0">
                <a:solidFill>
                  <a:schemeClr val="bg1"/>
                </a:solidFill>
              </a:rPr>
              <a:t>Low </a:t>
            </a:r>
            <a:r>
              <a:rPr lang="en-AU" sz="3600" b="1" i="1" dirty="0" err="1">
                <a:solidFill>
                  <a:schemeClr val="bg1"/>
                </a:solidFill>
              </a:rPr>
              <a:t>avg</a:t>
            </a:r>
            <a:r>
              <a:rPr lang="en-AU" sz="3600" b="1" i="1" dirty="0">
                <a:solidFill>
                  <a:schemeClr val="bg1"/>
                </a:solidFill>
              </a:rPr>
              <a:t> annual rainfall area and low rainfall gradients</a:t>
            </a:r>
          </a:p>
          <a:p>
            <a:pPr marL="0" indent="0">
              <a:buNone/>
            </a:pPr>
            <a:r>
              <a:rPr lang="en-AU" sz="3600" b="1" i="1" dirty="0">
                <a:solidFill>
                  <a:srgbClr val="FFFF00"/>
                </a:solidFill>
              </a:rPr>
              <a:t>#####END_PREAMBLE_BLOCK############|###########|###########|###########|</a:t>
            </a:r>
          </a:p>
          <a:p>
            <a:pPr marL="0" indent="0">
              <a:buNone/>
            </a:pPr>
            <a:r>
              <a:rPr lang="en-AU" sz="3600" b="1" i="1" dirty="0">
                <a:solidFill>
                  <a:srgbClr val="FFFF00"/>
                </a:solidFill>
              </a:rPr>
              <a:t>Each block followed by two blank lines!</a:t>
            </a:r>
          </a:p>
          <a:p>
            <a:endParaRPr lang="en-US" sz="4000" b="1" dirty="0">
              <a:solidFill>
                <a:schemeClr val="accent1">
                  <a:lumMod val="50000"/>
                </a:schemeClr>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445864842"/>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12312F-587E-4929-A3AD-0A0A8D5702BD}"/>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1049000" cy="4351338"/>
          </a:xfrm>
        </p:spPr>
        <p:txBody>
          <a:bodyPr>
            <a:normAutofit/>
          </a:bodyPr>
          <a:lstStyle/>
          <a:p>
            <a:pPr marL="0" indent="0">
              <a:buNone/>
            </a:pPr>
            <a:r>
              <a:rPr lang="en-AU" sz="3800" b="1" i="1" dirty="0">
                <a:solidFill>
                  <a:schemeClr val="bg1"/>
                </a:solidFill>
              </a:rPr>
              <a:t>RUNFILE FORMAT (Model Status Block)</a:t>
            </a:r>
          </a:p>
          <a:p>
            <a:pPr marL="0" indent="0">
              <a:buNone/>
            </a:pPr>
            <a:r>
              <a:rPr lang="en-AU" sz="2600" b="1" i="1" dirty="0">
                <a:solidFill>
                  <a:schemeClr val="bg1"/>
                </a:solidFill>
              </a:rPr>
              <a:t>4 Lines fixed – Content mostly user based – </a:t>
            </a:r>
            <a:r>
              <a:rPr lang="en-AU" sz="2600" b="1" i="1" dirty="0" err="1">
                <a:solidFill>
                  <a:schemeClr val="bg1"/>
                </a:solidFill>
              </a:rPr>
              <a:t>wbnm</a:t>
            </a:r>
            <a:r>
              <a:rPr lang="en-AU" sz="2600" b="1" i="1" dirty="0">
                <a:solidFill>
                  <a:schemeClr val="bg1"/>
                </a:solidFill>
              </a:rPr>
              <a:t> checks version is compatible!</a:t>
            </a:r>
          </a:p>
          <a:p>
            <a:pPr marL="0" indent="0">
              <a:buNone/>
            </a:pPr>
            <a:r>
              <a:rPr lang="en-AU" sz="2200" b="1" i="1" dirty="0">
                <a:solidFill>
                  <a:srgbClr val="FFFF00"/>
                </a:solidFill>
              </a:rPr>
              <a:t>#####START_STATUS_BLOCK############|###########|###########|###########|</a:t>
            </a:r>
          </a:p>
          <a:p>
            <a:pPr marL="0" indent="0">
              <a:buNone/>
            </a:pPr>
            <a:r>
              <a:rPr lang="en-AU" sz="2200" b="1" i="1" dirty="0">
                <a:solidFill>
                  <a:schemeClr val="bg1"/>
                </a:solidFill>
              </a:rPr>
              <a:t>Z:\Projects\2016\16008-01 Sorell Rivulet\</a:t>
            </a:r>
            <a:r>
              <a:rPr lang="en-AU" sz="2200" b="1" i="1" dirty="0" err="1">
                <a:solidFill>
                  <a:schemeClr val="bg1"/>
                </a:solidFill>
              </a:rPr>
              <a:t>SorellRivulet.wbn</a:t>
            </a:r>
            <a:endParaRPr lang="en-AU" sz="2200" b="1" i="1" dirty="0">
              <a:solidFill>
                <a:schemeClr val="bg1"/>
              </a:solidFill>
            </a:endParaRPr>
          </a:p>
          <a:p>
            <a:pPr marL="0" indent="0">
              <a:buNone/>
            </a:pPr>
            <a:r>
              <a:rPr lang="en-AU" sz="2200" b="1" i="1" dirty="0">
                <a:solidFill>
                  <a:schemeClr val="bg1"/>
                </a:solidFill>
              </a:rPr>
              <a:t>last edited  16/1/2017</a:t>
            </a:r>
          </a:p>
          <a:p>
            <a:pPr marL="0" indent="0">
              <a:buNone/>
            </a:pPr>
            <a:r>
              <a:rPr lang="en-AU" sz="2200" b="1" i="1" dirty="0">
                <a:solidFill>
                  <a:schemeClr val="bg1"/>
                </a:solidFill>
              </a:rPr>
              <a:t>by  Ted Rigby</a:t>
            </a:r>
          </a:p>
          <a:p>
            <a:pPr marL="0" indent="0">
              <a:buNone/>
            </a:pPr>
            <a:r>
              <a:rPr lang="en-AU" sz="2200" b="1" i="1" dirty="0">
                <a:solidFill>
                  <a:srgbClr val="FFFF00"/>
                </a:solidFill>
              </a:rPr>
              <a:t>2017_000      </a:t>
            </a:r>
            <a:r>
              <a:rPr lang="en-AU" sz="2200" b="1" i="1" dirty="0">
                <a:solidFill>
                  <a:schemeClr val="bg1"/>
                </a:solidFill>
              </a:rPr>
              <a:t>Current-operational-version</a:t>
            </a:r>
            <a:r>
              <a:rPr lang="en-AU" sz="2200" b="1" i="1" dirty="0">
                <a:solidFill>
                  <a:schemeClr val="bg1"/>
                </a:solidFill>
                <a:highlight>
                  <a:srgbClr val="000000"/>
                </a:highlight>
              </a:rPr>
              <a:t> </a:t>
            </a:r>
            <a:r>
              <a:rPr lang="en-AU" sz="2200" b="1" i="1" dirty="0">
                <a:solidFill>
                  <a:srgbClr val="FFFF00"/>
                </a:solidFill>
              </a:rPr>
              <a:t>#####END_STATUS_BLOCK##############|###########|###########|###########|</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303065909"/>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12312F-587E-4929-A3AD-0A0A8D5702BD}"/>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498764" y="1825625"/>
            <a:ext cx="11388436" cy="4351338"/>
          </a:xfrm>
        </p:spPr>
        <p:txBody>
          <a:bodyPr>
            <a:normAutofit/>
          </a:bodyPr>
          <a:lstStyle/>
          <a:p>
            <a:pPr marL="0" indent="0">
              <a:buNone/>
            </a:pPr>
            <a:r>
              <a:rPr lang="en-AU" sz="3800" b="1" i="1" dirty="0">
                <a:solidFill>
                  <a:schemeClr val="bg1"/>
                </a:solidFill>
              </a:rPr>
              <a:t>RUNFILE FORMAT (Model Display Block)</a:t>
            </a:r>
          </a:p>
          <a:p>
            <a:pPr marL="0" indent="0">
              <a:buNone/>
            </a:pPr>
            <a:r>
              <a:rPr lang="en-AU" sz="2600" b="1" i="1" dirty="0">
                <a:solidFill>
                  <a:schemeClr val="bg1"/>
                </a:solidFill>
              </a:rPr>
              <a:t>3 Lines fixed – Under review – Likely change – will be backward compatible!</a:t>
            </a:r>
          </a:p>
          <a:p>
            <a:pPr marL="0" indent="0">
              <a:buNone/>
            </a:pPr>
            <a:r>
              <a:rPr lang="en-AU" sz="2000" b="1" dirty="0">
                <a:solidFill>
                  <a:srgbClr val="FFFF00"/>
                </a:solidFill>
                <a:latin typeface="Courier New" panose="02070309020205020404" pitchFamily="49" charset="0"/>
                <a:cs typeface="Courier New" panose="02070309020205020404" pitchFamily="49" charset="0"/>
              </a:rPr>
              <a:t>#####START_DISPLAY_BLOCK###########|###########|###########|###########|</a:t>
            </a:r>
          </a:p>
          <a:p>
            <a:pPr marL="0" indent="0">
              <a:buNone/>
            </a:pPr>
            <a:r>
              <a:rPr lang="en-AU" sz="2000" b="1" dirty="0">
                <a:solidFill>
                  <a:srgbClr val="FFFF00"/>
                </a:solidFill>
                <a:latin typeface="Courier New" panose="02070309020205020404" pitchFamily="49" charset="0"/>
                <a:cs typeface="Courier New" panose="02070309020205020404" pitchFamily="49" charset="0"/>
              </a:rPr>
              <a:t>   542398.00  5276447.00   553393.00  5261203.00</a:t>
            </a:r>
          </a:p>
          <a:p>
            <a:pPr marL="0" indent="0">
              <a:buNone/>
            </a:pPr>
            <a:r>
              <a:rPr lang="en-AU" sz="2000" b="1" dirty="0" err="1">
                <a:solidFill>
                  <a:schemeClr val="bg1"/>
                </a:solidFill>
                <a:latin typeface="Courier New" panose="02070309020205020404" pitchFamily="49" charset="0"/>
                <a:cs typeface="Courier New" panose="02070309020205020404" pitchFamily="49" charset="0"/>
              </a:rPr>
              <a:t>Sorell_Ck_Subareal_Layout.shp</a:t>
            </a:r>
            <a:r>
              <a:rPr lang="en-AU" sz="2000" b="1" dirty="0">
                <a:solidFill>
                  <a:schemeClr val="bg1"/>
                </a:solidFill>
                <a:latin typeface="Courier New" panose="02070309020205020404" pitchFamily="49" charset="0"/>
                <a:cs typeface="Courier New" panose="02070309020205020404" pitchFamily="49" charset="0"/>
              </a:rPr>
              <a:t>   &lt;or ‘none’&gt;</a:t>
            </a:r>
          </a:p>
          <a:p>
            <a:pPr marL="0" indent="0">
              <a:buNone/>
            </a:pPr>
            <a:r>
              <a:rPr lang="en-AU" sz="2000" b="1" dirty="0">
                <a:solidFill>
                  <a:srgbClr val="FFFF00"/>
                </a:solidFill>
                <a:latin typeface="Courier New" panose="02070309020205020404" pitchFamily="49" charset="0"/>
                <a:cs typeface="Courier New" panose="02070309020205020404" pitchFamily="49" charset="0"/>
              </a:rPr>
              <a:t>   542398.00   5276447.00  553393.00  5261203.00  553393.00   5276447.00</a:t>
            </a:r>
          </a:p>
          <a:p>
            <a:pPr marL="0" indent="0">
              <a:buNone/>
            </a:pPr>
            <a:r>
              <a:rPr lang="en-AU" sz="2000" b="1" dirty="0">
                <a:solidFill>
                  <a:srgbClr val="FFFF00"/>
                </a:solidFill>
                <a:latin typeface="Courier New" panose="02070309020205020404" pitchFamily="49" charset="0"/>
                <a:cs typeface="Courier New" panose="02070309020205020404" pitchFamily="49" charset="0"/>
              </a:rPr>
              <a:t>#####END_DISPLAY_BLOCK#############|###########|###########|###########|</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53391025"/>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12312F-587E-4929-A3AD-0A0A8D5702BD}"/>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617517" y="1825625"/>
            <a:ext cx="11269683" cy="4351338"/>
          </a:xfrm>
        </p:spPr>
        <p:txBody>
          <a:bodyPr>
            <a:normAutofit fontScale="85000" lnSpcReduction="20000"/>
          </a:bodyPr>
          <a:lstStyle/>
          <a:p>
            <a:pPr marL="0" indent="0">
              <a:buNone/>
            </a:pPr>
            <a:r>
              <a:rPr lang="en-AU" sz="3800" b="1" i="1" dirty="0">
                <a:solidFill>
                  <a:schemeClr val="bg1"/>
                </a:solidFill>
              </a:rPr>
              <a:t>RUNFILE FORMAT (Model Topology Block)</a:t>
            </a:r>
          </a:p>
          <a:p>
            <a:pPr marL="0" indent="0">
              <a:buNone/>
            </a:pPr>
            <a:r>
              <a:rPr lang="en-AU" sz="2600" b="1" i="1" dirty="0">
                <a:solidFill>
                  <a:schemeClr val="bg1"/>
                </a:solidFill>
              </a:rPr>
              <a:t>One line for each sub CG (E,N) – Outlet (E,N) – Flows to sub (last flows to SINK)</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#####START_TOPOLOGY_BLOCK##########|###########|###########|###########|                                                        </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           5   Sorell Creek (partial) - Sorell - Tasmania</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Sub01          547321.69  5275470.50   546096.69  5275432.50 Sub03       </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Sub02          546675.63  5274965.50   546096.69  5275432.50 Sub03       </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Sub03          546326.50  5274650.50   545613.69  5273980.00 Sub05       </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Sub04          545008.69  5274613.00   545613.69  5273980.00 Sub05       </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Sub05          546329.31  5272997.00   547226.88  5271831.50 SINK       </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#####END_TOPOLOGY_BLOCK############|###########|###########|###########|</a:t>
            </a:r>
          </a:p>
          <a:p>
            <a:r>
              <a:rPr lang="en-AU" sz="2200" i="1" dirty="0">
                <a:solidFill>
                  <a:schemeClr val="bg1"/>
                </a:solidFill>
                <a:latin typeface="Arial" panose="020B0604020202020204" pitchFamily="34" charset="0"/>
                <a:ea typeface="Microsoft Sans Serif" panose="020B0604020202020204" pitchFamily="34" charset="0"/>
                <a:cs typeface="Arial" panose="020B0604020202020204" pitchFamily="34" charset="0"/>
              </a:rPr>
              <a:t>Coordinates can all be zero if not using inverse distance rainfall weighting and not interested in spatial display.</a:t>
            </a:r>
          </a:p>
          <a:p>
            <a:r>
              <a:rPr lang="en-AU" sz="2200" i="1" dirty="0">
                <a:solidFill>
                  <a:schemeClr val="bg1"/>
                </a:solidFill>
                <a:latin typeface="Arial" panose="020B0604020202020204" pitchFamily="34" charset="0"/>
                <a:ea typeface="Microsoft Sans Serif" panose="020B0604020202020204" pitchFamily="34" charset="0"/>
                <a:cs typeface="Arial" panose="020B0604020202020204" pitchFamily="34" charset="0"/>
              </a:rPr>
              <a:t>Outlet coordinates not used at all by </a:t>
            </a:r>
            <a:r>
              <a:rPr lang="en-AU" sz="2200" i="1" dirty="0" err="1">
                <a:solidFill>
                  <a:schemeClr val="bg1"/>
                </a:solidFill>
                <a:latin typeface="Arial" panose="020B0604020202020204" pitchFamily="34" charset="0"/>
                <a:ea typeface="Microsoft Sans Serif" panose="020B0604020202020204" pitchFamily="34" charset="0"/>
                <a:cs typeface="Arial" panose="020B0604020202020204" pitchFamily="34" charset="0"/>
              </a:rPr>
              <a:t>wbnm</a:t>
            </a:r>
            <a:r>
              <a:rPr lang="en-AU" sz="2200" i="1" dirty="0">
                <a:solidFill>
                  <a:schemeClr val="bg1"/>
                </a:solidFill>
                <a:latin typeface="Arial" panose="020B0604020202020204" pitchFamily="34" charset="0"/>
                <a:ea typeface="Microsoft Sans Serif" panose="020B0604020202020204" pitchFamily="34" charset="0"/>
                <a:cs typeface="Arial" panose="020B0604020202020204" pitchFamily="34" charset="0"/>
              </a:rPr>
              <a:t> (spatial display purposes only).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124497064"/>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12312F-587E-4929-A3AD-0A0A8D5702BD}"/>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617517" y="1825625"/>
            <a:ext cx="11479233" cy="4776678"/>
          </a:xfrm>
        </p:spPr>
        <p:txBody>
          <a:bodyPr>
            <a:normAutofit fontScale="92500" lnSpcReduction="10000"/>
          </a:bodyPr>
          <a:lstStyle/>
          <a:p>
            <a:pPr marL="0" indent="0">
              <a:buNone/>
            </a:pPr>
            <a:r>
              <a:rPr lang="en-AU" sz="3800" b="1" i="1" dirty="0">
                <a:solidFill>
                  <a:schemeClr val="bg1"/>
                </a:solidFill>
              </a:rPr>
              <a:t>RUNFILE FORMAT (Model Surfaces Block)</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#####START_SURFACES_BLOCK##########|###########|###########|###########|                                                        </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        0.77         </a:t>
            </a:r>
            <a:r>
              <a:rPr lang="en-AU" sz="2200" b="1" dirty="0">
                <a:solidFill>
                  <a:srgbClr val="00B050"/>
                </a:solidFill>
                <a:latin typeface="Courier New" panose="02070309020205020404" pitchFamily="49" charset="0"/>
                <a:ea typeface="Microsoft Sans Serif" panose="020B0604020202020204" pitchFamily="34" charset="0"/>
                <a:cs typeface="Courier New" panose="02070309020205020404" pitchFamily="49" charset="0"/>
              </a:rPr>
              <a:t>1.5        0.10       </a:t>
            </a:r>
            <a:r>
              <a:rPr lang="en-AU" sz="2200" b="1" dirty="0">
                <a:solidFill>
                  <a:srgbClr val="FF0000"/>
                </a:solidFill>
                <a:latin typeface="Courier New" panose="02070309020205020404" pitchFamily="49" charset="0"/>
                <a:ea typeface="Microsoft Sans Serif" panose="020B0604020202020204" pitchFamily="34" charset="0"/>
                <a:cs typeface="Courier New" panose="02070309020205020404" pitchFamily="49" charset="0"/>
              </a:rPr>
              <a:t>&lt;Current m, C, </a:t>
            </a:r>
            <a:r>
              <a:rPr lang="en-AU" sz="2200" b="1" dirty="0" err="1">
                <a:solidFill>
                  <a:srgbClr val="FF0000"/>
                </a:solidFill>
                <a:latin typeface="Courier New" panose="02070309020205020404" pitchFamily="49" charset="0"/>
                <a:ea typeface="Microsoft Sans Serif" panose="020B0604020202020204" pitchFamily="34" charset="0"/>
                <a:cs typeface="Courier New" panose="02070309020205020404" pitchFamily="49" charset="0"/>
              </a:rPr>
              <a:t>implagfactor</a:t>
            </a:r>
            <a:endParaRPr lang="en-AU" sz="2200" b="1" dirty="0">
              <a:solidFill>
                <a:srgbClr val="FF0000"/>
              </a:solidFill>
              <a:latin typeface="Courier New" panose="02070309020205020404" pitchFamily="49" charset="0"/>
              <a:ea typeface="Microsoft Sans Serif" panose="020B0604020202020204" pitchFamily="34" charset="0"/>
              <a:cs typeface="Courier New" panose="02070309020205020404" pitchFamily="49" charset="0"/>
            </a:endParaRP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      -99.90                               </a:t>
            </a:r>
            <a:r>
              <a:rPr lang="en-AU" sz="2200" b="1" dirty="0">
                <a:solidFill>
                  <a:srgbClr val="FF0000"/>
                </a:solidFill>
                <a:latin typeface="Courier New" panose="02070309020205020404" pitchFamily="49" charset="0"/>
                <a:ea typeface="Microsoft Sans Serif" panose="020B0604020202020204" pitchFamily="34" charset="0"/>
                <a:cs typeface="Courier New" panose="02070309020205020404" pitchFamily="49" charset="0"/>
              </a:rPr>
              <a:t>&lt; Q when routing becomes linear</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Sub01             185.94        0.00       </a:t>
            </a:r>
            <a:r>
              <a:rPr lang="en-AU" sz="2200" b="1" strike="sngStrike" dirty="0">
                <a:solidFill>
                  <a:srgbClr val="00B050"/>
                </a:solidFill>
                <a:latin typeface="Courier New" panose="02070309020205020404" pitchFamily="49" charset="0"/>
                <a:ea typeface="Microsoft Sans Serif" panose="020B0604020202020204" pitchFamily="34" charset="0"/>
                <a:cs typeface="Courier New" panose="02070309020205020404" pitchFamily="49" charset="0"/>
              </a:rPr>
              <a:t>&lt;1.50        0.10  legacy&gt;</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Sub02              57.69        0.00        </a:t>
            </a:r>
            <a:r>
              <a:rPr lang="en-AU" sz="2200" b="1" strike="sngStrike" dirty="0">
                <a:solidFill>
                  <a:srgbClr val="00B050"/>
                </a:solidFill>
                <a:latin typeface="Courier New" panose="02070309020205020404" pitchFamily="49" charset="0"/>
                <a:ea typeface="Microsoft Sans Serif" panose="020B0604020202020204" pitchFamily="34" charset="0"/>
                <a:cs typeface="Courier New" panose="02070309020205020404" pitchFamily="49" charset="0"/>
              </a:rPr>
              <a:t>1.50        0.10</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Sub03             188.88        0.00        </a:t>
            </a:r>
            <a:r>
              <a:rPr lang="en-AU" sz="2200" b="1" dirty="0">
                <a:solidFill>
                  <a:srgbClr val="FF0000"/>
                </a:solidFill>
                <a:latin typeface="Courier New" panose="02070309020205020404" pitchFamily="49" charset="0"/>
                <a:ea typeface="Microsoft Sans Serif" panose="020B0604020202020204" pitchFamily="34" charset="0"/>
                <a:cs typeface="Courier New" panose="02070309020205020404" pitchFamily="49" charset="0"/>
              </a:rPr>
              <a:t>&lt;area, %imp</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Sub04             169.12        0.00        </a:t>
            </a:r>
            <a:r>
              <a:rPr lang="en-AU" sz="2200" b="1" strike="sngStrike" dirty="0">
                <a:solidFill>
                  <a:srgbClr val="00B050"/>
                </a:solidFill>
                <a:latin typeface="Courier New" panose="02070309020205020404" pitchFamily="49" charset="0"/>
                <a:ea typeface="Microsoft Sans Serif" panose="020B0604020202020204" pitchFamily="34" charset="0"/>
                <a:cs typeface="Courier New" panose="02070309020205020404" pitchFamily="49" charset="0"/>
              </a:rPr>
              <a:t>1.50        0.10</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Sub05             431.25        0.00        </a:t>
            </a:r>
            <a:r>
              <a:rPr lang="en-AU" sz="2200" b="1" strike="sngStrike" dirty="0">
                <a:solidFill>
                  <a:srgbClr val="00B050"/>
                </a:solidFill>
                <a:latin typeface="Courier New" panose="02070309020205020404" pitchFamily="49" charset="0"/>
                <a:ea typeface="Microsoft Sans Serif" panose="020B0604020202020204" pitchFamily="34" charset="0"/>
                <a:cs typeface="Courier New" panose="02070309020205020404" pitchFamily="49" charset="0"/>
              </a:rPr>
              <a:t>1.50        0.10</a:t>
            </a:r>
          </a:p>
          <a:p>
            <a:pPr marL="0" indent="0">
              <a:buNone/>
            </a:pPr>
            <a:r>
              <a:rPr lang="en-AU" sz="2200" b="1" dirty="0">
                <a:solidFill>
                  <a:srgbClr val="FFFF00"/>
                </a:solidFill>
                <a:latin typeface="Courier New" panose="02070309020205020404" pitchFamily="49" charset="0"/>
                <a:ea typeface="Microsoft Sans Serif" panose="020B0604020202020204" pitchFamily="34" charset="0"/>
                <a:cs typeface="Courier New" panose="02070309020205020404" pitchFamily="49" charset="0"/>
              </a:rPr>
              <a:t>#####END_SURFACES_BLOCK############|###########|###########|###########| </a:t>
            </a:r>
          </a:p>
          <a:p>
            <a:pPr marL="0" indent="0">
              <a:buNone/>
            </a:pPr>
            <a:r>
              <a:rPr lang="en-AU" sz="1900" i="1" dirty="0">
                <a:solidFill>
                  <a:schemeClr val="bg1"/>
                </a:solidFill>
                <a:latin typeface="Arial" panose="020B0604020202020204" pitchFamily="34" charset="0"/>
                <a:ea typeface="Microsoft Sans Serif" panose="020B0604020202020204" pitchFamily="34" charset="0"/>
                <a:cs typeface="Arial" panose="020B0604020202020204" pitchFamily="34" charset="0"/>
              </a:rPr>
              <a:t>NOTES 1. Use of C, </a:t>
            </a:r>
            <a:r>
              <a:rPr lang="en-AU" sz="1900" i="1" dirty="0" err="1">
                <a:solidFill>
                  <a:schemeClr val="bg1"/>
                </a:solidFill>
                <a:latin typeface="Arial" panose="020B0604020202020204" pitchFamily="34" charset="0"/>
                <a:ea typeface="Microsoft Sans Serif" panose="020B0604020202020204" pitchFamily="34" charset="0"/>
                <a:cs typeface="Arial" panose="020B0604020202020204" pitchFamily="34" charset="0"/>
              </a:rPr>
              <a:t>ImpLagFactor</a:t>
            </a:r>
            <a:r>
              <a:rPr lang="en-AU" sz="1900" i="1" dirty="0">
                <a:solidFill>
                  <a:schemeClr val="bg1"/>
                </a:solidFill>
                <a:latin typeface="Arial" panose="020B0604020202020204" pitchFamily="34" charset="0"/>
                <a:ea typeface="Microsoft Sans Serif" panose="020B0604020202020204" pitchFamily="34" charset="0"/>
                <a:cs typeface="Arial" panose="020B0604020202020204" pitchFamily="34" charset="0"/>
              </a:rPr>
              <a:t> per subarea still supported, but not recommended!</a:t>
            </a:r>
          </a:p>
          <a:p>
            <a:pPr marL="0" indent="0">
              <a:buNone/>
            </a:pPr>
            <a:r>
              <a:rPr lang="en-AU" sz="1900" i="1" dirty="0">
                <a:solidFill>
                  <a:schemeClr val="bg1"/>
                </a:solidFill>
                <a:latin typeface="Arial" panose="020B0604020202020204" pitchFamily="34" charset="0"/>
                <a:ea typeface="Microsoft Sans Serif" panose="020B0604020202020204" pitchFamily="34" charset="0"/>
                <a:cs typeface="Arial" panose="020B0604020202020204" pitchFamily="34" charset="0"/>
              </a:rPr>
              <a:t>              2.  Percent Impervious cover is the </a:t>
            </a:r>
            <a:r>
              <a:rPr lang="en-AU" sz="1900" i="1" u="sng" dirty="0">
                <a:solidFill>
                  <a:schemeClr val="bg1"/>
                </a:solidFill>
                <a:latin typeface="Arial" panose="020B0604020202020204" pitchFamily="34" charset="0"/>
                <a:ea typeface="Microsoft Sans Serif" panose="020B0604020202020204" pitchFamily="34" charset="0"/>
                <a:cs typeface="Arial" panose="020B0604020202020204" pitchFamily="34" charset="0"/>
              </a:rPr>
              <a:t>effective</a:t>
            </a:r>
            <a:r>
              <a:rPr lang="en-AU" sz="1900" i="1" dirty="0">
                <a:solidFill>
                  <a:schemeClr val="bg1"/>
                </a:solidFill>
                <a:latin typeface="Arial" panose="020B0604020202020204" pitchFamily="34" charset="0"/>
                <a:ea typeface="Microsoft Sans Serif" panose="020B0604020202020204" pitchFamily="34" charset="0"/>
                <a:cs typeface="Arial" panose="020B0604020202020204" pitchFamily="34" charset="0"/>
              </a:rPr>
              <a:t> impervious cover, EIA/TIA = 0.5 to 0.75??</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887290433"/>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12312F-587E-4929-A3AD-0A0A8D5702BD}"/>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617517" y="1825625"/>
            <a:ext cx="11269683" cy="4351338"/>
          </a:xfrm>
        </p:spPr>
        <p:txBody>
          <a:bodyPr>
            <a:normAutofit/>
          </a:bodyPr>
          <a:lstStyle/>
          <a:p>
            <a:pPr marL="0" indent="0">
              <a:buNone/>
            </a:pPr>
            <a:r>
              <a:rPr lang="en-AU" sz="3800" b="1" i="1" dirty="0">
                <a:solidFill>
                  <a:schemeClr val="bg1"/>
                </a:solidFill>
              </a:rPr>
              <a:t>RUNFILE FORMAT (Model </a:t>
            </a:r>
            <a:r>
              <a:rPr lang="en-AU" sz="3800" b="1" i="1" dirty="0" err="1">
                <a:solidFill>
                  <a:schemeClr val="bg1"/>
                </a:solidFill>
              </a:rPr>
              <a:t>Flowpaths</a:t>
            </a:r>
            <a:r>
              <a:rPr lang="en-AU" sz="3800" b="1" i="1" dirty="0">
                <a:solidFill>
                  <a:schemeClr val="bg1"/>
                </a:solidFill>
              </a:rPr>
              <a:t> Block)</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#####START_FLOWPATHS_BLOCK#########|###########|###########|###########|                                                        </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           2                 </a:t>
            </a:r>
            <a:r>
              <a:rPr lang="en-AU" sz="2000" b="1" dirty="0">
                <a:solidFill>
                  <a:srgbClr val="FF0000"/>
                </a:solidFill>
                <a:latin typeface="Courier New" panose="02070309020205020404" pitchFamily="49" charset="0"/>
                <a:cs typeface="Courier New" panose="02070309020205020404" pitchFamily="49" charset="0"/>
              </a:rPr>
              <a:t>&lt; 2 subareas with routable streams</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Sub03                        </a:t>
            </a:r>
            <a:r>
              <a:rPr lang="en-AU" sz="2000" b="1" dirty="0">
                <a:solidFill>
                  <a:srgbClr val="FF0000"/>
                </a:solidFill>
                <a:latin typeface="Courier New" panose="02070309020205020404" pitchFamily="49" charset="0"/>
                <a:cs typeface="Courier New" panose="02070309020205020404" pitchFamily="49" charset="0"/>
              </a:rPr>
              <a:t>&lt; subarea that includes a stream</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#####ROUTING                 </a:t>
            </a:r>
            <a:r>
              <a:rPr lang="en-AU" sz="2000" b="1" dirty="0">
                <a:solidFill>
                  <a:srgbClr val="FF0000"/>
                </a:solidFill>
                <a:latin typeface="Courier New" panose="02070309020205020404" pitchFamily="49" charset="0"/>
                <a:cs typeface="Courier New" panose="02070309020205020404" pitchFamily="49" charset="0"/>
              </a:rPr>
              <a:t>&lt; routing method</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        1.00                 </a:t>
            </a:r>
            <a:r>
              <a:rPr lang="en-AU" sz="2000" b="1" dirty="0">
                <a:solidFill>
                  <a:srgbClr val="FF0000"/>
                </a:solidFill>
                <a:latin typeface="Courier New" panose="02070309020205020404" pitchFamily="49" charset="0"/>
                <a:cs typeface="Courier New" panose="02070309020205020404" pitchFamily="49" charset="0"/>
              </a:rPr>
              <a:t>&lt; Stream lag factor (1.0 is natural)</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Sub05       </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#####ROUTING</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        1.00</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#####END_FLOWPATHS_BLOCK###########|###########|###########|###########|</a:t>
            </a:r>
          </a:p>
          <a:p>
            <a:pPr marL="0" indent="0">
              <a:spcBef>
                <a:spcPts val="400"/>
              </a:spcBef>
              <a:buNone/>
            </a:pPr>
            <a:r>
              <a:rPr lang="en-AU" sz="2000" i="1" dirty="0">
                <a:solidFill>
                  <a:schemeClr val="bg1"/>
                </a:solidFill>
                <a:latin typeface="Arial" panose="020B0604020202020204" pitchFamily="34" charset="0"/>
                <a:cs typeface="Arial" panose="020B0604020202020204" pitchFamily="34" charset="0"/>
              </a:rPr>
              <a:t>Note </a:t>
            </a:r>
            <a:r>
              <a:rPr lang="en-AU" sz="2000" i="1" dirty="0" err="1">
                <a:solidFill>
                  <a:schemeClr val="bg1"/>
                </a:solidFill>
                <a:latin typeface="Arial" panose="020B0604020202020204" pitchFamily="34" charset="0"/>
                <a:cs typeface="Arial" panose="020B0604020202020204" pitchFamily="34" charset="0"/>
              </a:rPr>
              <a:t>wbnm</a:t>
            </a:r>
            <a:r>
              <a:rPr lang="en-AU" sz="2000" i="1" dirty="0">
                <a:solidFill>
                  <a:schemeClr val="bg1"/>
                </a:solidFill>
                <a:latin typeface="Arial" panose="020B0604020202020204" pitchFamily="34" charset="0"/>
                <a:cs typeface="Arial" panose="020B0604020202020204" pitchFamily="34" charset="0"/>
              </a:rPr>
              <a:t> runs correctly if all subs are included – not just those with streams – but untidy!</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511495647"/>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12312F-587E-4929-A3AD-0A0A8D5702BD}"/>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1"/>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617517" y="1825625"/>
            <a:ext cx="11269683" cy="1631950"/>
          </a:xfrm>
        </p:spPr>
        <p:txBody>
          <a:bodyPr>
            <a:normAutofit/>
          </a:bodyPr>
          <a:lstStyle/>
          <a:p>
            <a:pPr marL="0" indent="0">
              <a:buNone/>
            </a:pPr>
            <a:r>
              <a:rPr lang="en-AU" sz="3800" b="1" i="1" dirty="0">
                <a:solidFill>
                  <a:schemeClr val="bg1"/>
                </a:solidFill>
              </a:rPr>
              <a:t>RUNFILE FORMAT (MODEL </a:t>
            </a:r>
            <a:r>
              <a:rPr lang="en-AU" sz="3800" b="1" i="1" dirty="0" err="1">
                <a:solidFill>
                  <a:schemeClr val="bg1"/>
                </a:solidFill>
              </a:rPr>
              <a:t>Local_Structures</a:t>
            </a:r>
            <a:r>
              <a:rPr lang="en-AU" sz="3800" b="1" i="1" dirty="0">
                <a:solidFill>
                  <a:schemeClr val="bg1"/>
                </a:solidFill>
              </a:rPr>
              <a:t> Block)</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#####START_LOCAL_STRUCTURES_BLOCK##|###########|###########|###########|</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           0</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#####END_LOCAL_STRUCTURES_BLOCK####|###########|###########|###########|</a:t>
            </a:r>
          </a:p>
          <a:p>
            <a:pPr marL="0" indent="0">
              <a:spcBef>
                <a:spcPts val="400"/>
              </a:spcBef>
              <a:buNone/>
            </a:pPr>
            <a:endParaRPr lang="en-AU" sz="2000" i="1" dirty="0">
              <a:solidFill>
                <a:srgbClr val="FFFF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9EF93C48-E8B9-4D09-9E39-BB96F1BA8805}"/>
              </a:ext>
            </a:extLst>
          </p:cNvPr>
          <p:cNvSpPr txBox="1"/>
          <p:nvPr/>
        </p:nvSpPr>
        <p:spPr>
          <a:xfrm>
            <a:off x="5684816" y="3516313"/>
            <a:ext cx="6434256" cy="1754326"/>
          </a:xfrm>
          <a:prstGeom prst="rect">
            <a:avLst/>
          </a:prstGeom>
          <a:noFill/>
        </p:spPr>
        <p:txBody>
          <a:bodyPr wrap="square" rtlCol="0">
            <a:spAutoFit/>
          </a:bodyPr>
          <a:lstStyle/>
          <a:p>
            <a:r>
              <a:rPr lang="en-AU" i="1" dirty="0">
                <a:solidFill>
                  <a:schemeClr val="bg1"/>
                </a:solidFill>
                <a:latin typeface="Arial" panose="020B0604020202020204" pitchFamily="34" charset="0"/>
                <a:cs typeface="Arial" panose="020B0604020202020204" pitchFamily="34" charset="0"/>
              </a:rPr>
              <a:t>These are smaller </a:t>
            </a:r>
            <a:r>
              <a:rPr lang="en-AU" i="1" dirty="0" err="1">
                <a:solidFill>
                  <a:schemeClr val="bg1"/>
                </a:solidFill>
                <a:latin typeface="Arial" panose="020B0604020202020204" pitchFamily="34" charset="0"/>
                <a:cs typeface="Arial" panose="020B0604020202020204" pitchFamily="34" charset="0"/>
              </a:rPr>
              <a:t>offstream</a:t>
            </a:r>
            <a:r>
              <a:rPr lang="en-AU" i="1" dirty="0">
                <a:solidFill>
                  <a:schemeClr val="bg1"/>
                </a:solidFill>
                <a:latin typeface="Arial" panose="020B0604020202020204" pitchFamily="34" charset="0"/>
                <a:cs typeface="Arial" panose="020B0604020202020204" pitchFamily="34" charset="0"/>
              </a:rPr>
              <a:t> basins on the subarea only receiving flow from part of the subarea (typical OSD), discharging via multiple potential outlets to the bottom of the subarea. These are discussed further in the following ‘ADVANCED USEAGE’ section of this presentation.</a:t>
            </a:r>
          </a:p>
          <a:p>
            <a:endParaRPr lang="en-US" dirty="0"/>
          </a:p>
        </p:txBody>
      </p:sp>
      <p:pic>
        <p:nvPicPr>
          <p:cNvPr id="7" name="Picture 6">
            <a:extLst>
              <a:ext uri="{FF2B5EF4-FFF2-40B4-BE49-F238E27FC236}">
                <a16:creationId xmlns:a16="http://schemas.microsoft.com/office/drawing/2014/main" id="{F0345A93-E73C-4604-BE4E-0CCA8257F0C4}"/>
              </a:ext>
            </a:extLst>
          </p:cNvPr>
          <p:cNvPicPr>
            <a:picLocks noChangeAspect="1"/>
          </p:cNvPicPr>
          <p:nvPr/>
        </p:nvPicPr>
        <p:blipFill rotWithShape="1">
          <a:blip r:embed="rId3">
            <a:extLst>
              <a:ext uri="{28A0092B-C50C-407E-A947-70E740481C1C}">
                <a14:useLocalDpi xmlns:a14="http://schemas.microsoft.com/office/drawing/2010/main" val="0"/>
              </a:ext>
            </a:extLst>
          </a:blip>
          <a:srcRect l="10659" t="1681" r="4219"/>
          <a:stretch/>
        </p:blipFill>
        <p:spPr>
          <a:xfrm>
            <a:off x="711302" y="3428999"/>
            <a:ext cx="4914259" cy="3095625"/>
          </a:xfrm>
          <a:prstGeom prst="rect">
            <a:avLst/>
          </a:prstGeom>
        </p:spPr>
      </p:pic>
    </p:spTree>
    <p:extLst>
      <p:ext uri="{BB962C8B-B14F-4D97-AF65-F5344CB8AC3E}">
        <p14:creationId xmlns:p14="http://schemas.microsoft.com/office/powerpoint/2010/main" val="885511840"/>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12312F-587E-4929-A3AD-0A0A8D5702BD}"/>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617517" y="1825625"/>
            <a:ext cx="11269683" cy="1727200"/>
          </a:xfrm>
        </p:spPr>
        <p:txBody>
          <a:bodyPr>
            <a:normAutofit/>
          </a:bodyPr>
          <a:lstStyle/>
          <a:p>
            <a:pPr marL="0" indent="0">
              <a:buNone/>
            </a:pPr>
            <a:r>
              <a:rPr lang="en-AU" sz="3800" b="1" i="1" dirty="0">
                <a:solidFill>
                  <a:schemeClr val="bg1"/>
                </a:solidFill>
              </a:rPr>
              <a:t>RUNFILE FORMAT (MODEL </a:t>
            </a:r>
            <a:r>
              <a:rPr lang="en-AU" sz="3800" b="1" i="1" dirty="0" err="1">
                <a:solidFill>
                  <a:schemeClr val="bg1"/>
                </a:solidFill>
              </a:rPr>
              <a:t>Outlet_Structures</a:t>
            </a:r>
            <a:r>
              <a:rPr lang="en-AU" sz="3800" b="1" i="1" dirty="0">
                <a:solidFill>
                  <a:schemeClr val="bg1"/>
                </a:solidFill>
              </a:rPr>
              <a:t> Block)</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#####START_OUTLET_STRUCTURES_BLOCK#|###########|###########|###########|</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           0</a:t>
            </a:r>
          </a:p>
          <a:p>
            <a:pPr marL="0" indent="0">
              <a:spcBef>
                <a:spcPts val="400"/>
              </a:spcBef>
              <a:buNone/>
            </a:pPr>
            <a:r>
              <a:rPr lang="en-AU" sz="2000" b="1" dirty="0">
                <a:solidFill>
                  <a:srgbClr val="FFFF00"/>
                </a:solidFill>
                <a:latin typeface="Courier New" panose="02070309020205020404" pitchFamily="49" charset="0"/>
                <a:cs typeface="Courier New" panose="02070309020205020404" pitchFamily="49" charset="0"/>
              </a:rPr>
              <a:t>#####END_OUTLET_STRUCTURES_BLOCK###|###########|###########|###########|</a:t>
            </a:r>
          </a:p>
          <a:p>
            <a:pPr marL="0" indent="0">
              <a:spcBef>
                <a:spcPts val="400"/>
              </a:spcBef>
              <a:buNone/>
            </a:pPr>
            <a:endParaRPr lang="en-AU" sz="2000" i="1" dirty="0">
              <a:solidFill>
                <a:srgbClr val="FFFF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26F46F08-16A7-4E31-97C5-DC3A35E1B4FB}"/>
              </a:ext>
            </a:extLst>
          </p:cNvPr>
          <p:cNvSpPr txBox="1"/>
          <p:nvPr/>
        </p:nvSpPr>
        <p:spPr>
          <a:xfrm>
            <a:off x="6096000" y="3552825"/>
            <a:ext cx="5572125" cy="2585323"/>
          </a:xfrm>
          <a:prstGeom prst="rect">
            <a:avLst/>
          </a:prstGeom>
          <a:noFill/>
        </p:spPr>
        <p:txBody>
          <a:bodyPr wrap="square" rtlCol="0">
            <a:spAutoFit/>
          </a:bodyPr>
          <a:lstStyle/>
          <a:p>
            <a:pPr algn="just"/>
            <a:r>
              <a:rPr lang="en-AU" i="1" dirty="0">
                <a:solidFill>
                  <a:schemeClr val="bg1"/>
                </a:solidFill>
                <a:latin typeface="Arial" panose="020B0604020202020204" pitchFamily="34" charset="0"/>
                <a:cs typeface="Arial" panose="020B0604020202020204" pitchFamily="34" charset="0"/>
              </a:rPr>
              <a:t>These are larger onstream basins at the subarea outlet receiving flow from the stream, any upstream diversions and the local subarea, discharging via multiple potential outlets to the top of the next downstream catchment and other nominated locations in the topologically downstream catchment. These are discussed further in the following ‘ADVANCED USEAGE’ section of this presentation.</a:t>
            </a:r>
          </a:p>
          <a:p>
            <a:endParaRPr lang="en-US" dirty="0"/>
          </a:p>
        </p:txBody>
      </p:sp>
      <p:pic>
        <p:nvPicPr>
          <p:cNvPr id="7" name="Picture 6">
            <a:extLst>
              <a:ext uri="{FF2B5EF4-FFF2-40B4-BE49-F238E27FC236}">
                <a16:creationId xmlns:a16="http://schemas.microsoft.com/office/drawing/2014/main" id="{07C483E5-534B-440B-B57D-034C35FB946B}"/>
              </a:ext>
            </a:extLst>
          </p:cNvPr>
          <p:cNvPicPr>
            <a:picLocks noChangeAspect="1"/>
          </p:cNvPicPr>
          <p:nvPr/>
        </p:nvPicPr>
        <p:blipFill rotWithShape="1">
          <a:blip r:embed="rId3">
            <a:extLst>
              <a:ext uri="{28A0092B-C50C-407E-A947-70E740481C1C}">
                <a14:useLocalDpi xmlns:a14="http://schemas.microsoft.com/office/drawing/2010/main" val="0"/>
              </a:ext>
            </a:extLst>
          </a:blip>
          <a:srcRect l="10659" t="1681" r="4219"/>
          <a:stretch/>
        </p:blipFill>
        <p:spPr>
          <a:xfrm>
            <a:off x="711302" y="3428999"/>
            <a:ext cx="4914259" cy="3095625"/>
          </a:xfrm>
          <a:prstGeom prst="rect">
            <a:avLst/>
          </a:prstGeom>
        </p:spPr>
      </p:pic>
    </p:spTree>
    <p:extLst>
      <p:ext uri="{BB962C8B-B14F-4D97-AF65-F5344CB8AC3E}">
        <p14:creationId xmlns:p14="http://schemas.microsoft.com/office/powerpoint/2010/main" val="4095988352"/>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308009" y="1825625"/>
            <a:ext cx="11883992" cy="4351338"/>
          </a:xfrm>
        </p:spPr>
        <p:txBody>
          <a:bodyPr>
            <a:normAutofit/>
          </a:bodyPr>
          <a:lstStyle/>
          <a:p>
            <a:pPr marL="0" indent="0">
              <a:buNone/>
            </a:pPr>
            <a:r>
              <a:rPr lang="en-AU" sz="3200" b="1" i="1" dirty="0">
                <a:solidFill>
                  <a:schemeClr val="bg1"/>
                </a:solidFill>
              </a:rPr>
              <a:t>RUNFILE FORMAT (MODEL Storm Block)</a:t>
            </a:r>
          </a:p>
          <a:p>
            <a:pPr marL="0" indent="0">
              <a:buNone/>
            </a:pPr>
            <a:r>
              <a:rPr lang="en-AU" sz="2400" b="1" dirty="0">
                <a:solidFill>
                  <a:schemeClr val="accent4">
                    <a:lumMod val="60000"/>
                    <a:lumOff val="40000"/>
                  </a:schemeClr>
                </a:solidFill>
              </a:rPr>
              <a:t>#####START_STORM_BLOCK#############|###########|###########|###########|</a:t>
            </a:r>
          </a:p>
          <a:p>
            <a:pPr marL="0" indent="0">
              <a:buNone/>
            </a:pPr>
            <a:r>
              <a:rPr lang="en-AU" sz="2400" b="1" dirty="0">
                <a:solidFill>
                  <a:srgbClr val="FFC000"/>
                </a:solidFill>
              </a:rPr>
              <a:t>                        6                                                       </a:t>
            </a:r>
            <a:r>
              <a:rPr lang="en-AU" sz="2400" b="1" dirty="0">
                <a:solidFill>
                  <a:srgbClr val="FF0000"/>
                </a:solidFill>
              </a:rPr>
              <a:t>&lt;number of storms in storm block</a:t>
            </a:r>
            <a:endParaRPr lang="en-AU" sz="2400" b="1" dirty="0">
              <a:solidFill>
                <a:schemeClr val="bg1"/>
              </a:solidFill>
            </a:endParaRPr>
          </a:p>
          <a:p>
            <a:pPr marL="0" indent="0">
              <a:buNone/>
            </a:pPr>
            <a:r>
              <a:rPr lang="en-AU" sz="2400" b="1" dirty="0">
                <a:solidFill>
                  <a:schemeClr val="accent4">
                    <a:lumMod val="60000"/>
                    <a:lumOff val="40000"/>
                  </a:schemeClr>
                </a:solidFill>
              </a:rPr>
              <a:t>#####START_STORM#1 </a:t>
            </a:r>
          </a:p>
          <a:p>
            <a:pPr marL="0" indent="0">
              <a:buNone/>
            </a:pPr>
            <a:r>
              <a:rPr lang="en-AU" sz="2400" b="1" dirty="0">
                <a:solidFill>
                  <a:srgbClr val="FFC000"/>
                </a:solidFill>
              </a:rPr>
              <a:t>1%AEP Storm, Duration and Pattern spectrum, Losses &amp; ARF </a:t>
            </a:r>
            <a:r>
              <a:rPr lang="en-AU" sz="2400" b="1" dirty="0" err="1">
                <a:solidFill>
                  <a:srgbClr val="FFC000"/>
                </a:solidFill>
              </a:rPr>
              <a:t>calc</a:t>
            </a:r>
            <a:r>
              <a:rPr lang="en-AU" sz="2400" b="1" dirty="0">
                <a:solidFill>
                  <a:srgbClr val="FFC000"/>
                </a:solidFill>
              </a:rPr>
              <a:t> to ARR2016                                                         </a:t>
            </a:r>
          </a:p>
          <a:p>
            <a:pPr marL="0" indent="0">
              <a:buNone/>
            </a:pPr>
            <a:r>
              <a:rPr lang="en-AU" sz="2400" b="1" dirty="0">
                <a:solidFill>
                  <a:schemeClr val="bg1"/>
                </a:solidFill>
              </a:rPr>
              <a:t>                 </a:t>
            </a:r>
            <a:r>
              <a:rPr lang="en-AU" sz="2400" b="1" dirty="0">
                <a:solidFill>
                  <a:srgbClr val="FFC000"/>
                </a:solidFill>
              </a:rPr>
              <a:t>5.00    </a:t>
            </a:r>
            <a:r>
              <a:rPr lang="en-AU" sz="2400" b="1" dirty="0">
                <a:solidFill>
                  <a:schemeClr val="bg1"/>
                </a:solidFill>
              </a:rPr>
              <a:t>                                                     </a:t>
            </a:r>
            <a:r>
              <a:rPr lang="en-AU" sz="2400" b="1" dirty="0">
                <a:solidFill>
                  <a:srgbClr val="FF0000"/>
                </a:solidFill>
              </a:rPr>
              <a:t>&lt;min calculation timestep</a:t>
            </a:r>
          </a:p>
          <a:p>
            <a:pPr marL="0" indent="0">
              <a:buNone/>
            </a:pPr>
            <a:r>
              <a:rPr lang="en-AU" sz="2400" b="1" dirty="0">
                <a:solidFill>
                  <a:schemeClr val="bg1"/>
                </a:solidFill>
              </a:rPr>
              <a:t>               </a:t>
            </a:r>
            <a:r>
              <a:rPr lang="en-AU" sz="2400" b="1" dirty="0">
                <a:solidFill>
                  <a:srgbClr val="FFFF00"/>
                </a:solidFill>
              </a:rPr>
              <a:t>10</a:t>
            </a:r>
            <a:r>
              <a:rPr lang="en-AU" sz="2400" b="1" dirty="0">
                <a:solidFill>
                  <a:srgbClr val="FFC000"/>
                </a:solidFill>
              </a:rPr>
              <a:t>.00 </a:t>
            </a:r>
            <a:r>
              <a:rPr lang="en-AU" sz="2400" b="1" dirty="0">
                <a:solidFill>
                  <a:srgbClr val="FFFF00"/>
                </a:solidFill>
              </a:rPr>
              <a:t>                                                        </a:t>
            </a:r>
            <a:r>
              <a:rPr lang="en-AU" sz="2400" b="1" dirty="0">
                <a:solidFill>
                  <a:srgbClr val="FF0000"/>
                </a:solidFill>
              </a:rPr>
              <a:t>&lt;min output timestep</a:t>
            </a:r>
          </a:p>
          <a:p>
            <a:pPr marL="0" indent="0">
              <a:buNone/>
            </a:pPr>
            <a:endParaRPr lang="en-AU" sz="2600" b="1" dirty="0">
              <a:solidFill>
                <a:schemeClr val="bg1"/>
              </a:solidFill>
            </a:endParaRPr>
          </a:p>
          <a:p>
            <a:pPr marL="0" indent="0">
              <a:buNone/>
            </a:pPr>
            <a:endParaRPr lang="en-AU" sz="40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98246916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B0A7DD-6593-41D2-8162-D892209E029B}"/>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13447"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2017---------------------------------Background</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683394" y="1763689"/>
            <a:ext cx="10664791" cy="5094311"/>
          </a:xfrm>
        </p:spPr>
        <p:txBody>
          <a:bodyPr>
            <a:normAutofit lnSpcReduction="10000"/>
          </a:bodyPr>
          <a:lstStyle/>
          <a:p>
            <a:pPr algn="just"/>
            <a:r>
              <a:rPr lang="en-AU" sz="2000" dirty="0">
                <a:solidFill>
                  <a:schemeClr val="bg1"/>
                </a:solidFill>
                <a:latin typeface="Arial" panose="020B0604020202020204" pitchFamily="34" charset="0"/>
                <a:cs typeface="Arial" panose="020B0604020202020204" pitchFamily="34" charset="0"/>
              </a:rPr>
              <a:t> </a:t>
            </a:r>
            <a:r>
              <a:rPr lang="en-AU" altLang="en-US" sz="2000" b="1" dirty="0">
                <a:solidFill>
                  <a:schemeClr val="bg1"/>
                </a:solidFill>
                <a:latin typeface="Arial" panose="020B0604020202020204" pitchFamily="34" charset="0"/>
                <a:cs typeface="Arial" panose="020B0604020202020204" pitchFamily="34" charset="0"/>
              </a:rPr>
              <a:t>1975</a:t>
            </a:r>
            <a:r>
              <a:rPr lang="en-AU" altLang="en-US" sz="2000" dirty="0">
                <a:solidFill>
                  <a:schemeClr val="bg1"/>
                </a:solidFill>
                <a:latin typeface="Arial" panose="020B0604020202020204" pitchFamily="34" charset="0"/>
                <a:cs typeface="Arial" panose="020B0604020202020204" pitchFamily="34" charset="0"/>
              </a:rPr>
              <a:t> - Only Universities/Government had computers – Input by punched cards Electronic calculators not invented – All </a:t>
            </a:r>
            <a:r>
              <a:rPr lang="en-AU" altLang="en-US" sz="2000" dirty="0" err="1">
                <a:solidFill>
                  <a:schemeClr val="bg1"/>
                </a:solidFill>
                <a:latin typeface="Arial" panose="020B0604020202020204" pitchFamily="34" charset="0"/>
                <a:cs typeface="Arial" panose="020B0604020202020204" pitchFamily="34" charset="0"/>
              </a:rPr>
              <a:t>practioners</a:t>
            </a:r>
            <a:r>
              <a:rPr lang="en-AU" altLang="en-US" sz="2000" dirty="0">
                <a:solidFill>
                  <a:schemeClr val="bg1"/>
                </a:solidFill>
                <a:latin typeface="Arial" panose="020B0604020202020204" pitchFamily="34" charset="0"/>
                <a:cs typeface="Arial" panose="020B0604020202020204" pitchFamily="34" charset="0"/>
              </a:rPr>
              <a:t> used </a:t>
            </a:r>
            <a:r>
              <a:rPr lang="en-AU" altLang="en-US" sz="2000" dirty="0" err="1">
                <a:solidFill>
                  <a:schemeClr val="bg1"/>
                </a:solidFill>
                <a:latin typeface="Arial" panose="020B0604020202020204" pitchFamily="34" charset="0"/>
                <a:cs typeface="Arial" panose="020B0604020202020204" pitchFamily="34" charset="0"/>
              </a:rPr>
              <a:t>sliderules</a:t>
            </a:r>
            <a:r>
              <a:rPr lang="en-AU" altLang="en-US" sz="2000" dirty="0">
                <a:solidFill>
                  <a:schemeClr val="bg1"/>
                </a:solidFill>
                <a:latin typeface="Arial" panose="020B0604020202020204" pitchFamily="34" charset="0"/>
                <a:cs typeface="Arial" panose="020B0604020202020204" pitchFamily="34" charset="0"/>
              </a:rPr>
              <a:t>. Computer based simulations only available to a select few that mostly were programmers.</a:t>
            </a:r>
          </a:p>
          <a:p>
            <a:pPr algn="just"/>
            <a:r>
              <a:rPr lang="en-AU" altLang="en-US" sz="2000" b="1" dirty="0">
                <a:solidFill>
                  <a:schemeClr val="bg1"/>
                </a:solidFill>
                <a:latin typeface="Arial" panose="020B0604020202020204" pitchFamily="34" charset="0"/>
                <a:cs typeface="Arial" panose="020B0604020202020204" pitchFamily="34" charset="0"/>
              </a:rPr>
              <a:t>Today</a:t>
            </a:r>
            <a:r>
              <a:rPr lang="en-AU" altLang="en-US" sz="2000" dirty="0">
                <a:solidFill>
                  <a:schemeClr val="bg1"/>
                </a:solidFill>
                <a:latin typeface="Arial" panose="020B0604020202020204" pitchFamily="34" charset="0"/>
                <a:cs typeface="Arial" panose="020B0604020202020204" pitchFamily="34" charset="0"/>
              </a:rPr>
              <a:t> – Almost all engineers have access to computers and routinely use specialised software to undertake simulations, but only a few are also programmers. Software is, in any event, mostly only available compiled – we are now in the ‘black box’ era and need training in appropriate use of these packages. As complexity increases it is </a:t>
            </a:r>
            <a:r>
              <a:rPr lang="en-AU" altLang="en-US" sz="2000" u="sng" dirty="0">
                <a:solidFill>
                  <a:schemeClr val="bg1"/>
                </a:solidFill>
                <a:latin typeface="Arial" panose="020B0604020202020204" pitchFamily="34" charset="0"/>
                <a:cs typeface="Arial" panose="020B0604020202020204" pitchFamily="34" charset="0"/>
              </a:rPr>
              <a:t>very </a:t>
            </a:r>
            <a:r>
              <a:rPr lang="en-AU" altLang="en-US" sz="2000" dirty="0">
                <a:solidFill>
                  <a:schemeClr val="bg1"/>
                </a:solidFill>
                <a:latin typeface="Arial" panose="020B0604020202020204" pitchFamily="34" charset="0"/>
                <a:cs typeface="Arial" panose="020B0604020202020204" pitchFamily="34" charset="0"/>
              </a:rPr>
              <a:t>easy for an inexperienced user  to create a garbage in, garbage out, simulation and not be aware that it has occurred!</a:t>
            </a:r>
          </a:p>
          <a:p>
            <a:pPr marL="0" indent="0" algn="just">
              <a:buNone/>
            </a:pPr>
            <a:endParaRPr lang="en-AU" altLang="en-US" sz="2000" dirty="0">
              <a:solidFill>
                <a:schemeClr val="bg1"/>
              </a:solidFill>
              <a:latin typeface="Arial" panose="020B0604020202020204" pitchFamily="34" charset="0"/>
              <a:cs typeface="Arial" panose="020B0604020202020204" pitchFamily="34" charset="0"/>
            </a:endParaRPr>
          </a:p>
          <a:p>
            <a:pPr marL="0" indent="0" algn="just">
              <a:buNone/>
            </a:pPr>
            <a:r>
              <a:rPr lang="en-AU" altLang="en-US" sz="2000" i="1" dirty="0">
                <a:solidFill>
                  <a:schemeClr val="bg1"/>
                </a:solidFill>
                <a:latin typeface="Arial" panose="020B0604020202020204" pitchFamily="34" charset="0"/>
                <a:cs typeface="Arial" panose="020B0604020202020204" pitchFamily="34" charset="0"/>
              </a:rPr>
              <a:t>WBNM is backed by considerable published research and has always (optionally) provided extensive internal diagnostic logs to allow users to follow the processes involved and to sanity check intermediate results as well as final output. (Lecturing background of MJB). In addition it is backed by comprehensive documentation, not only on how to use the software, but how it operates internally.</a:t>
            </a:r>
          </a:p>
          <a:p>
            <a:pPr marL="0" indent="0" algn="just">
              <a:buNone/>
            </a:pPr>
            <a:br>
              <a:rPr lang="en-AU" altLang="en-US" sz="2400" b="1" dirty="0">
                <a:solidFill>
                  <a:schemeClr val="bg1"/>
                </a:solidFill>
                <a:latin typeface="Tahoma" panose="020B0604030504040204" pitchFamily="34" charset="0"/>
              </a:rPr>
            </a:br>
            <a:endParaRPr lang="en-AU" altLang="en-US" sz="2400" b="1" dirty="0">
              <a:solidFill>
                <a:schemeClr val="bg1"/>
              </a:solidFill>
              <a:latin typeface="Tahoma" panose="020B0604030504040204" pitchFamily="34" charset="0"/>
            </a:endParaRPr>
          </a:p>
          <a:p>
            <a:endParaRPr lang="en-US" sz="44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575426641"/>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12312F-587E-4929-A3AD-0A0A8D5702BD}"/>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0"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1049000" cy="4351338"/>
          </a:xfrm>
        </p:spPr>
        <p:txBody>
          <a:bodyPr>
            <a:normAutofit/>
          </a:bodyPr>
          <a:lstStyle/>
          <a:p>
            <a:pPr marL="0" indent="0">
              <a:buNone/>
            </a:pPr>
            <a:r>
              <a:rPr lang="en-AU" sz="3200" b="1" i="1" dirty="0">
                <a:solidFill>
                  <a:schemeClr val="bg1"/>
                </a:solidFill>
              </a:rPr>
              <a:t>RUNFILE FORMAT (MODEL Storm Block)</a:t>
            </a:r>
          </a:p>
          <a:p>
            <a:r>
              <a:rPr lang="en-AU" b="1" dirty="0">
                <a:solidFill>
                  <a:schemeClr val="bg1"/>
                </a:solidFill>
              </a:rPr>
              <a:t>5 options for storm type are;</a:t>
            </a:r>
          </a:p>
          <a:p>
            <a:pPr lvl="1"/>
            <a:r>
              <a:rPr lang="en-AU" sz="1800" dirty="0">
                <a:solidFill>
                  <a:srgbClr val="FFFF00"/>
                </a:solidFill>
                <a:latin typeface="Arial" panose="020B0604020202020204" pitchFamily="34" charset="0"/>
                <a:cs typeface="Arial" panose="020B0604020202020204" pitchFamily="34" charset="0"/>
              </a:rPr>
              <a:t>#####START_RECORDED_RAIN  </a:t>
            </a:r>
            <a:r>
              <a:rPr lang="en-AU" sz="1800" dirty="0">
                <a:solidFill>
                  <a:schemeClr val="bg1"/>
                </a:solidFill>
                <a:latin typeface="Arial" panose="020B0604020202020204" pitchFamily="34" charset="0"/>
                <a:cs typeface="Arial" panose="020B0604020202020204" pitchFamily="34" charset="0"/>
              </a:rPr>
              <a:t>(Storm event based on input hyetographs – typically historic)                       </a:t>
            </a:r>
          </a:p>
          <a:p>
            <a:pPr lvl="1"/>
            <a:r>
              <a:rPr lang="en-AU" sz="1800" dirty="0">
                <a:solidFill>
                  <a:srgbClr val="FFFF00"/>
                </a:solidFill>
                <a:latin typeface="Arial" panose="020B0604020202020204" pitchFamily="34" charset="0"/>
                <a:cs typeface="Arial" panose="020B0604020202020204" pitchFamily="34" charset="0"/>
              </a:rPr>
              <a:t>#####START_DESIGN_RAIN_ARR1987   </a:t>
            </a:r>
            <a:r>
              <a:rPr lang="en-AU" sz="1800" dirty="0">
                <a:solidFill>
                  <a:schemeClr val="bg1"/>
                </a:solidFill>
                <a:latin typeface="Arial" panose="020B0604020202020204" pitchFamily="34" charset="0"/>
                <a:cs typeface="Arial" panose="020B0604020202020204" pitchFamily="34" charset="0"/>
              </a:rPr>
              <a:t>(Design ARR 1987 storm event or dura spectrum)</a:t>
            </a:r>
          </a:p>
          <a:p>
            <a:pPr lvl="1"/>
            <a:r>
              <a:rPr lang="en-AU" sz="1800" dirty="0">
                <a:solidFill>
                  <a:srgbClr val="FFFF00"/>
                </a:solidFill>
                <a:latin typeface="Arial" panose="020B0604020202020204" pitchFamily="34" charset="0"/>
                <a:cs typeface="Arial" panose="020B0604020202020204" pitchFamily="34" charset="0"/>
              </a:rPr>
              <a:t>#####START_EMBEDED_DESIGN_RAIN_ARR1987  </a:t>
            </a:r>
            <a:r>
              <a:rPr lang="en-AU" sz="1800" dirty="0">
                <a:solidFill>
                  <a:schemeClr val="bg1"/>
                </a:solidFill>
                <a:latin typeface="Arial" panose="020B0604020202020204" pitchFamily="34" charset="0"/>
                <a:cs typeface="Arial" panose="020B0604020202020204" pitchFamily="34" charset="0"/>
              </a:rPr>
              <a:t>(Design ARR 1987 embedded design event)</a:t>
            </a:r>
          </a:p>
          <a:p>
            <a:pPr lvl="1"/>
            <a:r>
              <a:rPr lang="en-AU" sz="1800" dirty="0">
                <a:solidFill>
                  <a:srgbClr val="FFFF00"/>
                </a:solidFill>
                <a:latin typeface="Arial" panose="020B0604020202020204" pitchFamily="34" charset="0"/>
                <a:cs typeface="Arial" panose="020B0604020202020204" pitchFamily="34" charset="0"/>
              </a:rPr>
              <a:t>#####START_DESIGN_RAIN_ARR2016   </a:t>
            </a:r>
            <a:r>
              <a:rPr lang="en-AU" sz="1800" dirty="0">
                <a:solidFill>
                  <a:schemeClr val="bg1"/>
                </a:solidFill>
                <a:latin typeface="Arial" panose="020B0604020202020204" pitchFamily="34" charset="0"/>
                <a:cs typeface="Arial" panose="020B0604020202020204" pitchFamily="34" charset="0"/>
              </a:rPr>
              <a:t>(Design ARR 2016 storm event or dura/pattern spectrum)</a:t>
            </a:r>
          </a:p>
          <a:p>
            <a:pPr lvl="1"/>
            <a:r>
              <a:rPr lang="en-AU" sz="1800" dirty="0">
                <a:solidFill>
                  <a:srgbClr val="FF0000"/>
                </a:solidFill>
                <a:latin typeface="Arial" panose="020B0604020202020204" pitchFamily="34" charset="0"/>
                <a:cs typeface="Arial" panose="020B0604020202020204" pitchFamily="34" charset="0"/>
              </a:rPr>
              <a:t>#####START_MC_ANALYSIS   (not yet implemented)</a:t>
            </a:r>
            <a:endParaRPr lang="en-US" sz="1800"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192976158"/>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93619" y="329499"/>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4"/>
            <a:ext cx="11049000" cy="4899025"/>
          </a:xfrm>
        </p:spPr>
        <p:txBody>
          <a:bodyPr>
            <a:normAutofit fontScale="32500" lnSpcReduction="20000"/>
          </a:bodyPr>
          <a:lstStyle/>
          <a:p>
            <a:pPr marL="0" indent="0">
              <a:buNone/>
            </a:pPr>
            <a:r>
              <a:rPr lang="en-AU" sz="6700" b="1" i="1" dirty="0">
                <a:solidFill>
                  <a:schemeClr val="bg1"/>
                </a:solidFill>
              </a:rPr>
              <a:t>RUNFILE FORMAT (MODEL Storm Block) - REC STORM (event)</a:t>
            </a:r>
          </a:p>
          <a:p>
            <a:pPr marL="0" indent="0">
              <a:buNone/>
            </a:pPr>
            <a:r>
              <a:rPr lang="en-AU" sz="3700" b="1" dirty="0">
                <a:solidFill>
                  <a:schemeClr val="accent4">
                    <a:lumMod val="60000"/>
                    <a:lumOff val="40000"/>
                  </a:schemeClr>
                </a:solidFill>
                <a:latin typeface="Courier New" panose="02070309020205020404" pitchFamily="49" charset="0"/>
                <a:cs typeface="Courier New" panose="02070309020205020404" pitchFamily="49" charset="0"/>
              </a:rPr>
              <a:t>#####START_STORM#1 </a:t>
            </a:r>
          </a:p>
          <a:p>
            <a:pPr marL="0" indent="0">
              <a:buNone/>
            </a:pPr>
            <a:r>
              <a:rPr lang="en-AU" sz="3700" b="1" dirty="0">
                <a:solidFill>
                  <a:srgbClr val="FFC000"/>
                </a:solidFill>
                <a:latin typeface="Courier New" panose="02070309020205020404" pitchFamily="49" charset="0"/>
                <a:cs typeface="Courier New" panose="02070309020205020404" pitchFamily="49" charset="0"/>
              </a:rPr>
              <a:t>Historic Storm, June 2011, Losses previously calibrated                                                         </a:t>
            </a:r>
          </a:p>
          <a:p>
            <a:pPr marL="0" indent="0">
              <a:buNone/>
            </a:pPr>
            <a:r>
              <a:rPr lang="en-AU" sz="3700" b="1" dirty="0">
                <a:solidFill>
                  <a:schemeClr val="bg1"/>
                </a:solidFill>
                <a:latin typeface="Courier New" panose="02070309020205020404" pitchFamily="49" charset="0"/>
                <a:cs typeface="Courier New" panose="02070309020205020404" pitchFamily="49" charset="0"/>
              </a:rPr>
              <a:t>        </a:t>
            </a:r>
            <a:r>
              <a:rPr lang="en-AU" sz="3700" b="1" dirty="0">
                <a:solidFill>
                  <a:srgbClr val="FFC000"/>
                </a:solidFill>
                <a:latin typeface="Courier New" panose="02070309020205020404" pitchFamily="49" charset="0"/>
                <a:cs typeface="Courier New" panose="02070309020205020404" pitchFamily="49" charset="0"/>
              </a:rPr>
              <a:t>5.00</a:t>
            </a:r>
            <a:r>
              <a:rPr lang="en-AU" sz="3700" b="1" dirty="0">
                <a:solidFill>
                  <a:schemeClr val="bg1"/>
                </a:solidFill>
                <a:latin typeface="Courier New" panose="02070309020205020404" pitchFamily="49" charset="0"/>
                <a:cs typeface="Courier New" panose="02070309020205020404" pitchFamily="49" charset="0"/>
              </a:rPr>
              <a:t>       </a:t>
            </a:r>
            <a:r>
              <a:rPr lang="en-AU" sz="3700" b="1" dirty="0">
                <a:solidFill>
                  <a:srgbClr val="FF0000"/>
                </a:solidFill>
                <a:latin typeface="Courier New" panose="02070309020205020404" pitchFamily="49" charset="0"/>
                <a:cs typeface="Courier New" panose="02070309020205020404" pitchFamily="49" charset="0"/>
              </a:rPr>
              <a:t>&lt;min calculation timestep</a:t>
            </a:r>
          </a:p>
          <a:p>
            <a:pPr marL="0" indent="0">
              <a:buNone/>
            </a:pPr>
            <a:r>
              <a:rPr lang="en-AU" sz="3700" b="1" dirty="0">
                <a:solidFill>
                  <a:schemeClr val="bg1"/>
                </a:solidFill>
                <a:latin typeface="Courier New" panose="02070309020205020404" pitchFamily="49" charset="0"/>
                <a:cs typeface="Courier New" panose="02070309020205020404" pitchFamily="49" charset="0"/>
              </a:rPr>
              <a:t>       </a:t>
            </a:r>
            <a:r>
              <a:rPr lang="en-AU" sz="3700" b="1" dirty="0">
                <a:solidFill>
                  <a:srgbClr val="FFC000"/>
                </a:solidFill>
                <a:latin typeface="Courier New" panose="02070309020205020404" pitchFamily="49" charset="0"/>
                <a:cs typeface="Courier New" panose="02070309020205020404" pitchFamily="49" charset="0"/>
              </a:rPr>
              <a:t>15.00 </a:t>
            </a:r>
            <a:r>
              <a:rPr lang="en-AU" sz="3700" b="1" dirty="0">
                <a:solidFill>
                  <a:schemeClr val="bg1"/>
                </a:solidFill>
                <a:latin typeface="Courier New" panose="02070309020205020404" pitchFamily="49" charset="0"/>
                <a:cs typeface="Courier New" panose="02070309020205020404" pitchFamily="49" charset="0"/>
              </a:rPr>
              <a:t>      </a:t>
            </a:r>
            <a:r>
              <a:rPr lang="en-AU" sz="3700" b="1" dirty="0">
                <a:solidFill>
                  <a:srgbClr val="FF0000"/>
                </a:solidFill>
                <a:latin typeface="Courier New" panose="02070309020205020404" pitchFamily="49" charset="0"/>
                <a:cs typeface="Courier New" panose="02070309020205020404" pitchFamily="49" charset="0"/>
              </a:rPr>
              <a:t>&lt;min printout timestep</a:t>
            </a:r>
            <a:endParaRPr lang="en-AU" sz="3700" b="1" dirty="0">
              <a:solidFill>
                <a:schemeClr val="bg1"/>
              </a:solidFill>
              <a:latin typeface="Courier New" panose="02070309020205020404" pitchFamily="49" charset="0"/>
              <a:cs typeface="Courier New" panose="02070309020205020404" pitchFamily="49" charset="0"/>
            </a:endParaRPr>
          </a:p>
          <a:p>
            <a:pPr marL="0" indent="0">
              <a:buNone/>
            </a:pPr>
            <a:r>
              <a:rPr lang="en-AU" sz="3700" b="1" dirty="0">
                <a:solidFill>
                  <a:srgbClr val="FFC000"/>
                </a:solidFill>
                <a:latin typeface="Courier New" panose="02070309020205020404" pitchFamily="49" charset="0"/>
                <a:cs typeface="Courier New" panose="02070309020205020404" pitchFamily="49" charset="0"/>
              </a:rPr>
              <a:t>#####START_RECORDED_RAIN</a:t>
            </a:r>
          </a:p>
          <a:p>
            <a:pPr marL="0" indent="0">
              <a:spcBef>
                <a:spcPts val="500"/>
              </a:spcBef>
              <a:buNone/>
            </a:pPr>
            <a:r>
              <a:rPr lang="en-AU" sz="3700" b="1" dirty="0">
                <a:solidFill>
                  <a:srgbClr val="FFC000"/>
                </a:solidFill>
                <a:latin typeface="Courier New" panose="02070309020205020404" pitchFamily="49" charset="0"/>
                <a:cs typeface="Courier New" panose="02070309020205020404" pitchFamily="49" charset="0"/>
              </a:rPr>
              <a:t>June 1991 Event                                </a:t>
            </a:r>
            <a:r>
              <a:rPr lang="en-AU" sz="3700" b="1" i="1" dirty="0">
                <a:solidFill>
                  <a:srgbClr val="FF0000"/>
                </a:solidFill>
                <a:latin typeface="Courier New" panose="02070309020205020404" pitchFamily="49" charset="0"/>
                <a:cs typeface="Courier New" panose="02070309020205020404" pitchFamily="49" charset="0"/>
              </a:rPr>
              <a:t>&lt; event description</a:t>
            </a:r>
          </a:p>
          <a:p>
            <a:pPr marL="0" indent="0">
              <a:spcBef>
                <a:spcPts val="500"/>
              </a:spcBef>
              <a:buNone/>
            </a:pPr>
            <a:r>
              <a:rPr lang="en-AU" sz="3700" b="1" dirty="0">
                <a:solidFill>
                  <a:srgbClr val="FFC000"/>
                </a:solidFill>
                <a:latin typeface="Courier New" panose="02070309020205020404" pitchFamily="49" charset="0"/>
                <a:cs typeface="Courier New" panose="02070309020205020404" pitchFamily="49" charset="0"/>
              </a:rPr>
              <a:t>12am on 7/6/91 to 9am on 12/6/91               </a:t>
            </a:r>
            <a:r>
              <a:rPr lang="en-AU" sz="3700" b="1" i="1" dirty="0">
                <a:solidFill>
                  <a:srgbClr val="FF0000"/>
                </a:solidFill>
                <a:latin typeface="Courier New" panose="02070309020205020404" pitchFamily="49" charset="0"/>
                <a:cs typeface="Courier New" panose="02070309020205020404" pitchFamily="49" charset="0"/>
              </a:rPr>
              <a:t>&lt; start-stop times</a:t>
            </a:r>
          </a:p>
          <a:p>
            <a:pPr marL="0" indent="0">
              <a:spcBef>
                <a:spcPts val="500"/>
              </a:spcBef>
              <a:buNone/>
            </a:pPr>
            <a:r>
              <a:rPr lang="en-AU" sz="3700" b="1" dirty="0">
                <a:solidFill>
                  <a:srgbClr val="FFC000"/>
                </a:solidFill>
                <a:latin typeface="Courier New" panose="02070309020205020404" pitchFamily="49" charset="0"/>
                <a:cs typeface="Courier New" panose="02070309020205020404" pitchFamily="49" charset="0"/>
              </a:rPr>
              <a:t>        1548        5.00                       </a:t>
            </a:r>
            <a:r>
              <a:rPr lang="en-AU" sz="3700" b="1" i="1" dirty="0">
                <a:solidFill>
                  <a:srgbClr val="FF0000"/>
                </a:solidFill>
                <a:latin typeface="Courier New" panose="02070309020205020404" pitchFamily="49" charset="0"/>
                <a:cs typeface="Courier New" panose="02070309020205020404" pitchFamily="49" charset="0"/>
              </a:rPr>
              <a:t>&lt; no of values and timestep        </a:t>
            </a:r>
          </a:p>
          <a:p>
            <a:pPr marL="0" indent="0">
              <a:spcBef>
                <a:spcPts val="500"/>
              </a:spcBef>
              <a:buNone/>
            </a:pPr>
            <a:r>
              <a:rPr lang="en-AU" sz="3700" b="1" dirty="0">
                <a:solidFill>
                  <a:srgbClr val="FFC000"/>
                </a:solidFill>
                <a:latin typeface="Courier New" panose="02070309020205020404" pitchFamily="49" charset="0"/>
                <a:cs typeface="Courier New" panose="02070309020205020404" pitchFamily="49" charset="0"/>
              </a:rPr>
              <a:t>MM/HOUR                                        </a:t>
            </a:r>
            <a:r>
              <a:rPr lang="en-AU" sz="3700" b="1" i="1" dirty="0">
                <a:solidFill>
                  <a:srgbClr val="FF0000"/>
                </a:solidFill>
                <a:latin typeface="Courier New" panose="02070309020205020404" pitchFamily="49" charset="0"/>
                <a:cs typeface="Courier New" panose="02070309020205020404" pitchFamily="49" charset="0"/>
              </a:rPr>
              <a:t>&lt; units of values</a:t>
            </a:r>
          </a:p>
          <a:p>
            <a:pPr marL="0" indent="0">
              <a:spcBef>
                <a:spcPts val="500"/>
              </a:spcBef>
              <a:buNone/>
            </a:pPr>
            <a:r>
              <a:rPr lang="en-AU" sz="3700" b="1" i="1" dirty="0">
                <a:solidFill>
                  <a:srgbClr val="FFC000"/>
                </a:solidFill>
                <a:latin typeface="Courier New" panose="02070309020205020404" pitchFamily="49" charset="0"/>
                <a:cs typeface="Courier New" panose="02070309020205020404" pitchFamily="49" charset="0"/>
              </a:rPr>
              <a:t>          </a:t>
            </a:r>
            <a:r>
              <a:rPr lang="en-AU" sz="3700" b="1" dirty="0">
                <a:solidFill>
                  <a:srgbClr val="FFC000"/>
                </a:solidFill>
                <a:latin typeface="Courier New" panose="02070309020205020404" pitchFamily="49" charset="0"/>
                <a:cs typeface="Courier New" panose="02070309020205020404" pitchFamily="49" charset="0"/>
              </a:rPr>
              <a:t> 5                                   </a:t>
            </a:r>
            <a:r>
              <a:rPr lang="en-AU" sz="3700" b="1" i="1" dirty="0">
                <a:solidFill>
                  <a:srgbClr val="FF0000"/>
                </a:solidFill>
                <a:latin typeface="Courier New" panose="02070309020205020404" pitchFamily="49" charset="0"/>
                <a:cs typeface="Courier New" panose="02070309020205020404" pitchFamily="49" charset="0"/>
              </a:rPr>
              <a:t>&lt; no of gauges</a:t>
            </a:r>
          </a:p>
          <a:p>
            <a:pPr marL="0" indent="0">
              <a:spcBef>
                <a:spcPts val="500"/>
              </a:spcBef>
              <a:buNone/>
            </a:pPr>
            <a:r>
              <a:rPr lang="en-AU" sz="3700" b="1" dirty="0">
                <a:solidFill>
                  <a:srgbClr val="92D050"/>
                </a:solidFill>
                <a:latin typeface="Courier New" panose="02070309020205020404" pitchFamily="49" charset="0"/>
                <a:cs typeface="Courier New" panose="02070309020205020404" pitchFamily="49" charset="0"/>
              </a:rPr>
              <a:t>ALBIONPK_SW                                    </a:t>
            </a:r>
            <a:r>
              <a:rPr lang="en-AU" sz="3700" b="1" i="1" dirty="0">
                <a:solidFill>
                  <a:srgbClr val="FF0000"/>
                </a:solidFill>
                <a:latin typeface="Courier New" panose="02070309020205020404" pitchFamily="49" charset="0"/>
                <a:cs typeface="Courier New" panose="02070309020205020404" pitchFamily="49" charset="0"/>
              </a:rPr>
              <a:t>&lt; beginning of gauge1 block of rec rainfall</a:t>
            </a:r>
          </a:p>
          <a:p>
            <a:pPr marL="0" indent="0">
              <a:spcBef>
                <a:spcPts val="500"/>
              </a:spcBef>
              <a:buNone/>
            </a:pPr>
            <a:r>
              <a:rPr lang="en-AU" sz="3700" b="1" i="1" dirty="0">
                <a:solidFill>
                  <a:srgbClr val="92D050"/>
                </a:solidFill>
                <a:latin typeface="Courier New" panose="02070309020205020404" pitchFamily="49" charset="0"/>
                <a:cs typeface="Courier New" panose="02070309020205020404" pitchFamily="49" charset="0"/>
              </a:rPr>
              <a:t>   </a:t>
            </a:r>
            <a:r>
              <a:rPr lang="en-AU" sz="3700" b="1" dirty="0">
                <a:solidFill>
                  <a:srgbClr val="92D050"/>
                </a:solidFill>
                <a:latin typeface="Courier New" panose="02070309020205020404" pitchFamily="49" charset="0"/>
                <a:cs typeface="Courier New" panose="02070309020205020404" pitchFamily="49" charset="0"/>
              </a:rPr>
              <a:t>295320.00  6172349.00                       </a:t>
            </a:r>
            <a:r>
              <a:rPr lang="en-AU" sz="3700" b="1" i="1" dirty="0">
                <a:solidFill>
                  <a:srgbClr val="FF0000"/>
                </a:solidFill>
                <a:latin typeface="Courier New" panose="02070309020205020404" pitchFamily="49" charset="0"/>
                <a:cs typeface="Courier New" panose="02070309020205020404" pitchFamily="49" charset="0"/>
              </a:rPr>
              <a:t>&lt; cords of Gauge1</a:t>
            </a:r>
          </a:p>
          <a:p>
            <a:pPr marL="0" indent="0">
              <a:spcBef>
                <a:spcPts val="500"/>
              </a:spcBef>
              <a:buNone/>
            </a:pPr>
            <a:r>
              <a:rPr lang="en-AU" sz="3700" b="1" i="1" dirty="0">
                <a:solidFill>
                  <a:srgbClr val="92D050"/>
                </a:solidFill>
                <a:latin typeface="Courier New" panose="02070309020205020404" pitchFamily="49" charset="0"/>
                <a:cs typeface="Courier New" panose="02070309020205020404" pitchFamily="49" charset="0"/>
              </a:rPr>
              <a:t>        6.00                                   </a:t>
            </a:r>
            <a:r>
              <a:rPr lang="en-AU" sz="3700" b="1" i="1" dirty="0">
                <a:solidFill>
                  <a:srgbClr val="FF0000"/>
                </a:solidFill>
                <a:latin typeface="Courier New" panose="02070309020205020404" pitchFamily="49" charset="0"/>
                <a:cs typeface="Courier New" panose="02070309020205020404" pitchFamily="49" charset="0"/>
              </a:rPr>
              <a:t>&lt; rainfall at t=1 of 1548 for gauge1</a:t>
            </a:r>
          </a:p>
          <a:p>
            <a:pPr marL="0" indent="0">
              <a:spcBef>
                <a:spcPts val="500"/>
              </a:spcBef>
              <a:buNone/>
            </a:pPr>
            <a:r>
              <a:rPr lang="en-AU" sz="3700" b="1" i="1" dirty="0">
                <a:solidFill>
                  <a:srgbClr val="92D050"/>
                </a:solidFill>
                <a:latin typeface="Courier New" panose="02070309020205020404" pitchFamily="49" charset="0"/>
                <a:cs typeface="Courier New" panose="02070309020205020404" pitchFamily="49" charset="0"/>
              </a:rPr>
              <a:t>        6.00</a:t>
            </a:r>
          </a:p>
          <a:p>
            <a:pPr marL="0" indent="0">
              <a:spcBef>
                <a:spcPts val="500"/>
              </a:spcBef>
              <a:buNone/>
            </a:pPr>
            <a:r>
              <a:rPr lang="en-AU" sz="3700" b="1" i="1" dirty="0">
                <a:solidFill>
                  <a:srgbClr val="92D050"/>
                </a:solidFill>
                <a:latin typeface="Courier New" panose="02070309020205020404" pitchFamily="49" charset="0"/>
                <a:cs typeface="Courier New" panose="02070309020205020404" pitchFamily="49" charset="0"/>
              </a:rPr>
              <a:t>        6.00</a:t>
            </a:r>
          </a:p>
          <a:p>
            <a:pPr marL="0" indent="0">
              <a:spcBef>
                <a:spcPts val="500"/>
              </a:spcBef>
              <a:buNone/>
            </a:pPr>
            <a:r>
              <a:rPr lang="en-AU" sz="3700" b="1" i="1" dirty="0">
                <a:solidFill>
                  <a:srgbClr val="92D050"/>
                </a:solidFill>
                <a:latin typeface="Courier New" panose="02070309020205020404" pitchFamily="49" charset="0"/>
                <a:cs typeface="Courier New" panose="02070309020205020404" pitchFamily="49" charset="0"/>
              </a:rPr>
              <a:t>        ………                                    </a:t>
            </a:r>
            <a:r>
              <a:rPr lang="en-AU" sz="3700" b="1" i="1" dirty="0">
                <a:solidFill>
                  <a:srgbClr val="FF0000"/>
                </a:solidFill>
                <a:latin typeface="Courier New" panose="02070309020205020404" pitchFamily="49" charset="0"/>
                <a:cs typeface="Courier New" panose="02070309020205020404" pitchFamily="49" charset="0"/>
              </a:rPr>
              <a:t>&lt; etc</a:t>
            </a:r>
          </a:p>
          <a:p>
            <a:pPr marL="0" indent="0">
              <a:spcBef>
                <a:spcPts val="500"/>
              </a:spcBef>
              <a:buNone/>
            </a:pPr>
            <a:r>
              <a:rPr lang="en-AU" sz="3700" b="1" i="1" dirty="0">
                <a:solidFill>
                  <a:srgbClr val="92D050"/>
                </a:solidFill>
                <a:latin typeface="Courier New" panose="02070309020205020404" pitchFamily="49" charset="0"/>
                <a:cs typeface="Courier New" panose="02070309020205020404" pitchFamily="49" charset="0"/>
              </a:rPr>
              <a:t>        0.00</a:t>
            </a:r>
          </a:p>
          <a:p>
            <a:pPr marL="0" indent="0">
              <a:spcBef>
                <a:spcPts val="500"/>
              </a:spcBef>
              <a:buNone/>
            </a:pPr>
            <a:r>
              <a:rPr lang="en-AU" sz="3700" b="1" i="1" dirty="0">
                <a:solidFill>
                  <a:srgbClr val="92D050"/>
                </a:solidFill>
                <a:latin typeface="Courier New" panose="02070309020205020404" pitchFamily="49" charset="0"/>
                <a:cs typeface="Courier New" panose="02070309020205020404" pitchFamily="49" charset="0"/>
              </a:rPr>
              <a:t>        0.00</a:t>
            </a:r>
          </a:p>
          <a:p>
            <a:pPr marL="0" indent="0">
              <a:spcBef>
                <a:spcPts val="500"/>
              </a:spcBef>
              <a:buNone/>
            </a:pPr>
            <a:r>
              <a:rPr lang="en-AU" sz="3700" b="1" i="1" dirty="0">
                <a:solidFill>
                  <a:srgbClr val="92D050"/>
                </a:solidFill>
                <a:latin typeface="Courier New" panose="02070309020205020404" pitchFamily="49" charset="0"/>
                <a:cs typeface="Courier New" panose="02070309020205020404" pitchFamily="49" charset="0"/>
              </a:rPr>
              <a:t>        0.00</a:t>
            </a:r>
          </a:p>
          <a:p>
            <a:pPr marL="0" indent="0">
              <a:spcBef>
                <a:spcPts val="500"/>
              </a:spcBef>
              <a:buNone/>
            </a:pPr>
            <a:r>
              <a:rPr lang="en-AU" sz="3700" b="1" i="1" dirty="0">
                <a:solidFill>
                  <a:srgbClr val="92D050"/>
                </a:solidFill>
                <a:latin typeface="Courier New" panose="02070309020205020404" pitchFamily="49" charset="0"/>
                <a:cs typeface="Courier New" panose="02070309020205020404" pitchFamily="49" charset="0"/>
              </a:rPr>
              <a:t>        0.00</a:t>
            </a:r>
          </a:p>
          <a:p>
            <a:pPr marL="0" indent="0">
              <a:spcBef>
                <a:spcPts val="500"/>
              </a:spcBef>
              <a:buNone/>
            </a:pPr>
            <a:r>
              <a:rPr lang="en-AU" sz="3700" b="1" i="1" dirty="0">
                <a:solidFill>
                  <a:srgbClr val="92D050"/>
                </a:solidFill>
                <a:latin typeface="Courier New" panose="02070309020205020404" pitchFamily="49" charset="0"/>
                <a:cs typeface="Courier New" panose="02070309020205020404" pitchFamily="49" charset="0"/>
              </a:rPr>
              <a:t>        0.00   </a:t>
            </a:r>
            <a:r>
              <a:rPr lang="en-AU" sz="3700" b="1" i="1" dirty="0">
                <a:solidFill>
                  <a:srgbClr val="FFFF00"/>
                </a:solidFill>
                <a:latin typeface="Courier New" panose="02070309020205020404" pitchFamily="49" charset="0"/>
                <a:cs typeface="Courier New" panose="02070309020205020404" pitchFamily="49" charset="0"/>
              </a:rPr>
              <a:t>                                </a:t>
            </a:r>
            <a:r>
              <a:rPr lang="en-AU" sz="3700" b="1" i="1" dirty="0">
                <a:solidFill>
                  <a:srgbClr val="FF0000"/>
                </a:solidFill>
                <a:latin typeface="Courier New" panose="02070309020205020404" pitchFamily="49" charset="0"/>
                <a:cs typeface="Courier New" panose="02070309020205020404" pitchFamily="49" charset="0"/>
              </a:rPr>
              <a:t>&lt;  green block repeats for each gauge</a:t>
            </a:r>
          </a:p>
          <a:p>
            <a:pPr marL="0" indent="0">
              <a:spcBef>
                <a:spcPts val="500"/>
              </a:spcBef>
              <a:buNone/>
            </a:pPr>
            <a:r>
              <a:rPr lang="en-AU" sz="3700" b="1" dirty="0">
                <a:solidFill>
                  <a:srgbClr val="FFC000"/>
                </a:solidFill>
                <a:latin typeface="Courier New" panose="02070309020205020404" pitchFamily="49" charset="0"/>
                <a:cs typeface="Courier New" panose="02070309020205020404" pitchFamily="49" charset="0"/>
              </a:rPr>
              <a:t>#####END_RECORDED_RAIN</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686309441"/>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93619" y="329499"/>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4351338"/>
          </a:xfrm>
        </p:spPr>
        <p:txBody>
          <a:bodyPr>
            <a:normAutofit fontScale="62500" lnSpcReduction="20000"/>
          </a:bodyPr>
          <a:lstStyle/>
          <a:p>
            <a:pPr marL="0" indent="0">
              <a:buNone/>
            </a:pPr>
            <a:r>
              <a:rPr lang="en-AU" sz="4600" b="1" i="1" dirty="0">
                <a:solidFill>
                  <a:schemeClr val="bg1"/>
                </a:solidFill>
              </a:rPr>
              <a:t>RUNFILE FORMAT (MODEL Storm Block) – DES87 STORM </a:t>
            </a:r>
          </a:p>
          <a:p>
            <a:pPr marL="0" indent="0">
              <a:buNone/>
            </a:pPr>
            <a:r>
              <a:rPr lang="en-AU" sz="2400" b="1" dirty="0">
                <a:solidFill>
                  <a:srgbClr val="FFFF00"/>
                </a:solidFill>
                <a:latin typeface="Courier New" panose="02070309020205020404" pitchFamily="49" charset="0"/>
                <a:cs typeface="Courier New" panose="02070309020205020404" pitchFamily="49" charset="0"/>
              </a:rPr>
              <a:t>#####START_STORM#8</a:t>
            </a:r>
          </a:p>
          <a:p>
            <a:pPr marL="0" indent="0">
              <a:buNone/>
            </a:pPr>
            <a:r>
              <a:rPr lang="en-AU" sz="2400" b="1" dirty="0">
                <a:solidFill>
                  <a:srgbClr val="FFFF00"/>
                </a:solidFill>
                <a:latin typeface="Courier New" panose="02070309020205020404" pitchFamily="49" charset="0"/>
                <a:cs typeface="Courier New" panose="02070309020205020404" pitchFamily="49" charset="0"/>
              </a:rPr>
              <a:t>100 Year ARI spectrum dura with GLOBAL fixed 50-2.5-0.0 losses -ARR87 ARF</a:t>
            </a:r>
          </a:p>
          <a:p>
            <a:pPr marL="0" indent="0">
              <a:buNone/>
            </a:pPr>
            <a:r>
              <a:rPr lang="en-AU" sz="2400" b="1" dirty="0">
                <a:solidFill>
                  <a:srgbClr val="FFFF00"/>
                </a:solidFill>
                <a:latin typeface="Courier New" panose="02070309020205020404" pitchFamily="49" charset="0"/>
                <a:cs typeface="Courier New" panose="02070309020205020404" pitchFamily="49" charset="0"/>
              </a:rPr>
              <a:t>        5.00                                    </a:t>
            </a:r>
            <a:r>
              <a:rPr lang="en-AU" sz="2400" b="1" dirty="0">
                <a:solidFill>
                  <a:srgbClr val="FF0000"/>
                </a:solidFill>
                <a:latin typeface="Courier New" panose="02070309020205020404" pitchFamily="49" charset="0"/>
                <a:cs typeface="Courier New" panose="02070309020205020404" pitchFamily="49" charset="0"/>
              </a:rPr>
              <a:t>&lt; </a:t>
            </a:r>
            <a:r>
              <a:rPr lang="en-AU" sz="2400" b="1" dirty="0" err="1">
                <a:solidFill>
                  <a:srgbClr val="FF0000"/>
                </a:solidFill>
                <a:latin typeface="Courier New" panose="02070309020205020404" pitchFamily="49" charset="0"/>
                <a:cs typeface="Courier New" panose="02070309020205020404" pitchFamily="49" charset="0"/>
              </a:rPr>
              <a:t>calc</a:t>
            </a:r>
            <a:r>
              <a:rPr lang="en-AU" sz="2400" b="1" dirty="0">
                <a:solidFill>
                  <a:srgbClr val="FF0000"/>
                </a:solidFill>
                <a:latin typeface="Courier New" panose="02070309020205020404" pitchFamily="49" charset="0"/>
                <a:cs typeface="Courier New" panose="02070309020205020404" pitchFamily="49" charset="0"/>
              </a:rPr>
              <a:t> timestep </a:t>
            </a:r>
            <a:r>
              <a:rPr lang="en-AU" sz="2400" b="1" dirty="0">
                <a:solidFill>
                  <a:srgbClr val="FFFF00"/>
                </a:solidFill>
                <a:latin typeface="Courier New" panose="02070309020205020404" pitchFamily="49" charset="0"/>
                <a:cs typeface="Courier New" panose="02070309020205020404" pitchFamily="49" charset="0"/>
              </a:rPr>
              <a:t>                       </a:t>
            </a:r>
          </a:p>
          <a:p>
            <a:pPr marL="0" indent="0">
              <a:buNone/>
            </a:pPr>
            <a:r>
              <a:rPr lang="en-AU" sz="2400" b="1" dirty="0">
                <a:solidFill>
                  <a:srgbClr val="FFFF00"/>
                </a:solidFill>
                <a:latin typeface="Courier New" panose="02070309020205020404" pitchFamily="49" charset="0"/>
                <a:cs typeface="Courier New" panose="02070309020205020404" pitchFamily="49" charset="0"/>
              </a:rPr>
              <a:t>        5.00                                    </a:t>
            </a:r>
            <a:r>
              <a:rPr lang="en-AU" sz="2400" b="1" dirty="0">
                <a:solidFill>
                  <a:srgbClr val="FF0000"/>
                </a:solidFill>
                <a:latin typeface="Courier New" panose="02070309020205020404" pitchFamily="49" charset="0"/>
                <a:cs typeface="Courier New" panose="02070309020205020404" pitchFamily="49" charset="0"/>
              </a:rPr>
              <a:t>&lt; print timestep</a:t>
            </a:r>
          </a:p>
          <a:p>
            <a:pPr marL="0" indent="0">
              <a:buNone/>
            </a:pPr>
            <a:r>
              <a:rPr lang="en-AU" sz="2400" b="1" dirty="0">
                <a:solidFill>
                  <a:srgbClr val="FFFF00"/>
                </a:solidFill>
                <a:latin typeface="Courier New" panose="02070309020205020404" pitchFamily="49" charset="0"/>
                <a:cs typeface="Courier New" panose="02070309020205020404" pitchFamily="49" charset="0"/>
              </a:rPr>
              <a:t>#####START_DESIGN_RAIN_ARR1987</a:t>
            </a:r>
          </a:p>
          <a:p>
            <a:pPr marL="0" indent="0">
              <a:buNone/>
            </a:pPr>
            <a:r>
              <a:rPr lang="en-AU" sz="2400" b="1" dirty="0">
                <a:solidFill>
                  <a:srgbClr val="FFFF00"/>
                </a:solidFill>
                <a:latin typeface="Courier New" panose="02070309020205020404" pitchFamily="49" charset="0"/>
                <a:cs typeface="Courier New" panose="02070309020205020404" pitchFamily="49" charset="0"/>
              </a:rPr>
              <a:t>         100          -1         -1             </a:t>
            </a:r>
            <a:r>
              <a:rPr lang="en-AU" sz="2400" b="1" dirty="0">
                <a:solidFill>
                  <a:srgbClr val="FF0000"/>
                </a:solidFill>
                <a:latin typeface="Courier New" panose="02070309020205020404" pitchFamily="49" charset="0"/>
                <a:cs typeface="Courier New" panose="02070309020205020404" pitchFamily="49" charset="0"/>
              </a:rPr>
              <a:t>&lt; ARI, duration, ARF</a:t>
            </a:r>
          </a:p>
          <a:p>
            <a:pPr marL="0" indent="0">
              <a:buNone/>
            </a:pPr>
            <a:r>
              <a:rPr lang="en-AU" sz="2400" b="1" dirty="0">
                <a:solidFill>
                  <a:srgbClr val="FFFF00"/>
                </a:solidFill>
                <a:latin typeface="Courier New" panose="02070309020205020404" pitchFamily="49" charset="0"/>
                <a:cs typeface="Courier New" panose="02070309020205020404" pitchFamily="49" charset="0"/>
              </a:rPr>
              <a:t>IFD_COEFFS_IN_IFD_FILE                          </a:t>
            </a:r>
            <a:r>
              <a:rPr lang="en-AU" sz="2400" b="1" dirty="0">
                <a:solidFill>
                  <a:srgbClr val="FF0000"/>
                </a:solidFill>
                <a:latin typeface="Courier New" panose="02070309020205020404" pitchFamily="49" charset="0"/>
                <a:cs typeface="Courier New" panose="02070309020205020404" pitchFamily="49" charset="0"/>
              </a:rPr>
              <a:t>&lt; location of IFD data</a:t>
            </a:r>
          </a:p>
          <a:p>
            <a:pPr marL="0" indent="0">
              <a:buNone/>
            </a:pPr>
            <a:r>
              <a:rPr lang="en-AU" sz="2400" b="1" dirty="0" err="1">
                <a:solidFill>
                  <a:srgbClr val="FFFF00"/>
                </a:solidFill>
                <a:latin typeface="Courier New" panose="02070309020205020404" pitchFamily="49" charset="0"/>
                <a:cs typeface="Courier New" panose="02070309020205020404" pitchFamily="49" charset="0"/>
              </a:rPr>
              <a:t>MacRivdesignMGA.ifd</a:t>
            </a:r>
            <a:r>
              <a:rPr lang="en-AU" sz="2400" b="1" dirty="0">
                <a:solidFill>
                  <a:srgbClr val="FFFF00"/>
                </a:solidFill>
                <a:latin typeface="Courier New" panose="02070309020205020404" pitchFamily="49" charset="0"/>
                <a:cs typeface="Courier New" panose="02070309020205020404" pitchFamily="49" charset="0"/>
              </a:rPr>
              <a:t>                             </a:t>
            </a:r>
            <a:r>
              <a:rPr lang="en-AU" sz="2400" b="1" dirty="0">
                <a:solidFill>
                  <a:srgbClr val="FF0000"/>
                </a:solidFill>
                <a:latin typeface="Courier New" panose="02070309020205020404" pitchFamily="49" charset="0"/>
                <a:cs typeface="Courier New" panose="02070309020205020404" pitchFamily="49" charset="0"/>
              </a:rPr>
              <a:t>&lt; name of relevant IFD file</a:t>
            </a:r>
          </a:p>
          <a:p>
            <a:pPr marL="0" indent="0">
              <a:buNone/>
            </a:pPr>
            <a:r>
              <a:rPr lang="en-AU" sz="2400" b="1" dirty="0">
                <a:solidFill>
                  <a:srgbClr val="FFFF00"/>
                </a:solidFill>
                <a:latin typeface="Courier New" panose="02070309020205020404" pitchFamily="49" charset="0"/>
                <a:cs typeface="Courier New" panose="02070309020205020404" pitchFamily="49" charset="0"/>
              </a:rPr>
              <a:t>          3                                     </a:t>
            </a:r>
            <a:r>
              <a:rPr lang="en-AU" sz="2400" b="1" dirty="0">
                <a:solidFill>
                  <a:srgbClr val="FF0000"/>
                </a:solidFill>
                <a:latin typeface="Courier New" panose="02070309020205020404" pitchFamily="49" charset="0"/>
                <a:cs typeface="Courier New" panose="02070309020205020404" pitchFamily="49" charset="0"/>
              </a:rPr>
              <a:t>&lt; no of design gauges</a:t>
            </a:r>
          </a:p>
          <a:p>
            <a:pPr marL="0" indent="0">
              <a:buNone/>
            </a:pPr>
            <a:r>
              <a:rPr lang="en-AU" sz="2400" b="1" dirty="0">
                <a:solidFill>
                  <a:srgbClr val="FFFF00"/>
                </a:solidFill>
                <a:latin typeface="Courier New" panose="02070309020205020404" pitchFamily="49" charset="0"/>
                <a:cs typeface="Courier New" panose="02070309020205020404" pitchFamily="49" charset="0"/>
              </a:rPr>
              <a:t>MACQRIV#1</a:t>
            </a:r>
          </a:p>
          <a:p>
            <a:pPr marL="0" indent="0">
              <a:buNone/>
            </a:pPr>
            <a:r>
              <a:rPr lang="en-AU" sz="2400" b="1" dirty="0">
                <a:solidFill>
                  <a:srgbClr val="FFFF00"/>
                </a:solidFill>
                <a:latin typeface="Courier New" panose="02070309020205020404" pitchFamily="49" charset="0"/>
                <a:cs typeface="Courier New" panose="02070309020205020404" pitchFamily="49" charset="0"/>
              </a:rPr>
              <a:t>MACQRIV#2</a:t>
            </a:r>
          </a:p>
          <a:p>
            <a:pPr marL="0" indent="0">
              <a:buNone/>
            </a:pPr>
            <a:r>
              <a:rPr lang="en-AU" sz="2400" b="1" dirty="0">
                <a:solidFill>
                  <a:srgbClr val="FFFF00"/>
                </a:solidFill>
                <a:latin typeface="Courier New" panose="02070309020205020404" pitchFamily="49" charset="0"/>
                <a:cs typeface="Courier New" panose="02070309020205020404" pitchFamily="49" charset="0"/>
              </a:rPr>
              <a:t>MACQRIV#3</a:t>
            </a:r>
          </a:p>
          <a:p>
            <a:pPr marL="0" indent="0">
              <a:buNone/>
            </a:pPr>
            <a:r>
              <a:rPr lang="en-AU" sz="2400" b="1" dirty="0">
                <a:solidFill>
                  <a:srgbClr val="FFFF00"/>
                </a:solidFill>
                <a:latin typeface="Courier New" panose="02070309020205020404" pitchFamily="49" charset="0"/>
                <a:cs typeface="Courier New" panose="02070309020205020404" pitchFamily="49" charset="0"/>
              </a:rPr>
              <a:t>#####END_DESIGN_RAIN_ARR1987</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863679571"/>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93619" y="329499"/>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463918" y="1768347"/>
            <a:ext cx="11661407" cy="4351338"/>
          </a:xfrm>
        </p:spPr>
        <p:txBody>
          <a:bodyPr>
            <a:normAutofit/>
          </a:bodyPr>
          <a:lstStyle/>
          <a:p>
            <a:pPr marL="0" indent="0">
              <a:buNone/>
            </a:pPr>
            <a:r>
              <a:rPr lang="en-AU" sz="3200" b="1" i="1" dirty="0">
                <a:solidFill>
                  <a:schemeClr val="bg1"/>
                </a:solidFill>
              </a:rPr>
              <a:t>RUNFILE FORMAT (MODEL Storm Block) – EMB87 STORM</a:t>
            </a:r>
          </a:p>
          <a:p>
            <a:pPr marL="0" indent="0">
              <a:spcBef>
                <a:spcPts val="500"/>
              </a:spcBef>
              <a:buNone/>
            </a:pPr>
            <a:r>
              <a:rPr lang="en-AU" sz="1400" b="1" dirty="0">
                <a:solidFill>
                  <a:srgbClr val="FFFF00"/>
                </a:solidFill>
                <a:latin typeface="Courier New" panose="02070309020205020404" pitchFamily="49" charset="0"/>
                <a:cs typeface="Courier New" panose="02070309020205020404" pitchFamily="49" charset="0"/>
              </a:rPr>
              <a:t>#####START_STORM#1</a:t>
            </a:r>
          </a:p>
          <a:p>
            <a:pPr marL="0" indent="0">
              <a:spcBef>
                <a:spcPts val="500"/>
              </a:spcBef>
              <a:buNone/>
            </a:pPr>
            <a:r>
              <a:rPr lang="en-AU" sz="1400" b="1" dirty="0">
                <a:solidFill>
                  <a:srgbClr val="FFFF00"/>
                </a:solidFill>
                <a:latin typeface="Courier New" panose="02070309020205020404" pitchFamily="49" charset="0"/>
                <a:cs typeface="Courier New" panose="02070309020205020404" pitchFamily="49" charset="0"/>
              </a:rPr>
              <a:t>EMBEDDED DESIGN STORM, WITH IFD COEFFICIENTS LOCATED IN THIS RUNFILE.</a:t>
            </a:r>
          </a:p>
          <a:p>
            <a:pPr marL="0" indent="0">
              <a:spcBef>
                <a:spcPts val="500"/>
              </a:spcBef>
              <a:buNone/>
            </a:pPr>
            <a:r>
              <a:rPr lang="en-AU" sz="1400" b="1" dirty="0">
                <a:solidFill>
                  <a:srgbClr val="FFFF00"/>
                </a:solidFill>
                <a:latin typeface="Courier New" panose="02070309020205020404" pitchFamily="49" charset="0"/>
                <a:cs typeface="Courier New" panose="02070309020205020404" pitchFamily="49" charset="0"/>
              </a:rPr>
              <a:t>        5.00                                                   </a:t>
            </a:r>
            <a:r>
              <a:rPr lang="en-AU" sz="1400" b="1" dirty="0">
                <a:solidFill>
                  <a:srgbClr val="FF0000"/>
                </a:solidFill>
                <a:latin typeface="Courier New" panose="02070309020205020404" pitchFamily="49" charset="0"/>
                <a:cs typeface="Courier New" panose="02070309020205020404" pitchFamily="49" charset="0"/>
              </a:rPr>
              <a:t>&lt; </a:t>
            </a:r>
            <a:r>
              <a:rPr lang="en-AU" sz="1400" b="1" dirty="0" err="1">
                <a:solidFill>
                  <a:srgbClr val="FF0000"/>
                </a:solidFill>
                <a:latin typeface="Courier New" panose="02070309020205020404" pitchFamily="49" charset="0"/>
                <a:cs typeface="Courier New" panose="02070309020205020404" pitchFamily="49" charset="0"/>
              </a:rPr>
              <a:t>calc</a:t>
            </a:r>
            <a:r>
              <a:rPr lang="en-AU" sz="1400" b="1" dirty="0">
                <a:solidFill>
                  <a:srgbClr val="FF0000"/>
                </a:solidFill>
                <a:latin typeface="Courier New" panose="02070309020205020404" pitchFamily="49" charset="0"/>
                <a:cs typeface="Courier New" panose="02070309020205020404" pitchFamily="49" charset="0"/>
              </a:rPr>
              <a:t> timestep</a:t>
            </a:r>
          </a:p>
          <a:p>
            <a:pPr marL="0" indent="0">
              <a:spcBef>
                <a:spcPts val="500"/>
              </a:spcBef>
              <a:buNone/>
            </a:pPr>
            <a:r>
              <a:rPr lang="en-AU" sz="1400" b="1" dirty="0">
                <a:solidFill>
                  <a:srgbClr val="FFFF00"/>
                </a:solidFill>
                <a:latin typeface="Courier New" panose="02070309020205020404" pitchFamily="49" charset="0"/>
                <a:cs typeface="Courier New" panose="02070309020205020404" pitchFamily="49" charset="0"/>
              </a:rPr>
              <a:t>        5.00                                                   </a:t>
            </a:r>
            <a:r>
              <a:rPr lang="en-AU" sz="1400" b="1" dirty="0">
                <a:solidFill>
                  <a:srgbClr val="FF0000"/>
                </a:solidFill>
                <a:latin typeface="Courier New" panose="02070309020205020404" pitchFamily="49" charset="0"/>
                <a:cs typeface="Courier New" panose="02070309020205020404" pitchFamily="49" charset="0"/>
              </a:rPr>
              <a:t>&lt; print timestep</a:t>
            </a:r>
          </a:p>
          <a:p>
            <a:pPr marL="0" indent="0">
              <a:spcBef>
                <a:spcPts val="500"/>
              </a:spcBef>
              <a:buNone/>
            </a:pPr>
            <a:r>
              <a:rPr lang="en-AU" sz="1400" b="1" dirty="0">
                <a:solidFill>
                  <a:srgbClr val="FFFF00"/>
                </a:solidFill>
                <a:latin typeface="Courier New" panose="02070309020205020404" pitchFamily="49" charset="0"/>
                <a:cs typeface="Courier New" panose="02070309020205020404" pitchFamily="49" charset="0"/>
              </a:rPr>
              <a:t>#####START_EMBEDDED_DESIGN_RAIN_ARR1987</a:t>
            </a:r>
          </a:p>
          <a:p>
            <a:pPr marL="0" indent="0">
              <a:spcBef>
                <a:spcPts val="500"/>
              </a:spcBef>
              <a:buNone/>
            </a:pPr>
            <a:r>
              <a:rPr lang="en-AU" sz="1400" b="1" dirty="0">
                <a:solidFill>
                  <a:srgbClr val="FFFF00"/>
                </a:solidFill>
                <a:latin typeface="Courier New" panose="02070309020205020404" pitchFamily="49" charset="0"/>
                <a:cs typeface="Courier New" panose="02070309020205020404" pitchFamily="49" charset="0"/>
              </a:rPr>
              <a:t>         100         120         100         540        1.00   </a:t>
            </a:r>
            <a:r>
              <a:rPr lang="en-AU" sz="1400" b="1" dirty="0">
                <a:solidFill>
                  <a:srgbClr val="FF0000"/>
                </a:solidFill>
                <a:latin typeface="Courier New" panose="02070309020205020404" pitchFamily="49" charset="0"/>
                <a:cs typeface="Courier New" panose="02070309020205020404" pitchFamily="49" charset="0"/>
              </a:rPr>
              <a:t>&lt; Burst </a:t>
            </a:r>
            <a:r>
              <a:rPr lang="en-AU" sz="1400" b="1" dirty="0" err="1">
                <a:solidFill>
                  <a:srgbClr val="FF0000"/>
                </a:solidFill>
                <a:latin typeface="Courier New" panose="02070309020205020404" pitchFamily="49" charset="0"/>
                <a:cs typeface="Courier New" panose="02070309020205020404" pitchFamily="49" charset="0"/>
              </a:rPr>
              <a:t>ARI,Burst</a:t>
            </a:r>
            <a:r>
              <a:rPr lang="en-AU" sz="1400" b="1" dirty="0">
                <a:solidFill>
                  <a:srgbClr val="FF0000"/>
                </a:solidFill>
                <a:latin typeface="Courier New" panose="02070309020205020404" pitchFamily="49" charset="0"/>
                <a:cs typeface="Courier New" panose="02070309020205020404" pitchFamily="49" charset="0"/>
              </a:rPr>
              <a:t> </a:t>
            </a:r>
            <a:r>
              <a:rPr lang="en-AU" sz="1400" b="1" dirty="0" err="1">
                <a:solidFill>
                  <a:srgbClr val="FF0000"/>
                </a:solidFill>
                <a:latin typeface="Courier New" panose="02070309020205020404" pitchFamily="49" charset="0"/>
                <a:cs typeface="Courier New" panose="02070309020205020404" pitchFamily="49" charset="0"/>
              </a:rPr>
              <a:t>Dura,Env</a:t>
            </a:r>
            <a:r>
              <a:rPr lang="en-AU" sz="1400" b="1" dirty="0">
                <a:solidFill>
                  <a:srgbClr val="FF0000"/>
                </a:solidFill>
                <a:latin typeface="Courier New" panose="02070309020205020404" pitchFamily="49" charset="0"/>
                <a:cs typeface="Courier New" panose="02070309020205020404" pitchFamily="49" charset="0"/>
              </a:rPr>
              <a:t> </a:t>
            </a:r>
            <a:r>
              <a:rPr lang="en-AU" sz="1400" b="1" dirty="0" err="1">
                <a:solidFill>
                  <a:srgbClr val="FF0000"/>
                </a:solidFill>
                <a:latin typeface="Courier New" panose="02070309020205020404" pitchFamily="49" charset="0"/>
                <a:cs typeface="Courier New" panose="02070309020205020404" pitchFamily="49" charset="0"/>
              </a:rPr>
              <a:t>ARI,Env</a:t>
            </a:r>
            <a:r>
              <a:rPr lang="en-AU" sz="1400" b="1" dirty="0">
                <a:solidFill>
                  <a:srgbClr val="FF0000"/>
                </a:solidFill>
                <a:latin typeface="Courier New" panose="02070309020205020404" pitchFamily="49" charset="0"/>
                <a:cs typeface="Courier New" panose="02070309020205020404" pitchFamily="49" charset="0"/>
              </a:rPr>
              <a:t> Dura, ARF</a:t>
            </a:r>
          </a:p>
          <a:p>
            <a:pPr marL="0" indent="0">
              <a:spcBef>
                <a:spcPts val="500"/>
              </a:spcBef>
              <a:buNone/>
            </a:pPr>
            <a:r>
              <a:rPr lang="en-AU" sz="1400" b="1" dirty="0">
                <a:solidFill>
                  <a:srgbClr val="FFFF00"/>
                </a:solidFill>
                <a:latin typeface="Courier New" panose="02070309020205020404" pitchFamily="49" charset="0"/>
                <a:cs typeface="Courier New" panose="02070309020205020404" pitchFamily="49" charset="0"/>
              </a:rPr>
              <a:t>IFD_COEFFS_IN_THIS_FILE</a:t>
            </a:r>
          </a:p>
          <a:p>
            <a:pPr marL="0" indent="0">
              <a:spcBef>
                <a:spcPts val="500"/>
              </a:spcBef>
              <a:buNone/>
            </a:pPr>
            <a:r>
              <a:rPr lang="en-AU" sz="1400" b="1" dirty="0">
                <a:solidFill>
                  <a:srgbClr val="FFFF00"/>
                </a:solidFill>
                <a:latin typeface="Courier New" panose="02070309020205020404" pitchFamily="49" charset="0"/>
                <a:cs typeface="Courier New" panose="02070309020205020404" pitchFamily="49" charset="0"/>
              </a:rPr>
              <a:t>           2</a:t>
            </a:r>
          </a:p>
          <a:p>
            <a:pPr marL="0" indent="0">
              <a:spcBef>
                <a:spcPts val="500"/>
              </a:spcBef>
              <a:buNone/>
            </a:pPr>
            <a:r>
              <a:rPr lang="en-AU" sz="1400" b="1" dirty="0">
                <a:solidFill>
                  <a:srgbClr val="FFFF00"/>
                </a:solidFill>
                <a:latin typeface="Courier New" panose="02070309020205020404" pitchFamily="49" charset="0"/>
                <a:cs typeface="Courier New" panose="02070309020205020404" pitchFamily="49" charset="0"/>
              </a:rPr>
              <a:t>GAUGE1                 1     W7892-1    15000.00     9000.00     1250.00       22.00  etc..</a:t>
            </a:r>
          </a:p>
          <a:p>
            <a:pPr marL="0" indent="0">
              <a:spcBef>
                <a:spcPts val="500"/>
              </a:spcBef>
              <a:buNone/>
            </a:pPr>
            <a:r>
              <a:rPr lang="en-AU" sz="1400" b="1" dirty="0">
                <a:solidFill>
                  <a:srgbClr val="FFFF00"/>
                </a:solidFill>
                <a:latin typeface="Courier New" panose="02070309020205020404" pitchFamily="49" charset="0"/>
                <a:cs typeface="Courier New" panose="02070309020205020404" pitchFamily="49" charset="0"/>
              </a:rPr>
              <a:t>GAUGE2                 1     W7892-1     7000.00     5000.00     1170.00       24.00  etc..</a:t>
            </a:r>
          </a:p>
          <a:p>
            <a:pPr marL="0" indent="0">
              <a:spcBef>
                <a:spcPts val="500"/>
              </a:spcBef>
              <a:buNone/>
            </a:pPr>
            <a:r>
              <a:rPr lang="en-AU" sz="1400" b="1" dirty="0">
                <a:solidFill>
                  <a:srgbClr val="FFFF00"/>
                </a:solidFill>
                <a:latin typeface="Courier New" panose="02070309020205020404" pitchFamily="49" charset="0"/>
                <a:cs typeface="Courier New" panose="02070309020205020404" pitchFamily="49" charset="0"/>
              </a:rPr>
              <a:t>#####END_EMBEDDED_DESIGN_RAIN_ARR1987</a:t>
            </a:r>
            <a:r>
              <a:rPr lang="en-AU" sz="1400" b="1" i="1" dirty="0">
                <a:solidFill>
                  <a:srgbClr val="FFFF00"/>
                </a:solidFill>
                <a:latin typeface="Courier New" panose="02070309020205020404" pitchFamily="49" charset="0"/>
                <a:cs typeface="Courier New" panose="02070309020205020404" pitchFamily="49" charset="0"/>
              </a:rPr>
              <a:t> </a:t>
            </a:r>
          </a:p>
          <a:p>
            <a:pPr marL="0" indent="0">
              <a:spcBef>
                <a:spcPts val="500"/>
              </a:spcBef>
              <a:buNone/>
            </a:pPr>
            <a:endParaRPr lang="en-AU" sz="1100" b="1" i="1" dirty="0">
              <a:solidFill>
                <a:srgbClr val="FFFF00"/>
              </a:solidFill>
            </a:endParaRPr>
          </a:p>
          <a:p>
            <a:pPr marL="0" indent="0">
              <a:spcBef>
                <a:spcPts val="500"/>
              </a:spcBef>
              <a:buNone/>
            </a:pPr>
            <a:r>
              <a:rPr lang="en-AU" sz="2000" b="1" i="1" dirty="0">
                <a:solidFill>
                  <a:schemeClr val="bg1"/>
                </a:solidFill>
              </a:rPr>
              <a:t>Note – Only specific durations allowed in EMB87 design event (no spectrums)</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783601564"/>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457200" y="1508125"/>
            <a:ext cx="11734800" cy="5094178"/>
          </a:xfrm>
        </p:spPr>
        <p:txBody>
          <a:bodyPr>
            <a:normAutofit fontScale="25000" lnSpcReduction="20000"/>
          </a:bodyPr>
          <a:lstStyle/>
          <a:p>
            <a:pPr marL="0" indent="0">
              <a:buNone/>
            </a:pPr>
            <a:r>
              <a:rPr lang="en-AU" sz="11200" b="1" i="1" dirty="0">
                <a:solidFill>
                  <a:schemeClr val="bg1"/>
                </a:solidFill>
              </a:rPr>
              <a:t>RUNFILE FORMAT (MODEL Storm Block)  DES16 STORM event &amp; spectrum</a:t>
            </a:r>
          </a:p>
          <a:p>
            <a:pPr marL="0" indent="0">
              <a:spcBef>
                <a:spcPts val="500"/>
              </a:spcBef>
              <a:buNone/>
            </a:pPr>
            <a:endParaRPr lang="en-AU" sz="5600" b="1" dirty="0">
              <a:solidFill>
                <a:schemeClr val="accent4">
                  <a:lumMod val="60000"/>
                  <a:lumOff val="40000"/>
                </a:schemeClr>
              </a:solidFill>
              <a:latin typeface="Courier New" panose="02070309020205020404" pitchFamily="49" charset="0"/>
              <a:cs typeface="Courier New" panose="02070309020205020404" pitchFamily="49" charset="0"/>
            </a:endParaRPr>
          </a:p>
          <a:p>
            <a:pPr marL="0" indent="0">
              <a:spcBef>
                <a:spcPts val="500"/>
              </a:spcBef>
              <a:buNone/>
            </a:pPr>
            <a:r>
              <a:rPr lang="en-AU" sz="5600" b="1" dirty="0">
                <a:solidFill>
                  <a:schemeClr val="accent4">
                    <a:lumMod val="60000"/>
                    <a:lumOff val="40000"/>
                  </a:schemeClr>
                </a:solidFill>
                <a:latin typeface="Courier New" panose="02070309020205020404" pitchFamily="49" charset="0"/>
                <a:cs typeface="Courier New" panose="02070309020205020404" pitchFamily="49" charset="0"/>
              </a:rPr>
              <a:t>#####START_STORM#6 </a:t>
            </a:r>
          </a:p>
          <a:p>
            <a:pPr marL="0" indent="0">
              <a:spcBef>
                <a:spcPts val="500"/>
              </a:spcBef>
              <a:buNone/>
            </a:pPr>
            <a:r>
              <a:rPr lang="en-AU" sz="5600" b="1" dirty="0">
                <a:solidFill>
                  <a:srgbClr val="FFC000"/>
                </a:solidFill>
                <a:latin typeface="Courier New" panose="02070309020205020404" pitchFamily="49" charset="0"/>
                <a:cs typeface="Courier New" panose="02070309020205020404" pitchFamily="49" charset="0"/>
              </a:rPr>
              <a:t>1%AEP Storm, Duration and Pattern spectrum, Losses &amp; ARF </a:t>
            </a:r>
            <a:r>
              <a:rPr lang="en-AU" sz="5600" b="1" dirty="0" err="1">
                <a:solidFill>
                  <a:srgbClr val="FFC000"/>
                </a:solidFill>
                <a:latin typeface="Courier New" panose="02070309020205020404" pitchFamily="49" charset="0"/>
                <a:cs typeface="Courier New" panose="02070309020205020404" pitchFamily="49" charset="0"/>
              </a:rPr>
              <a:t>calc</a:t>
            </a:r>
            <a:r>
              <a:rPr lang="en-AU" sz="5600" b="1" dirty="0">
                <a:solidFill>
                  <a:srgbClr val="FFC000"/>
                </a:solidFill>
                <a:latin typeface="Courier New" panose="02070309020205020404" pitchFamily="49" charset="0"/>
                <a:cs typeface="Courier New" panose="02070309020205020404" pitchFamily="49" charset="0"/>
              </a:rPr>
              <a:t> to ARR2016                                                         </a:t>
            </a:r>
          </a:p>
          <a:p>
            <a:pPr marL="0" indent="0">
              <a:spcBef>
                <a:spcPts val="500"/>
              </a:spcBef>
              <a:buNone/>
            </a:pPr>
            <a:r>
              <a:rPr lang="en-AU" sz="5600" b="1" dirty="0">
                <a:solidFill>
                  <a:schemeClr val="bg1"/>
                </a:solidFill>
                <a:latin typeface="Courier New" panose="02070309020205020404" pitchFamily="49" charset="0"/>
                <a:cs typeface="Courier New" panose="02070309020205020404" pitchFamily="49" charset="0"/>
              </a:rPr>
              <a:t>        </a:t>
            </a:r>
            <a:r>
              <a:rPr lang="en-AU" sz="5600" b="1" dirty="0">
                <a:solidFill>
                  <a:srgbClr val="FFC000"/>
                </a:solidFill>
                <a:latin typeface="Courier New" panose="02070309020205020404" pitchFamily="49" charset="0"/>
                <a:cs typeface="Courier New" panose="02070309020205020404" pitchFamily="49" charset="0"/>
              </a:rPr>
              <a:t>5.00 </a:t>
            </a:r>
            <a:r>
              <a:rPr lang="en-AU" sz="5600" b="1" dirty="0">
                <a:solidFill>
                  <a:schemeClr val="bg1"/>
                </a:solidFill>
                <a:latin typeface="Courier New" panose="02070309020205020404" pitchFamily="49" charset="0"/>
                <a:cs typeface="Courier New" panose="02070309020205020404" pitchFamily="49" charset="0"/>
              </a:rPr>
              <a:t>                               </a:t>
            </a:r>
            <a:r>
              <a:rPr lang="en-AU" sz="5600" b="1" dirty="0">
                <a:solidFill>
                  <a:srgbClr val="FF0000"/>
                </a:solidFill>
                <a:latin typeface="Courier New" panose="02070309020205020404" pitchFamily="49" charset="0"/>
                <a:cs typeface="Courier New" panose="02070309020205020404" pitchFamily="49" charset="0"/>
              </a:rPr>
              <a:t>&lt; min calculation timestep</a:t>
            </a:r>
          </a:p>
          <a:p>
            <a:pPr marL="0" indent="0">
              <a:spcBef>
                <a:spcPts val="500"/>
              </a:spcBef>
              <a:buNone/>
            </a:pPr>
            <a:r>
              <a:rPr lang="en-AU" sz="5600" b="1" dirty="0">
                <a:solidFill>
                  <a:schemeClr val="bg1"/>
                </a:solidFill>
                <a:latin typeface="Courier New" panose="02070309020205020404" pitchFamily="49" charset="0"/>
                <a:cs typeface="Courier New" panose="02070309020205020404" pitchFamily="49" charset="0"/>
              </a:rPr>
              <a:t>        </a:t>
            </a:r>
            <a:r>
              <a:rPr lang="en-AU" sz="5600" b="1" dirty="0">
                <a:solidFill>
                  <a:srgbClr val="FFC000"/>
                </a:solidFill>
                <a:latin typeface="Courier New" panose="02070309020205020404" pitchFamily="49" charset="0"/>
                <a:cs typeface="Courier New" panose="02070309020205020404" pitchFamily="49" charset="0"/>
              </a:rPr>
              <a:t>5.00  </a:t>
            </a:r>
            <a:r>
              <a:rPr lang="en-AU" sz="5600" b="1" dirty="0">
                <a:solidFill>
                  <a:schemeClr val="bg1"/>
                </a:solidFill>
                <a:latin typeface="Courier New" panose="02070309020205020404" pitchFamily="49" charset="0"/>
                <a:cs typeface="Courier New" panose="02070309020205020404" pitchFamily="49" charset="0"/>
              </a:rPr>
              <a:t>                              </a:t>
            </a:r>
            <a:r>
              <a:rPr lang="en-AU" sz="5600" b="1" dirty="0">
                <a:solidFill>
                  <a:srgbClr val="FF0000"/>
                </a:solidFill>
                <a:latin typeface="Courier New" panose="02070309020205020404" pitchFamily="49" charset="0"/>
                <a:cs typeface="Courier New" panose="02070309020205020404" pitchFamily="49" charset="0"/>
              </a:rPr>
              <a:t>&lt; min printout timestep</a:t>
            </a:r>
            <a:endParaRPr lang="en-AU" sz="5600" b="1" dirty="0">
              <a:solidFill>
                <a:schemeClr val="bg1"/>
              </a:solidFill>
              <a:latin typeface="Courier New" panose="02070309020205020404" pitchFamily="49" charset="0"/>
              <a:cs typeface="Courier New" panose="02070309020205020404" pitchFamily="49" charset="0"/>
            </a:endParaRPr>
          </a:p>
          <a:p>
            <a:pPr marL="0" indent="0">
              <a:spcBef>
                <a:spcPts val="500"/>
              </a:spcBef>
              <a:buNone/>
            </a:pPr>
            <a:r>
              <a:rPr lang="en-AU" sz="5600" b="1" dirty="0">
                <a:solidFill>
                  <a:schemeClr val="accent4">
                    <a:lumMod val="60000"/>
                    <a:lumOff val="40000"/>
                  </a:schemeClr>
                </a:solidFill>
                <a:latin typeface="Courier New" panose="02070309020205020404" pitchFamily="49" charset="0"/>
                <a:cs typeface="Courier New" panose="02070309020205020404" pitchFamily="49" charset="0"/>
              </a:rPr>
              <a:t>#####START_DESIGN_RAIN_ARR2016                  </a:t>
            </a:r>
          </a:p>
          <a:p>
            <a:pPr marL="0" indent="0">
              <a:spcBef>
                <a:spcPts val="500"/>
              </a:spcBef>
              <a:buNone/>
            </a:pPr>
            <a:r>
              <a:rPr lang="en-AU" sz="5600" b="1" dirty="0">
                <a:solidFill>
                  <a:srgbClr val="FFC000"/>
                </a:solidFill>
                <a:latin typeface="Courier New" panose="02070309020205020404" pitchFamily="49" charset="0"/>
                <a:cs typeface="Courier New" panose="02070309020205020404" pitchFamily="49" charset="0"/>
              </a:rPr>
              <a:t>         1.0         -1          -1         -1            </a:t>
            </a:r>
            <a:r>
              <a:rPr lang="en-AU" sz="5600" b="1" dirty="0">
                <a:solidFill>
                  <a:srgbClr val="FF0000"/>
                </a:solidFill>
                <a:latin typeface="Courier New" panose="02070309020205020404" pitchFamily="49" charset="0"/>
                <a:cs typeface="Courier New" panose="02070309020205020404" pitchFamily="49" charset="0"/>
              </a:rPr>
              <a:t>&lt; AEP, </a:t>
            </a:r>
            <a:r>
              <a:rPr lang="en-AU" sz="5600" b="1" dirty="0" err="1">
                <a:solidFill>
                  <a:srgbClr val="FF0000"/>
                </a:solidFill>
                <a:latin typeface="Courier New" panose="02070309020205020404" pitchFamily="49" charset="0"/>
                <a:cs typeface="Courier New" panose="02070309020205020404" pitchFamily="49" charset="0"/>
              </a:rPr>
              <a:t>duraspec</a:t>
            </a:r>
            <a:r>
              <a:rPr lang="en-AU" sz="5600" b="1" dirty="0">
                <a:solidFill>
                  <a:srgbClr val="FF0000"/>
                </a:solidFill>
                <a:latin typeface="Courier New" panose="02070309020205020404" pitchFamily="49" charset="0"/>
                <a:cs typeface="Courier New" panose="02070309020205020404" pitchFamily="49" charset="0"/>
              </a:rPr>
              <a:t>, </a:t>
            </a:r>
            <a:r>
              <a:rPr lang="en-AU" sz="5600" b="1" dirty="0" err="1">
                <a:solidFill>
                  <a:srgbClr val="FF0000"/>
                </a:solidFill>
                <a:latin typeface="Courier New" panose="02070309020205020404" pitchFamily="49" charset="0"/>
                <a:cs typeface="Courier New" panose="02070309020205020404" pitchFamily="49" charset="0"/>
              </a:rPr>
              <a:t>pattspec</a:t>
            </a:r>
            <a:r>
              <a:rPr lang="en-AU" sz="5600" b="1" dirty="0">
                <a:solidFill>
                  <a:srgbClr val="FF0000"/>
                </a:solidFill>
                <a:latin typeface="Courier New" panose="02070309020205020404" pitchFamily="49" charset="0"/>
                <a:cs typeface="Courier New" panose="02070309020205020404" pitchFamily="49" charset="0"/>
              </a:rPr>
              <a:t>, ARF </a:t>
            </a:r>
            <a:r>
              <a:rPr lang="en-AU" sz="5600" b="1" dirty="0" err="1">
                <a:solidFill>
                  <a:srgbClr val="FF0000"/>
                </a:solidFill>
                <a:latin typeface="Courier New" panose="02070309020205020404" pitchFamily="49" charset="0"/>
                <a:cs typeface="Courier New" panose="02070309020205020404" pitchFamily="49" charset="0"/>
              </a:rPr>
              <a:t>calc</a:t>
            </a:r>
            <a:endParaRPr lang="en-AU" sz="5600" b="1" dirty="0">
              <a:solidFill>
                <a:srgbClr val="FF0000"/>
              </a:solidFill>
              <a:latin typeface="Courier New" panose="02070309020205020404" pitchFamily="49" charset="0"/>
              <a:cs typeface="Courier New" panose="02070309020205020404" pitchFamily="49" charset="0"/>
            </a:endParaRPr>
          </a:p>
          <a:p>
            <a:pPr marL="0" indent="0">
              <a:spcBef>
                <a:spcPts val="500"/>
              </a:spcBef>
              <a:buNone/>
            </a:pPr>
            <a:endParaRPr lang="en-AU" sz="5600" b="1" dirty="0">
              <a:solidFill>
                <a:schemeClr val="accent4">
                  <a:lumMod val="60000"/>
                  <a:lumOff val="40000"/>
                </a:schemeClr>
              </a:solidFill>
              <a:latin typeface="Courier New" panose="02070309020205020404" pitchFamily="49" charset="0"/>
              <a:cs typeface="Courier New" panose="02070309020205020404" pitchFamily="49" charset="0"/>
            </a:endParaRPr>
          </a:p>
          <a:p>
            <a:pPr marL="0" indent="0">
              <a:spcBef>
                <a:spcPts val="500"/>
              </a:spcBef>
              <a:buNone/>
            </a:pPr>
            <a:r>
              <a:rPr lang="en-AU" sz="5600" b="1" dirty="0">
                <a:solidFill>
                  <a:schemeClr val="accent4">
                    <a:lumMod val="60000"/>
                    <a:lumOff val="40000"/>
                  </a:schemeClr>
                </a:solidFill>
                <a:latin typeface="Courier New" panose="02070309020205020404" pitchFamily="49" charset="0"/>
                <a:cs typeface="Courier New" panose="02070309020205020404" pitchFamily="49" charset="0"/>
              </a:rPr>
              <a:t>IFD_DATA_IN_DATABASE_FILE                   </a:t>
            </a:r>
            <a:r>
              <a:rPr lang="en-AU" sz="5600" b="1" dirty="0">
                <a:solidFill>
                  <a:srgbClr val="FF0000"/>
                </a:solidFill>
                <a:latin typeface="Courier New" panose="02070309020205020404" pitchFamily="49" charset="0"/>
                <a:cs typeface="Courier New" panose="02070309020205020404" pitchFamily="49" charset="0"/>
              </a:rPr>
              <a:t>&lt; header identifying where IFD data is</a:t>
            </a:r>
          </a:p>
          <a:p>
            <a:pPr marL="0" indent="0">
              <a:spcBef>
                <a:spcPts val="500"/>
              </a:spcBef>
              <a:buNone/>
            </a:pPr>
            <a:r>
              <a:rPr lang="en-AU" sz="5600" b="1" dirty="0">
                <a:solidFill>
                  <a:schemeClr val="bg1"/>
                </a:solidFill>
                <a:latin typeface="Courier New" panose="02070309020205020404" pitchFamily="49" charset="0"/>
                <a:cs typeface="Courier New" panose="02070309020205020404" pitchFamily="49" charset="0"/>
              </a:rPr>
              <a:t>Tasmanian_Rainfall_IFDdatabase.csv          </a:t>
            </a:r>
            <a:r>
              <a:rPr lang="en-AU" sz="5600" b="1" dirty="0">
                <a:solidFill>
                  <a:srgbClr val="FF0000"/>
                </a:solidFill>
                <a:latin typeface="Courier New" panose="02070309020205020404" pitchFamily="49" charset="0"/>
                <a:cs typeface="Courier New" panose="02070309020205020404" pitchFamily="49" charset="0"/>
              </a:rPr>
              <a:t>&lt; IFD multigauge database pathname</a:t>
            </a:r>
          </a:p>
          <a:p>
            <a:pPr marL="0" indent="0">
              <a:spcBef>
                <a:spcPts val="500"/>
              </a:spcBef>
              <a:buNone/>
            </a:pPr>
            <a:r>
              <a:rPr lang="en-AU" sz="5600" b="1" dirty="0">
                <a:solidFill>
                  <a:schemeClr val="bg1"/>
                </a:solidFill>
                <a:latin typeface="Courier New" panose="02070309020205020404" pitchFamily="49" charset="0"/>
                <a:cs typeface="Courier New" panose="02070309020205020404" pitchFamily="49" charset="0"/>
              </a:rPr>
              <a:t>           3                                </a:t>
            </a:r>
            <a:r>
              <a:rPr lang="en-AU" sz="5600" b="1" dirty="0">
                <a:solidFill>
                  <a:srgbClr val="FF0000"/>
                </a:solidFill>
                <a:latin typeface="Courier New" panose="02070309020205020404" pitchFamily="49" charset="0"/>
                <a:cs typeface="Courier New" panose="02070309020205020404" pitchFamily="49" charset="0"/>
              </a:rPr>
              <a:t>&lt; number of design gauges in model</a:t>
            </a:r>
          </a:p>
          <a:p>
            <a:pPr marL="0" indent="0">
              <a:spcBef>
                <a:spcPts val="500"/>
              </a:spcBef>
              <a:buNone/>
            </a:pPr>
            <a:r>
              <a:rPr lang="en-AU" sz="5600" b="1" dirty="0" err="1">
                <a:solidFill>
                  <a:schemeClr val="bg1"/>
                </a:solidFill>
                <a:latin typeface="Courier New" panose="02070309020205020404" pitchFamily="49" charset="0"/>
                <a:cs typeface="Courier New" panose="02070309020205020404" pitchFamily="49" charset="0"/>
              </a:rPr>
              <a:t>SorellCkBot</a:t>
            </a:r>
            <a:r>
              <a:rPr lang="en-AU" sz="5600" b="1" dirty="0">
                <a:solidFill>
                  <a:schemeClr val="bg1"/>
                </a:solidFill>
                <a:latin typeface="Courier New" panose="02070309020205020404" pitchFamily="49" charset="0"/>
                <a:cs typeface="Courier New" panose="02070309020205020404" pitchFamily="49" charset="0"/>
              </a:rPr>
              <a:t>                                 </a:t>
            </a:r>
            <a:r>
              <a:rPr lang="en-AU" sz="5600" b="1" dirty="0">
                <a:solidFill>
                  <a:srgbClr val="FF0000"/>
                </a:solidFill>
                <a:latin typeface="Courier New" panose="02070309020205020404" pitchFamily="49" charset="0"/>
                <a:cs typeface="Courier New" panose="02070309020205020404" pitchFamily="49" charset="0"/>
              </a:rPr>
              <a:t>&lt; gauge names in above IFD database</a:t>
            </a:r>
          </a:p>
          <a:p>
            <a:pPr marL="0" indent="0">
              <a:spcBef>
                <a:spcPts val="500"/>
              </a:spcBef>
              <a:buNone/>
            </a:pPr>
            <a:r>
              <a:rPr lang="en-AU" sz="5600" b="1" dirty="0" err="1">
                <a:solidFill>
                  <a:schemeClr val="bg1"/>
                </a:solidFill>
                <a:latin typeface="Courier New" panose="02070309020205020404" pitchFamily="49" charset="0"/>
                <a:cs typeface="Courier New" panose="02070309020205020404" pitchFamily="49" charset="0"/>
              </a:rPr>
              <a:t>SorellCkMid</a:t>
            </a:r>
            <a:r>
              <a:rPr lang="en-AU" sz="5600" b="1" dirty="0">
                <a:solidFill>
                  <a:schemeClr val="bg1"/>
                </a:solidFill>
                <a:latin typeface="Courier New" panose="02070309020205020404" pitchFamily="49" charset="0"/>
                <a:cs typeface="Courier New" panose="02070309020205020404" pitchFamily="49" charset="0"/>
              </a:rPr>
              <a:t>                                     </a:t>
            </a:r>
          </a:p>
          <a:p>
            <a:pPr marL="0" indent="0">
              <a:spcBef>
                <a:spcPts val="500"/>
              </a:spcBef>
              <a:buNone/>
            </a:pPr>
            <a:r>
              <a:rPr lang="en-AU" sz="5600" b="1" dirty="0" err="1">
                <a:solidFill>
                  <a:schemeClr val="bg1"/>
                </a:solidFill>
                <a:latin typeface="Courier New" panose="02070309020205020404" pitchFamily="49" charset="0"/>
                <a:cs typeface="Courier New" panose="02070309020205020404" pitchFamily="49" charset="0"/>
              </a:rPr>
              <a:t>SorellCkTop</a:t>
            </a:r>
            <a:endParaRPr lang="en-AU" sz="5600" b="1" dirty="0">
              <a:solidFill>
                <a:schemeClr val="bg1"/>
              </a:solidFill>
              <a:latin typeface="Courier New" panose="02070309020205020404" pitchFamily="49" charset="0"/>
              <a:cs typeface="Courier New" panose="02070309020205020404" pitchFamily="49" charset="0"/>
            </a:endParaRPr>
          </a:p>
          <a:p>
            <a:pPr marL="0" indent="0">
              <a:spcBef>
                <a:spcPts val="500"/>
              </a:spcBef>
              <a:buNone/>
            </a:pPr>
            <a:r>
              <a:rPr lang="en-AU" sz="5600" b="1" dirty="0">
                <a:solidFill>
                  <a:schemeClr val="accent4">
                    <a:lumMod val="60000"/>
                    <a:lumOff val="40000"/>
                  </a:schemeClr>
                </a:solidFill>
                <a:latin typeface="Courier New" panose="02070309020205020404" pitchFamily="49" charset="0"/>
                <a:cs typeface="Courier New" panose="02070309020205020404" pitchFamily="49" charset="0"/>
              </a:rPr>
              <a:t>PAT_DATA_IN_REGION_FILE                     </a:t>
            </a:r>
            <a:r>
              <a:rPr lang="en-AU" sz="5600" b="1" dirty="0">
                <a:solidFill>
                  <a:srgbClr val="FF0000"/>
                </a:solidFill>
                <a:latin typeface="Courier New" panose="02070309020205020404" pitchFamily="49" charset="0"/>
                <a:cs typeface="Courier New" panose="02070309020205020404" pitchFamily="49" charset="0"/>
              </a:rPr>
              <a:t>&lt; header identifying where pattern data is</a:t>
            </a:r>
          </a:p>
          <a:p>
            <a:pPr marL="0" indent="0">
              <a:spcBef>
                <a:spcPts val="500"/>
              </a:spcBef>
              <a:buNone/>
            </a:pPr>
            <a:r>
              <a:rPr lang="en-AU" sz="5600" b="1" dirty="0">
                <a:solidFill>
                  <a:schemeClr val="bg1"/>
                </a:solidFill>
                <a:latin typeface="Courier New" panose="02070309020205020404" pitchFamily="49" charset="0"/>
                <a:cs typeface="Courier New" panose="02070309020205020404" pitchFamily="49" charset="0"/>
              </a:rPr>
              <a:t>Southern_Slopes_Tasmania_Increments.csv     </a:t>
            </a:r>
            <a:r>
              <a:rPr lang="en-AU" sz="5600" b="1" dirty="0">
                <a:solidFill>
                  <a:srgbClr val="FF0000"/>
                </a:solidFill>
                <a:latin typeface="Courier New" panose="02070309020205020404" pitchFamily="49" charset="0"/>
                <a:cs typeface="Courier New" panose="02070309020205020404" pitchFamily="49" charset="0"/>
              </a:rPr>
              <a:t>&lt; pathname of pattern file (point)</a:t>
            </a:r>
          </a:p>
          <a:p>
            <a:pPr marL="0" indent="0">
              <a:spcBef>
                <a:spcPts val="500"/>
              </a:spcBef>
              <a:buNone/>
            </a:pPr>
            <a:r>
              <a:rPr lang="en-AU" sz="5600" b="1" dirty="0">
                <a:solidFill>
                  <a:schemeClr val="accent4">
                    <a:lumMod val="60000"/>
                    <a:lumOff val="40000"/>
                  </a:schemeClr>
                </a:solidFill>
                <a:latin typeface="Courier New" panose="02070309020205020404" pitchFamily="49" charset="0"/>
                <a:cs typeface="Courier New" panose="02070309020205020404" pitchFamily="49" charset="0"/>
              </a:rPr>
              <a:t>CAT_DATA_IN_CATCHMENT_FILE                  </a:t>
            </a:r>
            <a:r>
              <a:rPr lang="en-AU" sz="5600" b="1" dirty="0">
                <a:solidFill>
                  <a:srgbClr val="FF0000"/>
                </a:solidFill>
                <a:latin typeface="Courier New" panose="02070309020205020404" pitchFamily="49" charset="0"/>
                <a:cs typeface="Courier New" panose="02070309020205020404" pitchFamily="49" charset="0"/>
              </a:rPr>
              <a:t>&lt; header identifying where loss/</a:t>
            </a:r>
            <a:r>
              <a:rPr lang="en-AU" sz="5600" b="1" dirty="0" err="1">
                <a:solidFill>
                  <a:srgbClr val="FF0000"/>
                </a:solidFill>
                <a:latin typeface="Courier New" panose="02070309020205020404" pitchFamily="49" charset="0"/>
                <a:cs typeface="Courier New" panose="02070309020205020404" pitchFamily="49" charset="0"/>
              </a:rPr>
              <a:t>misc</a:t>
            </a:r>
            <a:r>
              <a:rPr lang="en-AU" sz="5600" b="1" dirty="0">
                <a:solidFill>
                  <a:srgbClr val="FF0000"/>
                </a:solidFill>
                <a:latin typeface="Courier New" panose="02070309020205020404" pitchFamily="49" charset="0"/>
                <a:cs typeface="Courier New" panose="02070309020205020404" pitchFamily="49" charset="0"/>
              </a:rPr>
              <a:t> data is</a:t>
            </a:r>
            <a:endParaRPr lang="en-AU" sz="5600" b="1" dirty="0">
              <a:solidFill>
                <a:schemeClr val="accent4">
                  <a:lumMod val="60000"/>
                  <a:lumOff val="40000"/>
                </a:schemeClr>
              </a:solidFill>
              <a:latin typeface="Courier New" panose="02070309020205020404" pitchFamily="49" charset="0"/>
              <a:cs typeface="Courier New" panose="02070309020205020404" pitchFamily="49" charset="0"/>
            </a:endParaRPr>
          </a:p>
          <a:p>
            <a:pPr marL="0" indent="0">
              <a:spcBef>
                <a:spcPts val="500"/>
              </a:spcBef>
              <a:buNone/>
            </a:pPr>
            <a:r>
              <a:rPr lang="en-AU" sz="5600" b="1" dirty="0">
                <a:solidFill>
                  <a:schemeClr val="bg1"/>
                </a:solidFill>
                <a:latin typeface="Courier New" panose="02070309020205020404" pitchFamily="49" charset="0"/>
                <a:cs typeface="Courier New" panose="02070309020205020404" pitchFamily="49" charset="0"/>
              </a:rPr>
              <a:t>SorellCk_Catchment.txt                      </a:t>
            </a:r>
            <a:r>
              <a:rPr lang="en-AU" sz="5600" b="1" dirty="0">
                <a:solidFill>
                  <a:srgbClr val="FF0000"/>
                </a:solidFill>
                <a:latin typeface="Courier New" panose="02070309020205020404" pitchFamily="49" charset="0"/>
                <a:cs typeface="Courier New" panose="02070309020205020404" pitchFamily="49" charset="0"/>
              </a:rPr>
              <a:t>&lt; pathname of physical catchment data file </a:t>
            </a:r>
            <a:endParaRPr lang="en-AU" sz="5600" b="1" dirty="0">
              <a:solidFill>
                <a:schemeClr val="bg1"/>
              </a:solidFill>
              <a:latin typeface="Courier New" panose="02070309020205020404" pitchFamily="49" charset="0"/>
              <a:cs typeface="Courier New" panose="02070309020205020404" pitchFamily="49" charset="0"/>
            </a:endParaRPr>
          </a:p>
          <a:p>
            <a:pPr marL="0" indent="0">
              <a:spcBef>
                <a:spcPts val="500"/>
              </a:spcBef>
              <a:buNone/>
            </a:pPr>
            <a:r>
              <a:rPr lang="en-AU" sz="5600" b="1" dirty="0">
                <a:solidFill>
                  <a:schemeClr val="accent4">
                    <a:lumMod val="60000"/>
                    <a:lumOff val="40000"/>
                  </a:schemeClr>
                </a:solidFill>
                <a:latin typeface="Courier New" panose="02070309020205020404" pitchFamily="49" charset="0"/>
                <a:cs typeface="Courier New" panose="02070309020205020404" pitchFamily="49" charset="0"/>
              </a:rPr>
              <a:t>#####END_DESIGN_RAIN_ARR2016  </a:t>
            </a:r>
            <a:r>
              <a:rPr lang="en-AU" sz="4800" b="1" dirty="0">
                <a:solidFill>
                  <a:schemeClr val="accent1">
                    <a:lumMod val="50000"/>
                  </a:schemeClr>
                </a:solidFill>
              </a:rPr>
              <a:t>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489380242"/>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428750"/>
            <a:ext cx="11049000" cy="5065713"/>
          </a:xfrm>
        </p:spPr>
        <p:txBody>
          <a:bodyPr>
            <a:normAutofit/>
          </a:bodyPr>
          <a:lstStyle/>
          <a:p>
            <a:pPr marL="0" indent="0">
              <a:buNone/>
            </a:pPr>
            <a:r>
              <a:rPr lang="en-AU" sz="3200" b="1" i="1" dirty="0">
                <a:solidFill>
                  <a:schemeClr val="bg1"/>
                </a:solidFill>
              </a:rPr>
              <a:t>RUNFILE FORMAT (MODEL Weighting Block) </a:t>
            </a:r>
          </a:p>
          <a:p>
            <a:pPr marL="0" indent="0">
              <a:buNone/>
            </a:pPr>
            <a:r>
              <a:rPr lang="en-AU" sz="2400" b="1" dirty="0">
                <a:solidFill>
                  <a:schemeClr val="accent4">
                    <a:lumMod val="60000"/>
                    <a:lumOff val="40000"/>
                  </a:schemeClr>
                </a:solidFill>
              </a:rPr>
              <a:t>#####START_CALC_RAINGAUGE_WEIGHTS </a:t>
            </a:r>
            <a:r>
              <a:rPr lang="en-AU" sz="2400" b="1" dirty="0">
                <a:solidFill>
                  <a:srgbClr val="FF0000"/>
                </a:solidFill>
              </a:rPr>
              <a:t>&lt; header means use </a:t>
            </a:r>
            <a:r>
              <a:rPr lang="en-AU" sz="2400" b="1" dirty="0" err="1">
                <a:solidFill>
                  <a:srgbClr val="FF0000"/>
                </a:solidFill>
              </a:rPr>
              <a:t>calc</a:t>
            </a:r>
            <a:r>
              <a:rPr lang="en-AU" sz="2400" b="1" dirty="0">
                <a:solidFill>
                  <a:srgbClr val="FF0000"/>
                </a:solidFill>
              </a:rPr>
              <a:t> </a:t>
            </a:r>
            <a:r>
              <a:rPr lang="en-AU" sz="2400" b="1" dirty="0" err="1">
                <a:solidFill>
                  <a:srgbClr val="FF0000"/>
                </a:solidFill>
              </a:rPr>
              <a:t>inv</a:t>
            </a:r>
            <a:r>
              <a:rPr lang="en-AU" sz="2400" b="1" dirty="0">
                <a:solidFill>
                  <a:srgbClr val="FF0000"/>
                </a:solidFill>
              </a:rPr>
              <a:t> </a:t>
            </a:r>
            <a:r>
              <a:rPr lang="en-AU" sz="2400" b="1" dirty="0" err="1">
                <a:solidFill>
                  <a:srgbClr val="FF0000"/>
                </a:solidFill>
              </a:rPr>
              <a:t>dist</a:t>
            </a:r>
            <a:r>
              <a:rPr lang="en-AU" sz="2400" b="1" dirty="0">
                <a:solidFill>
                  <a:srgbClr val="FF0000"/>
                </a:solidFill>
              </a:rPr>
              <a:t> procedure</a:t>
            </a:r>
          </a:p>
          <a:p>
            <a:pPr marL="0" indent="0">
              <a:buNone/>
            </a:pPr>
            <a:r>
              <a:rPr lang="en-AU" sz="2400" b="1" dirty="0">
                <a:solidFill>
                  <a:schemeClr val="accent4">
                    <a:lumMod val="60000"/>
                    <a:lumOff val="40000"/>
                  </a:schemeClr>
                </a:solidFill>
              </a:rPr>
              <a:t>#####END_CALC_RAINGAUGE_WEIGHTS    </a:t>
            </a:r>
          </a:p>
          <a:p>
            <a:pPr marL="0" indent="0">
              <a:buNone/>
            </a:pPr>
            <a:r>
              <a:rPr lang="en-AU" sz="2400" b="1" dirty="0">
                <a:solidFill>
                  <a:srgbClr val="C00000"/>
                </a:solidFill>
              </a:rPr>
              <a:t>Or:::   </a:t>
            </a:r>
          </a:p>
          <a:p>
            <a:pPr marL="0" indent="0">
              <a:buNone/>
            </a:pPr>
            <a:r>
              <a:rPr lang="en-US" sz="2400" b="1" dirty="0">
                <a:solidFill>
                  <a:srgbClr val="FFC000"/>
                </a:solidFill>
              </a:rPr>
              <a:t>#####START_INPUT_RAINGAUGE_WEIGHTS </a:t>
            </a:r>
            <a:r>
              <a:rPr lang="en-US" sz="2400" b="1" dirty="0">
                <a:solidFill>
                  <a:srgbClr val="C00000"/>
                </a:solidFill>
              </a:rPr>
              <a:t>&lt; header means use supplied weights</a:t>
            </a:r>
            <a:endParaRPr lang="en-US" sz="2400" dirty="0">
              <a:solidFill>
                <a:srgbClr val="C00000"/>
              </a:solidFill>
            </a:endParaRPr>
          </a:p>
          <a:p>
            <a:pPr marL="0" indent="0">
              <a:buNone/>
            </a:pPr>
            <a:r>
              <a:rPr lang="en-US" sz="2400" b="1" dirty="0">
                <a:solidFill>
                  <a:srgbClr val="C00000"/>
                </a:solidFill>
              </a:rPr>
              <a:t>&lt;Do for each subarea&gt;</a:t>
            </a:r>
          </a:p>
          <a:p>
            <a:pPr marL="0" indent="0">
              <a:buNone/>
            </a:pPr>
            <a:r>
              <a:rPr lang="en-AU" sz="2400" b="1" dirty="0">
                <a:solidFill>
                  <a:schemeClr val="bg1"/>
                </a:solidFill>
              </a:rPr>
              <a:t>SUBAREA_NAME THIESSEN_WEIGHTS_FOR_EACH_GAUGE…….. </a:t>
            </a:r>
            <a:endParaRPr lang="en-AU" sz="2400" dirty="0">
              <a:solidFill>
                <a:schemeClr val="bg1"/>
              </a:solidFill>
            </a:endParaRPr>
          </a:p>
          <a:p>
            <a:pPr marL="0" indent="0">
              <a:buNone/>
            </a:pPr>
            <a:r>
              <a:rPr lang="en-AU" sz="2400" b="1" dirty="0">
                <a:solidFill>
                  <a:srgbClr val="C00000"/>
                </a:solidFill>
              </a:rPr>
              <a:t>&lt;End Do for each subarea&gt; </a:t>
            </a:r>
          </a:p>
          <a:p>
            <a:pPr marL="0" indent="0">
              <a:buNone/>
            </a:pPr>
            <a:r>
              <a:rPr lang="en-US" sz="2400" b="1" dirty="0">
                <a:solidFill>
                  <a:srgbClr val="FFC000"/>
                </a:solidFill>
              </a:rPr>
              <a:t>#####END_INPUT_RAINGAUGE_WEIGHTS </a:t>
            </a:r>
            <a:r>
              <a:rPr lang="en-AU" sz="2400" b="1" dirty="0">
                <a:solidFill>
                  <a:srgbClr val="FFC000"/>
                </a:solidFill>
              </a:rPr>
              <a:t>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295558755"/>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428750"/>
            <a:ext cx="11049000" cy="5065713"/>
          </a:xfrm>
        </p:spPr>
        <p:txBody>
          <a:bodyPr>
            <a:normAutofit fontScale="70000" lnSpcReduction="20000"/>
          </a:bodyPr>
          <a:lstStyle/>
          <a:p>
            <a:pPr marL="0" indent="0">
              <a:buNone/>
            </a:pPr>
            <a:r>
              <a:rPr lang="en-AU" sz="3200" b="1" i="1" dirty="0">
                <a:solidFill>
                  <a:schemeClr val="bg1"/>
                </a:solidFill>
              </a:rPr>
              <a:t>RUNFILE FORMAT (MODEL Losses Block) </a:t>
            </a:r>
          </a:p>
          <a:p>
            <a:pPr marL="0" indent="0">
              <a:buNone/>
            </a:pPr>
            <a:r>
              <a:rPr lang="en-AU" sz="2400" b="1" dirty="0">
                <a:solidFill>
                  <a:schemeClr val="accent4">
                    <a:lumMod val="60000"/>
                    <a:lumOff val="40000"/>
                  </a:schemeClr>
                </a:solidFill>
              </a:rPr>
              <a:t>#####START_LOSS_RATES                                </a:t>
            </a:r>
            <a:r>
              <a:rPr lang="en-AU" sz="2400" b="1" dirty="0">
                <a:solidFill>
                  <a:srgbClr val="FF0000"/>
                </a:solidFill>
              </a:rPr>
              <a:t>&lt; header means use IL/CL losses     </a:t>
            </a:r>
          </a:p>
          <a:p>
            <a:pPr marL="0" indent="0">
              <a:buNone/>
            </a:pPr>
            <a:r>
              <a:rPr lang="en-AU" sz="2400" b="1" dirty="0">
                <a:solidFill>
                  <a:srgbClr val="FFC000"/>
                </a:solidFill>
              </a:rPr>
              <a:t>ARR16LOSSES  </a:t>
            </a:r>
            <a:r>
              <a:rPr lang="en-AU" sz="2400" b="1" dirty="0">
                <a:solidFill>
                  <a:schemeClr val="bg1"/>
                </a:solidFill>
              </a:rPr>
              <a:t>                                                    </a:t>
            </a:r>
            <a:r>
              <a:rPr lang="en-AU" sz="2400" b="1" dirty="0">
                <a:solidFill>
                  <a:srgbClr val="FF0000"/>
                </a:solidFill>
              </a:rPr>
              <a:t>&lt; means </a:t>
            </a:r>
            <a:r>
              <a:rPr lang="en-AU" sz="2400" b="1" u="sng" dirty="0">
                <a:solidFill>
                  <a:srgbClr val="FF0000"/>
                </a:solidFill>
              </a:rPr>
              <a:t>use ARR 2016 loss procedure</a:t>
            </a:r>
          </a:p>
          <a:p>
            <a:pPr marL="0" indent="0">
              <a:buNone/>
            </a:pPr>
            <a:r>
              <a:rPr lang="en-AU" sz="2400" b="1" dirty="0">
                <a:solidFill>
                  <a:schemeClr val="accent4">
                    <a:lumMod val="60000"/>
                    <a:lumOff val="40000"/>
                  </a:schemeClr>
                </a:solidFill>
              </a:rPr>
              <a:t>#####END_LOSS_RATES</a:t>
            </a:r>
          </a:p>
          <a:p>
            <a:pPr marL="0" indent="0">
              <a:buNone/>
            </a:pPr>
            <a:r>
              <a:rPr lang="en-AU" sz="2400" b="1" i="1" dirty="0">
                <a:solidFill>
                  <a:schemeClr val="bg1"/>
                </a:solidFill>
              </a:rPr>
              <a:t>Note ARR16losses has limitations where no hub data or </a:t>
            </a:r>
            <a:r>
              <a:rPr lang="en-AU" sz="2400" b="1" i="1" dirty="0" err="1">
                <a:solidFill>
                  <a:schemeClr val="bg1"/>
                </a:solidFill>
              </a:rPr>
              <a:t>preburst</a:t>
            </a:r>
            <a:r>
              <a:rPr lang="en-AU" sz="2400" b="1" i="1" dirty="0">
                <a:solidFill>
                  <a:schemeClr val="bg1"/>
                </a:solidFill>
              </a:rPr>
              <a:t> &gt; Storm IL</a:t>
            </a:r>
          </a:p>
          <a:p>
            <a:pPr marL="0" indent="0">
              <a:buNone/>
            </a:pPr>
            <a:r>
              <a:rPr lang="en-AU" sz="2400" b="1" dirty="0">
                <a:solidFill>
                  <a:srgbClr val="FF0000"/>
                </a:solidFill>
              </a:rPr>
              <a:t>Or:::</a:t>
            </a:r>
          </a:p>
          <a:p>
            <a:pPr marL="0" indent="0">
              <a:buNone/>
            </a:pPr>
            <a:r>
              <a:rPr lang="en-AU" sz="2400" b="1" dirty="0">
                <a:solidFill>
                  <a:schemeClr val="accent4">
                    <a:lumMod val="60000"/>
                    <a:lumOff val="40000"/>
                  </a:schemeClr>
                </a:solidFill>
              </a:rPr>
              <a:t>#####START_LOSS_RATES                                </a:t>
            </a:r>
            <a:r>
              <a:rPr lang="en-AU" sz="2400" b="1" dirty="0">
                <a:solidFill>
                  <a:srgbClr val="FF0000"/>
                </a:solidFill>
              </a:rPr>
              <a:t>&lt; header means use IL/CL losses     </a:t>
            </a:r>
          </a:p>
          <a:p>
            <a:pPr marL="0" indent="0">
              <a:buNone/>
            </a:pPr>
            <a:r>
              <a:rPr lang="en-AU" sz="2400" b="1" dirty="0">
                <a:solidFill>
                  <a:srgbClr val="FFC000"/>
                </a:solidFill>
              </a:rPr>
              <a:t>GLOBAL           35.00        2.50            1.0        </a:t>
            </a:r>
            <a:r>
              <a:rPr lang="en-AU" sz="2400" b="1" dirty="0">
                <a:solidFill>
                  <a:srgbClr val="C00000"/>
                </a:solidFill>
              </a:rPr>
              <a:t>&lt;  </a:t>
            </a:r>
            <a:r>
              <a:rPr lang="en-AU" sz="2400" b="1" dirty="0" err="1">
                <a:solidFill>
                  <a:srgbClr val="C00000"/>
                </a:solidFill>
              </a:rPr>
              <a:t>Ilperv</a:t>
            </a:r>
            <a:r>
              <a:rPr lang="en-AU" sz="2400" b="1" dirty="0">
                <a:solidFill>
                  <a:srgbClr val="C00000"/>
                </a:solidFill>
              </a:rPr>
              <a:t>     </a:t>
            </a:r>
            <a:r>
              <a:rPr lang="en-AU" sz="2400" b="1" dirty="0" err="1">
                <a:solidFill>
                  <a:srgbClr val="C00000"/>
                </a:solidFill>
              </a:rPr>
              <a:t>Clperv</a:t>
            </a:r>
            <a:r>
              <a:rPr lang="en-AU" sz="2400" b="1" dirty="0">
                <a:solidFill>
                  <a:srgbClr val="C00000"/>
                </a:solidFill>
              </a:rPr>
              <a:t>      </a:t>
            </a:r>
            <a:r>
              <a:rPr lang="en-AU" sz="2400" b="1" dirty="0" err="1">
                <a:solidFill>
                  <a:srgbClr val="C00000"/>
                </a:solidFill>
              </a:rPr>
              <a:t>ILImp</a:t>
            </a:r>
            <a:r>
              <a:rPr lang="en-AU" sz="2400" b="1" dirty="0">
                <a:solidFill>
                  <a:srgbClr val="C00000"/>
                </a:solidFill>
              </a:rPr>
              <a:t>         </a:t>
            </a:r>
            <a:r>
              <a:rPr lang="en-AU" sz="2400" b="1" dirty="0">
                <a:solidFill>
                  <a:srgbClr val="FF0000"/>
                </a:solidFill>
              </a:rPr>
              <a:t>GLOBAL losses for all subareas</a:t>
            </a:r>
          </a:p>
          <a:p>
            <a:pPr marL="0" indent="0">
              <a:buNone/>
            </a:pPr>
            <a:r>
              <a:rPr lang="en-AU" sz="2400" b="1" dirty="0">
                <a:solidFill>
                  <a:schemeClr val="accent4">
                    <a:lumMod val="60000"/>
                    <a:lumOff val="40000"/>
                  </a:schemeClr>
                </a:solidFill>
              </a:rPr>
              <a:t>#####END_LOSS_RATES</a:t>
            </a:r>
          </a:p>
          <a:p>
            <a:pPr marL="0" indent="0">
              <a:buNone/>
            </a:pPr>
            <a:r>
              <a:rPr lang="en-AU" sz="2400" b="1" dirty="0">
                <a:solidFill>
                  <a:srgbClr val="FF0000"/>
                </a:solidFill>
              </a:rPr>
              <a:t>Or:::</a:t>
            </a:r>
          </a:p>
          <a:p>
            <a:pPr marL="0" indent="0">
              <a:buNone/>
            </a:pPr>
            <a:r>
              <a:rPr lang="en-AU" sz="2400" b="1" dirty="0">
                <a:solidFill>
                  <a:schemeClr val="accent4">
                    <a:lumMod val="60000"/>
                    <a:lumOff val="40000"/>
                  </a:schemeClr>
                </a:solidFill>
              </a:rPr>
              <a:t>#####START_LOSS_RATES                                </a:t>
            </a:r>
            <a:r>
              <a:rPr lang="en-AU" sz="2400" b="1" dirty="0">
                <a:solidFill>
                  <a:srgbClr val="FF0000"/>
                </a:solidFill>
              </a:rPr>
              <a:t>&lt; header means use IL/CL losses     </a:t>
            </a:r>
          </a:p>
          <a:p>
            <a:pPr marL="0" indent="0">
              <a:buNone/>
            </a:pPr>
            <a:r>
              <a:rPr lang="en-AU" sz="2400" b="1" dirty="0">
                <a:solidFill>
                  <a:srgbClr val="FF0000"/>
                </a:solidFill>
              </a:rPr>
              <a:t>&lt;Do for each subarea&gt;</a:t>
            </a:r>
          </a:p>
          <a:p>
            <a:pPr marL="0" indent="0">
              <a:buNone/>
            </a:pPr>
            <a:r>
              <a:rPr lang="en-AU" sz="2400" b="1" dirty="0">
                <a:solidFill>
                  <a:srgbClr val="C00000"/>
                </a:solidFill>
              </a:rPr>
              <a:t> </a:t>
            </a:r>
            <a:r>
              <a:rPr lang="en-AU" sz="2400" b="1" dirty="0" err="1">
                <a:solidFill>
                  <a:srgbClr val="C00000"/>
                </a:solidFill>
              </a:rPr>
              <a:t>Subarea_name</a:t>
            </a:r>
            <a:r>
              <a:rPr lang="en-AU" sz="2400" b="1" dirty="0">
                <a:solidFill>
                  <a:srgbClr val="C00000"/>
                </a:solidFill>
              </a:rPr>
              <a:t>        </a:t>
            </a:r>
            <a:r>
              <a:rPr lang="en-AU" sz="2400" b="1" dirty="0" err="1">
                <a:solidFill>
                  <a:srgbClr val="C00000"/>
                </a:solidFill>
              </a:rPr>
              <a:t>Ilperv</a:t>
            </a:r>
            <a:r>
              <a:rPr lang="en-AU" sz="2400" b="1" dirty="0">
                <a:solidFill>
                  <a:srgbClr val="C00000"/>
                </a:solidFill>
              </a:rPr>
              <a:t>     </a:t>
            </a:r>
            <a:r>
              <a:rPr lang="en-AU" sz="2400" b="1" dirty="0" err="1">
                <a:solidFill>
                  <a:srgbClr val="C00000"/>
                </a:solidFill>
              </a:rPr>
              <a:t>Clperv</a:t>
            </a:r>
            <a:r>
              <a:rPr lang="en-AU" sz="2400" b="1" dirty="0">
                <a:solidFill>
                  <a:srgbClr val="C00000"/>
                </a:solidFill>
              </a:rPr>
              <a:t>      </a:t>
            </a:r>
            <a:r>
              <a:rPr lang="en-AU" sz="2400" b="1" dirty="0" err="1">
                <a:solidFill>
                  <a:srgbClr val="C00000"/>
                </a:solidFill>
              </a:rPr>
              <a:t>ILImp</a:t>
            </a:r>
            <a:r>
              <a:rPr lang="en-AU" sz="2400" b="1" dirty="0">
                <a:solidFill>
                  <a:srgbClr val="C00000"/>
                </a:solidFill>
              </a:rPr>
              <a:t>         </a:t>
            </a:r>
            <a:r>
              <a:rPr lang="en-AU" sz="2400" b="1" dirty="0">
                <a:solidFill>
                  <a:srgbClr val="FF0000"/>
                </a:solidFill>
              </a:rPr>
              <a:t>&lt; specified losses for each subarea</a:t>
            </a:r>
          </a:p>
          <a:p>
            <a:pPr marL="0" indent="0">
              <a:buNone/>
            </a:pPr>
            <a:r>
              <a:rPr lang="en-AU" sz="2400" b="1" dirty="0">
                <a:solidFill>
                  <a:srgbClr val="FF0000"/>
                </a:solidFill>
              </a:rPr>
              <a:t>&lt;End do for each subarea&gt;</a:t>
            </a:r>
          </a:p>
          <a:p>
            <a:pPr marL="0" indent="0">
              <a:buNone/>
            </a:pPr>
            <a:r>
              <a:rPr lang="en-AU" sz="2400" b="1" dirty="0">
                <a:solidFill>
                  <a:schemeClr val="accent4">
                    <a:lumMod val="60000"/>
                    <a:lumOff val="40000"/>
                  </a:schemeClr>
                </a:solidFill>
              </a:rPr>
              <a:t>#####END_LOSS_RATES</a:t>
            </a:r>
          </a:p>
          <a:p>
            <a:pPr marL="0" indent="0">
              <a:buNone/>
            </a:pPr>
            <a:r>
              <a:rPr lang="en-AU" sz="2400" b="1" dirty="0">
                <a:solidFill>
                  <a:srgbClr val="FF0000"/>
                </a:solidFill>
              </a:rPr>
              <a:t>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618480258"/>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268506" y="336550"/>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428750"/>
            <a:ext cx="11049000" cy="5065713"/>
          </a:xfrm>
        </p:spPr>
        <p:txBody>
          <a:bodyPr>
            <a:normAutofit/>
          </a:bodyPr>
          <a:lstStyle/>
          <a:p>
            <a:pPr marL="0" indent="0">
              <a:buNone/>
            </a:pPr>
            <a:r>
              <a:rPr lang="en-AU" sz="3200" b="1" i="1" dirty="0">
                <a:solidFill>
                  <a:schemeClr val="bg1"/>
                </a:solidFill>
              </a:rPr>
              <a:t>RUNFILE FORMAT (MODEL Recorded Hydrographs Block) </a:t>
            </a:r>
          </a:p>
          <a:p>
            <a:pPr marL="0" indent="0">
              <a:buNone/>
            </a:pPr>
            <a:endParaRPr lang="en-AU" sz="2400" b="1" dirty="0">
              <a:solidFill>
                <a:schemeClr val="accent4">
                  <a:lumMod val="60000"/>
                  <a:lumOff val="40000"/>
                </a:schemeClr>
              </a:solidFill>
            </a:endParaRPr>
          </a:p>
          <a:p>
            <a:pPr marL="0" indent="0">
              <a:buNone/>
            </a:pPr>
            <a:r>
              <a:rPr lang="en-AU" sz="2400" b="1" dirty="0">
                <a:solidFill>
                  <a:schemeClr val="accent4">
                    <a:lumMod val="60000"/>
                    <a:lumOff val="40000"/>
                  </a:schemeClr>
                </a:solidFill>
              </a:rPr>
              <a:t>#####START_RECORDED_HYDROGRAPHS</a:t>
            </a:r>
            <a:endParaRPr lang="en-AU" sz="2400" b="1" dirty="0">
              <a:solidFill>
                <a:srgbClr val="FF0000"/>
              </a:solidFill>
            </a:endParaRPr>
          </a:p>
          <a:p>
            <a:pPr marL="0" indent="0">
              <a:buNone/>
            </a:pPr>
            <a:r>
              <a:rPr lang="en-AU" sz="2400" b="1" dirty="0">
                <a:solidFill>
                  <a:srgbClr val="FFC000"/>
                </a:solidFill>
              </a:rPr>
              <a:t>           0             </a:t>
            </a:r>
            <a:r>
              <a:rPr lang="en-AU" sz="2400" b="1" dirty="0">
                <a:solidFill>
                  <a:srgbClr val="FF0000"/>
                </a:solidFill>
              </a:rPr>
              <a:t>&lt; none – otherwise location, no </a:t>
            </a:r>
            <a:r>
              <a:rPr lang="en-AU" sz="2400" b="1" dirty="0" err="1">
                <a:solidFill>
                  <a:srgbClr val="FF0000"/>
                </a:solidFill>
              </a:rPr>
              <a:t>ords</a:t>
            </a:r>
            <a:r>
              <a:rPr lang="en-AU" sz="2400" b="1" dirty="0">
                <a:solidFill>
                  <a:srgbClr val="FF0000"/>
                </a:solidFill>
              </a:rPr>
              <a:t>, timestep, units &amp; time series </a:t>
            </a:r>
            <a:endParaRPr lang="en-AU" sz="2400" b="1" dirty="0">
              <a:solidFill>
                <a:schemeClr val="bg1"/>
              </a:solidFill>
            </a:endParaRPr>
          </a:p>
          <a:p>
            <a:pPr marL="0" indent="0">
              <a:buNone/>
            </a:pPr>
            <a:r>
              <a:rPr lang="en-AU" sz="2400" b="1" dirty="0">
                <a:solidFill>
                  <a:schemeClr val="accent4">
                    <a:lumMod val="60000"/>
                    <a:lumOff val="40000"/>
                  </a:schemeClr>
                </a:solidFill>
              </a:rPr>
              <a:t>#####END_RECORDED_HYDROGRAPHS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291859326"/>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685800" y="1428750"/>
            <a:ext cx="11506200" cy="5065713"/>
          </a:xfrm>
        </p:spPr>
        <p:txBody>
          <a:bodyPr>
            <a:normAutofit/>
          </a:bodyPr>
          <a:lstStyle/>
          <a:p>
            <a:pPr marL="0" indent="0">
              <a:buNone/>
            </a:pPr>
            <a:r>
              <a:rPr lang="en-AU" sz="3200" b="1" i="1" dirty="0">
                <a:solidFill>
                  <a:schemeClr val="bg1"/>
                </a:solidFill>
              </a:rPr>
              <a:t>RUNFILE FORMAT (MODEL Imported Hydrographs Block) </a:t>
            </a:r>
          </a:p>
          <a:p>
            <a:pPr marL="0" indent="0">
              <a:buNone/>
            </a:pPr>
            <a:r>
              <a:rPr lang="en-AU" sz="3200" b="1" dirty="0">
                <a:solidFill>
                  <a:schemeClr val="accent4">
                    <a:lumMod val="60000"/>
                    <a:lumOff val="40000"/>
                  </a:schemeClr>
                </a:solidFill>
              </a:rPr>
              <a:t>                                                       </a:t>
            </a:r>
          </a:p>
          <a:p>
            <a:pPr marL="0" indent="0">
              <a:buNone/>
            </a:pPr>
            <a:r>
              <a:rPr lang="en-AU" sz="2400" b="1" dirty="0">
                <a:solidFill>
                  <a:schemeClr val="accent4">
                    <a:lumMod val="60000"/>
                    <a:lumOff val="40000"/>
                  </a:schemeClr>
                </a:solidFill>
              </a:rPr>
              <a:t>#####START_IMPORTED_HYDROGRAPHS</a:t>
            </a:r>
            <a:endParaRPr lang="en-AU" sz="2400" b="1" dirty="0">
              <a:solidFill>
                <a:srgbClr val="FF0000"/>
              </a:solidFill>
            </a:endParaRPr>
          </a:p>
          <a:p>
            <a:pPr marL="0" indent="0">
              <a:buNone/>
            </a:pPr>
            <a:r>
              <a:rPr lang="en-AU" sz="2400" b="1" dirty="0">
                <a:solidFill>
                  <a:srgbClr val="FFC000"/>
                </a:solidFill>
              </a:rPr>
              <a:t>           0                     </a:t>
            </a:r>
            <a:r>
              <a:rPr lang="en-AU" sz="2400" b="1" dirty="0">
                <a:solidFill>
                  <a:srgbClr val="FF0000"/>
                </a:solidFill>
              </a:rPr>
              <a:t>&lt; none – otherwise location, no </a:t>
            </a:r>
            <a:r>
              <a:rPr lang="en-AU" sz="2400" b="1" dirty="0" err="1">
                <a:solidFill>
                  <a:srgbClr val="FF0000"/>
                </a:solidFill>
              </a:rPr>
              <a:t>ords</a:t>
            </a:r>
            <a:r>
              <a:rPr lang="en-AU" sz="2400" b="1" dirty="0">
                <a:solidFill>
                  <a:srgbClr val="FF0000"/>
                </a:solidFill>
              </a:rPr>
              <a:t>, timestep, units &amp; time series </a:t>
            </a:r>
            <a:endParaRPr lang="en-AU" sz="2400" b="1" dirty="0">
              <a:solidFill>
                <a:schemeClr val="bg1"/>
              </a:solidFill>
            </a:endParaRPr>
          </a:p>
          <a:p>
            <a:pPr marL="0" indent="0">
              <a:buNone/>
            </a:pPr>
            <a:r>
              <a:rPr lang="en-AU" sz="2400" b="1" dirty="0">
                <a:solidFill>
                  <a:schemeClr val="accent4">
                    <a:lumMod val="60000"/>
                    <a:lumOff val="40000"/>
                  </a:schemeClr>
                </a:solidFill>
              </a:rPr>
              <a:t>#####END_IMPORTED_HYDROGRAPHS                                                                                                   </a:t>
            </a:r>
          </a:p>
          <a:p>
            <a:pPr marL="0" indent="0">
              <a:buNone/>
            </a:pPr>
            <a:r>
              <a:rPr lang="en-AU" sz="2400" b="1" dirty="0">
                <a:solidFill>
                  <a:schemeClr val="accent4">
                    <a:lumMod val="60000"/>
                    <a:lumOff val="40000"/>
                  </a:schemeClr>
                </a:solidFill>
              </a:rPr>
              <a:t>#####END_STORM#6</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084667341"/>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059873"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428750"/>
            <a:ext cx="11049000" cy="5065713"/>
          </a:xfrm>
        </p:spPr>
        <p:txBody>
          <a:bodyPr>
            <a:normAutofit/>
          </a:bodyPr>
          <a:lstStyle/>
          <a:p>
            <a:pPr marL="0" indent="0">
              <a:buNone/>
            </a:pPr>
            <a:r>
              <a:rPr lang="en-AU" b="1" dirty="0">
                <a:solidFill>
                  <a:schemeClr val="bg1"/>
                </a:solidFill>
              </a:rPr>
              <a:t>RUNNING  WBNM2017 on WINDOWS :</a:t>
            </a:r>
            <a:endParaRPr lang="en-US" dirty="0">
              <a:solidFill>
                <a:schemeClr val="bg1"/>
              </a:solidFill>
            </a:endParaRPr>
          </a:p>
          <a:p>
            <a:r>
              <a:rPr lang="en-AU" dirty="0">
                <a:solidFill>
                  <a:schemeClr val="bg1"/>
                </a:solidFill>
              </a:rPr>
              <a:t>Make sure you have the new global.ini in the WBNM2017 exe directory (appropriately configured for your purposes).</a:t>
            </a:r>
            <a:endParaRPr lang="en-US" dirty="0">
              <a:solidFill>
                <a:schemeClr val="bg1"/>
              </a:solidFill>
            </a:endParaRPr>
          </a:p>
          <a:p>
            <a:r>
              <a:rPr lang="en-AU" dirty="0">
                <a:solidFill>
                  <a:schemeClr val="bg1"/>
                </a:solidFill>
              </a:rPr>
              <a:t>Make sure you have the new project.ini in the directory of your </a:t>
            </a:r>
            <a:r>
              <a:rPr lang="en-AU" dirty="0" err="1">
                <a:solidFill>
                  <a:schemeClr val="bg1"/>
                </a:solidFill>
              </a:rPr>
              <a:t>runfiles</a:t>
            </a:r>
            <a:r>
              <a:rPr lang="en-AU" dirty="0">
                <a:solidFill>
                  <a:schemeClr val="bg1"/>
                </a:solidFill>
              </a:rPr>
              <a:t> (appropriately configured).</a:t>
            </a:r>
            <a:endParaRPr lang="en-US" dirty="0">
              <a:solidFill>
                <a:schemeClr val="bg1"/>
              </a:solidFill>
            </a:endParaRPr>
          </a:p>
          <a:p>
            <a:pPr marL="0" indent="0">
              <a:buNone/>
            </a:pPr>
            <a:r>
              <a:rPr lang="en-AU" dirty="0">
                <a:solidFill>
                  <a:schemeClr val="bg1"/>
                </a:solidFill>
              </a:rPr>
              <a:t>Note:</a:t>
            </a:r>
          </a:p>
          <a:p>
            <a:pPr lvl="1"/>
            <a:r>
              <a:rPr lang="en-AU" i="1" dirty="0">
                <a:solidFill>
                  <a:schemeClr val="bg1"/>
                </a:solidFill>
              </a:rPr>
              <a:t>All Fatal Errors display on screen.</a:t>
            </a:r>
            <a:endParaRPr lang="en-US" i="1" dirty="0">
              <a:solidFill>
                <a:schemeClr val="bg1"/>
              </a:solidFill>
            </a:endParaRPr>
          </a:p>
          <a:p>
            <a:pPr lvl="1"/>
            <a:r>
              <a:rPr lang="en-AU" i="1" dirty="0">
                <a:solidFill>
                  <a:schemeClr val="bg1"/>
                </a:solidFill>
              </a:rPr>
              <a:t>All warnings are recorded in the QA file (so important to enable it in INI settings)</a:t>
            </a:r>
            <a:endParaRPr lang="en-US" i="1" dirty="0">
              <a:solidFill>
                <a:schemeClr val="bg1"/>
              </a:solidFill>
            </a:endParaRPr>
          </a:p>
          <a:p>
            <a:pPr lvl="1"/>
            <a:r>
              <a:rPr lang="en-AU" i="1" dirty="0">
                <a:solidFill>
                  <a:schemeClr val="bg1"/>
                </a:solidFill>
              </a:rPr>
              <a:t>Minor changes to the metafile and spectrum runs can create massive </a:t>
            </a:r>
            <a:r>
              <a:rPr lang="en-AU" i="1" dirty="0" err="1">
                <a:solidFill>
                  <a:schemeClr val="bg1"/>
                </a:solidFill>
              </a:rPr>
              <a:t>metas</a:t>
            </a:r>
            <a:r>
              <a:rPr lang="en-AU" i="1" dirty="0">
                <a:solidFill>
                  <a:schemeClr val="bg1"/>
                </a:solidFill>
              </a:rPr>
              <a:t>.</a:t>
            </a:r>
            <a:endParaRPr lang="en-US" i="1" dirty="0">
              <a:solidFill>
                <a:schemeClr val="bg1"/>
              </a:solidFill>
            </a:endParaRPr>
          </a:p>
          <a:p>
            <a:pPr lvl="1"/>
            <a:r>
              <a:rPr lang="en-AU" i="1" dirty="0">
                <a:solidFill>
                  <a:schemeClr val="bg1"/>
                </a:solidFill>
              </a:rPr>
              <a:t>Considerable additional output to the debug log – can also be a very large file!</a:t>
            </a:r>
            <a:endParaRPr lang="en-US" i="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50008051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119791-CD51-41C8-B446-8EF504910AE9}"/>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13447"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2017---------------------------------Overview</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199" y="1825625"/>
            <a:ext cx="11249025" cy="4351338"/>
          </a:xfrm>
        </p:spPr>
        <p:txBody>
          <a:bodyPr>
            <a:normAutofit/>
          </a:bodyPr>
          <a:lstStyle/>
          <a:p>
            <a:pPr marL="0" indent="0">
              <a:buNone/>
            </a:pPr>
            <a:r>
              <a:rPr lang="en-AU" sz="3200" b="1" i="1" dirty="0">
                <a:solidFill>
                  <a:schemeClr val="bg1"/>
                </a:solidFill>
              </a:rPr>
              <a:t>SO WHAT IS WBNM?</a:t>
            </a:r>
          </a:p>
          <a:p>
            <a:r>
              <a:rPr lang="en-AU" altLang="en-US" dirty="0">
                <a:solidFill>
                  <a:schemeClr val="bg1"/>
                </a:solidFill>
              </a:rPr>
              <a:t>WBNM is a free, highly capable, Australian hydrology model</a:t>
            </a:r>
          </a:p>
          <a:p>
            <a:r>
              <a:rPr lang="en-AU" altLang="en-US" dirty="0">
                <a:solidFill>
                  <a:schemeClr val="bg1"/>
                </a:solidFill>
              </a:rPr>
              <a:t>WBNM’s primary goal is to simulate runoff from rain falling on a catchment</a:t>
            </a:r>
          </a:p>
          <a:p>
            <a:r>
              <a:rPr lang="en-AU" altLang="en-US" dirty="0">
                <a:solidFill>
                  <a:schemeClr val="bg1"/>
                </a:solidFill>
              </a:rPr>
              <a:t>WBNM includes impacts of urbanisation on flood behaviour</a:t>
            </a:r>
          </a:p>
          <a:p>
            <a:r>
              <a:rPr lang="en-AU" altLang="en-US" dirty="0">
                <a:solidFill>
                  <a:schemeClr val="bg1"/>
                </a:solidFill>
              </a:rPr>
              <a:t>WBNM includes ARR87 and ARR16 Design Flood Estimation (DFE)</a:t>
            </a:r>
          </a:p>
          <a:p>
            <a:r>
              <a:rPr lang="en-AU" altLang="en-US" dirty="0">
                <a:solidFill>
                  <a:schemeClr val="bg1"/>
                </a:solidFill>
              </a:rPr>
              <a:t>WBNM has extensive (optional) output options and diagnostics built in.</a:t>
            </a:r>
          </a:p>
          <a:p>
            <a:r>
              <a:rPr lang="en-AU" altLang="en-US" dirty="0">
                <a:solidFill>
                  <a:schemeClr val="bg1"/>
                </a:solidFill>
              </a:rPr>
              <a:t>WBNM includes a summary QA report of model scope/results/warnings</a:t>
            </a:r>
          </a:p>
          <a:p>
            <a:pPr marL="0" indent="0">
              <a:buNone/>
            </a:pPr>
            <a:endParaRPr lang="en-US" sz="3200" b="1" i="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497068444"/>
      </p:ext>
    </p:extLst>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059873"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428750"/>
            <a:ext cx="11049000" cy="5065713"/>
          </a:xfrm>
        </p:spPr>
        <p:txBody>
          <a:bodyPr>
            <a:normAutofit/>
          </a:bodyPr>
          <a:lstStyle/>
          <a:p>
            <a:pPr marL="0" indent="0">
              <a:buNone/>
            </a:pPr>
            <a:r>
              <a:rPr lang="en-AU" b="1" dirty="0">
                <a:solidFill>
                  <a:schemeClr val="bg1"/>
                </a:solidFill>
              </a:rPr>
              <a:t>RUNNING  WBNM2017 on WINDOWS :</a:t>
            </a:r>
            <a:endParaRPr lang="en-US" dirty="0">
              <a:solidFill>
                <a:schemeClr val="bg1"/>
              </a:solidFill>
            </a:endParaRPr>
          </a:p>
          <a:p>
            <a:pPr marL="0" indent="0">
              <a:buNone/>
            </a:pPr>
            <a:r>
              <a:rPr lang="en-AU" sz="2400" b="1" u="sng" dirty="0">
                <a:solidFill>
                  <a:schemeClr val="bg1"/>
                </a:solidFill>
              </a:rPr>
              <a:t>Running from the command line</a:t>
            </a:r>
            <a:r>
              <a:rPr lang="en-AU" sz="2400" u="sng" dirty="0">
                <a:solidFill>
                  <a:schemeClr val="bg1"/>
                </a:solidFill>
              </a:rPr>
              <a:t> </a:t>
            </a:r>
            <a:r>
              <a:rPr lang="en-AU" sz="2400" dirty="0">
                <a:solidFill>
                  <a:schemeClr val="bg1"/>
                </a:solidFill>
              </a:rPr>
              <a:t> - in a command window type :</a:t>
            </a:r>
            <a:endParaRPr lang="en-US" sz="2400" dirty="0">
              <a:solidFill>
                <a:schemeClr val="bg1"/>
              </a:solidFill>
            </a:endParaRPr>
          </a:p>
          <a:p>
            <a:r>
              <a:rPr lang="en-AU" sz="2400" dirty="0">
                <a:solidFill>
                  <a:schemeClr val="bg1"/>
                </a:solidFill>
              </a:rPr>
              <a:t> cd </a:t>
            </a:r>
            <a:r>
              <a:rPr lang="en-AU" sz="2400" dirty="0" err="1">
                <a:solidFill>
                  <a:schemeClr val="bg1"/>
                </a:solidFill>
              </a:rPr>
              <a:t>fullpath_to_my_runfiles</a:t>
            </a:r>
            <a:r>
              <a:rPr lang="en-AU" sz="2400" dirty="0">
                <a:solidFill>
                  <a:schemeClr val="bg1"/>
                </a:solidFill>
              </a:rPr>
              <a:t>   &lt;CR&gt; </a:t>
            </a:r>
            <a:endParaRPr lang="en-US" sz="2400" dirty="0">
              <a:solidFill>
                <a:schemeClr val="bg1"/>
              </a:solidFill>
            </a:endParaRPr>
          </a:p>
          <a:p>
            <a:r>
              <a:rPr lang="en-AU" sz="2400" dirty="0">
                <a:solidFill>
                  <a:schemeClr val="bg1"/>
                </a:solidFill>
              </a:rPr>
              <a:t>(</a:t>
            </a:r>
            <a:r>
              <a:rPr lang="en-AU" sz="2400" dirty="0" err="1">
                <a:solidFill>
                  <a:schemeClr val="bg1"/>
                </a:solidFill>
              </a:rPr>
              <a:t>eg</a:t>
            </a:r>
            <a:r>
              <a:rPr lang="en-AU" sz="2400" dirty="0">
                <a:solidFill>
                  <a:schemeClr val="bg1"/>
                </a:solidFill>
              </a:rPr>
              <a:t> </a:t>
            </a:r>
            <a:r>
              <a:rPr lang="en-AU" sz="2400" dirty="0">
                <a:solidFill>
                  <a:srgbClr val="FFFF00"/>
                </a:solidFill>
              </a:rPr>
              <a:t>cd</a:t>
            </a:r>
            <a:r>
              <a:rPr lang="en-AU" sz="2400" dirty="0">
                <a:solidFill>
                  <a:schemeClr val="bg1"/>
                </a:solidFill>
              </a:rPr>
              <a:t> </a:t>
            </a:r>
            <a:r>
              <a:rPr lang="en-AU" sz="2400" dirty="0">
                <a:solidFill>
                  <a:srgbClr val="FFFF00"/>
                </a:solidFill>
              </a:rPr>
              <a:t>c:\WBNM2017\SampleRunfiles &lt;CR&gt; </a:t>
            </a:r>
            <a:r>
              <a:rPr lang="en-AU" sz="2400" dirty="0">
                <a:solidFill>
                  <a:schemeClr val="bg1"/>
                </a:solidFill>
              </a:rPr>
              <a:t>)then type</a:t>
            </a:r>
            <a:endParaRPr lang="en-US" sz="2400" dirty="0">
              <a:solidFill>
                <a:schemeClr val="bg1"/>
              </a:solidFill>
            </a:endParaRPr>
          </a:p>
          <a:p>
            <a:r>
              <a:rPr lang="en-AU" sz="2400" dirty="0">
                <a:solidFill>
                  <a:schemeClr val="bg1"/>
                </a:solidFill>
              </a:rPr>
              <a:t> full path to_WBNM2017_var.exe &lt;space&gt; </a:t>
            </a:r>
            <a:r>
              <a:rPr lang="en-AU" sz="2400" dirty="0" err="1">
                <a:solidFill>
                  <a:schemeClr val="bg1"/>
                </a:solidFill>
              </a:rPr>
              <a:t>mymodel.wbn</a:t>
            </a:r>
            <a:r>
              <a:rPr lang="en-AU" sz="2400" dirty="0">
                <a:solidFill>
                  <a:schemeClr val="bg1"/>
                </a:solidFill>
              </a:rPr>
              <a:t> &lt;CR&gt;</a:t>
            </a:r>
            <a:endParaRPr lang="en-US" sz="2400" dirty="0">
              <a:solidFill>
                <a:schemeClr val="bg1"/>
              </a:solidFill>
            </a:endParaRPr>
          </a:p>
          <a:p>
            <a:r>
              <a:rPr lang="en-AU" sz="2400" dirty="0">
                <a:solidFill>
                  <a:schemeClr val="bg1"/>
                </a:solidFill>
              </a:rPr>
              <a:t>(</a:t>
            </a:r>
            <a:r>
              <a:rPr lang="en-AU" sz="2400" dirty="0" err="1">
                <a:solidFill>
                  <a:schemeClr val="bg1"/>
                </a:solidFill>
              </a:rPr>
              <a:t>eg</a:t>
            </a:r>
            <a:r>
              <a:rPr lang="en-AU" sz="2400" dirty="0">
                <a:solidFill>
                  <a:schemeClr val="bg1"/>
                </a:solidFill>
              </a:rPr>
              <a:t>   </a:t>
            </a:r>
            <a:r>
              <a:rPr lang="en-AU" sz="2400" dirty="0">
                <a:solidFill>
                  <a:srgbClr val="FFFF00"/>
                </a:solidFill>
              </a:rPr>
              <a:t>c:\WBNM2017\WBNM2017_w64.exe  Natural16.wbn &lt;CR&gt;   </a:t>
            </a:r>
            <a:r>
              <a:rPr lang="en-AU" sz="2400" dirty="0">
                <a:solidFill>
                  <a:schemeClr val="bg1"/>
                </a:solidFill>
              </a:rPr>
              <a:t>)</a:t>
            </a:r>
          </a:p>
          <a:p>
            <a:pPr marL="0" indent="0">
              <a:buNone/>
            </a:pPr>
            <a:endParaRPr lang="en-AU" sz="2400" dirty="0">
              <a:solidFill>
                <a:schemeClr val="bg1"/>
              </a:solidFill>
            </a:endParaRPr>
          </a:p>
          <a:p>
            <a:pPr marL="0" indent="0">
              <a:buNone/>
            </a:pPr>
            <a:r>
              <a:rPr lang="en-AU" sz="2000" i="1" dirty="0">
                <a:solidFill>
                  <a:schemeClr val="bg1"/>
                </a:solidFill>
              </a:rPr>
              <a:t>Note WBNM2017 exits automatically on completion so don’t retain screen storm summary.</a:t>
            </a:r>
          </a:p>
          <a:p>
            <a:pPr marL="0" indent="0">
              <a:buNone/>
            </a:pPr>
            <a:r>
              <a:rPr lang="en-AU" sz="2000" i="1" dirty="0">
                <a:solidFill>
                  <a:schemeClr val="bg1"/>
                </a:solidFill>
              </a:rPr>
              <a:t>         A copy of the storm summary can be viewed in the QA summary or Meta file if enabled.</a:t>
            </a:r>
            <a:endParaRPr lang="en-US" sz="2000" i="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343533416"/>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059873"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428750"/>
            <a:ext cx="11049000" cy="5065713"/>
          </a:xfrm>
        </p:spPr>
        <p:txBody>
          <a:bodyPr>
            <a:normAutofit fontScale="85000" lnSpcReduction="20000"/>
          </a:bodyPr>
          <a:lstStyle/>
          <a:p>
            <a:pPr marL="0" indent="0">
              <a:buNone/>
            </a:pPr>
            <a:r>
              <a:rPr lang="en-AU" b="1" dirty="0">
                <a:solidFill>
                  <a:schemeClr val="bg1"/>
                </a:solidFill>
              </a:rPr>
              <a:t>RUNNING  WBNM2017 on WINDOWS :</a:t>
            </a:r>
            <a:endParaRPr lang="en-US" dirty="0">
              <a:solidFill>
                <a:schemeClr val="bg1"/>
              </a:solidFill>
            </a:endParaRPr>
          </a:p>
          <a:p>
            <a:pPr marL="0" indent="0">
              <a:buNone/>
            </a:pPr>
            <a:r>
              <a:rPr lang="en-AU" b="1" u="sng" dirty="0">
                <a:solidFill>
                  <a:schemeClr val="bg1"/>
                </a:solidFill>
              </a:rPr>
              <a:t>Running from a batch file</a:t>
            </a:r>
            <a:r>
              <a:rPr lang="en-AU" dirty="0">
                <a:solidFill>
                  <a:schemeClr val="bg1"/>
                </a:solidFill>
              </a:rPr>
              <a:t>  - (Note - relative addressing does not seem to work!)</a:t>
            </a:r>
            <a:endParaRPr lang="en-US" dirty="0">
              <a:solidFill>
                <a:schemeClr val="bg1"/>
              </a:solidFill>
            </a:endParaRPr>
          </a:p>
          <a:p>
            <a:pPr marL="0" indent="0">
              <a:buNone/>
            </a:pPr>
            <a:r>
              <a:rPr lang="en-AU" dirty="0">
                <a:solidFill>
                  <a:schemeClr val="bg1"/>
                </a:solidFill>
              </a:rPr>
              <a:t>For maximum reliability suggest formatting the batch file as follows;</a:t>
            </a:r>
            <a:endParaRPr lang="en-US" dirty="0">
              <a:solidFill>
                <a:schemeClr val="bg1"/>
              </a:solidFill>
            </a:endParaRPr>
          </a:p>
          <a:p>
            <a:pPr marL="0" indent="0">
              <a:buNone/>
            </a:pPr>
            <a:r>
              <a:rPr lang="en-AU" dirty="0">
                <a:solidFill>
                  <a:srgbClr val="FFFF00"/>
                </a:solidFill>
              </a:rPr>
              <a:t>REM move to the </a:t>
            </a:r>
            <a:r>
              <a:rPr lang="en-AU" dirty="0" err="1">
                <a:solidFill>
                  <a:srgbClr val="FFFF00"/>
                </a:solidFill>
              </a:rPr>
              <a:t>runfile</a:t>
            </a:r>
            <a:r>
              <a:rPr lang="en-AU" dirty="0">
                <a:solidFill>
                  <a:srgbClr val="FFFF00"/>
                </a:solidFill>
              </a:rPr>
              <a:t> drive </a:t>
            </a:r>
            <a:endParaRPr lang="en-US" dirty="0">
              <a:solidFill>
                <a:srgbClr val="FFFF00"/>
              </a:solidFill>
            </a:endParaRPr>
          </a:p>
          <a:p>
            <a:pPr marL="0" indent="0">
              <a:buNone/>
            </a:pPr>
            <a:r>
              <a:rPr lang="en-AU" dirty="0">
                <a:solidFill>
                  <a:srgbClr val="FFFF00"/>
                </a:solidFill>
              </a:rPr>
              <a:t> Z:                </a:t>
            </a:r>
            <a:endParaRPr lang="en-US" dirty="0">
              <a:solidFill>
                <a:srgbClr val="FFFF00"/>
              </a:solidFill>
            </a:endParaRPr>
          </a:p>
          <a:p>
            <a:pPr marL="0" indent="0">
              <a:buNone/>
            </a:pPr>
            <a:r>
              <a:rPr lang="en-AU" dirty="0">
                <a:solidFill>
                  <a:srgbClr val="FFFF00"/>
                </a:solidFill>
              </a:rPr>
              <a:t>REM cd to the </a:t>
            </a:r>
            <a:r>
              <a:rPr lang="en-AU" dirty="0" err="1">
                <a:solidFill>
                  <a:srgbClr val="FFFF00"/>
                </a:solidFill>
              </a:rPr>
              <a:t>runfiles</a:t>
            </a:r>
            <a:r>
              <a:rPr lang="en-AU" dirty="0">
                <a:solidFill>
                  <a:srgbClr val="FFFF00"/>
                </a:solidFill>
              </a:rPr>
              <a:t> directory on that drive </a:t>
            </a:r>
            <a:endParaRPr lang="en-US" dirty="0">
              <a:solidFill>
                <a:srgbClr val="FFFF00"/>
              </a:solidFill>
            </a:endParaRPr>
          </a:p>
          <a:p>
            <a:pPr marL="0" indent="0">
              <a:buNone/>
            </a:pPr>
            <a:r>
              <a:rPr lang="en-AU" dirty="0">
                <a:solidFill>
                  <a:srgbClr val="FFFF00"/>
                </a:solidFill>
              </a:rPr>
              <a:t>cd Z:\projects\WBNM2017\SampleRunfiles</a:t>
            </a:r>
            <a:endParaRPr lang="en-US" dirty="0">
              <a:solidFill>
                <a:srgbClr val="FFFF00"/>
              </a:solidFill>
            </a:endParaRPr>
          </a:p>
          <a:p>
            <a:pPr marL="0" indent="0">
              <a:buNone/>
            </a:pPr>
            <a:r>
              <a:rPr lang="en-AU" dirty="0">
                <a:solidFill>
                  <a:srgbClr val="FFFF00"/>
                </a:solidFill>
              </a:rPr>
              <a:t>REM run WBNM2017  with the </a:t>
            </a:r>
            <a:r>
              <a:rPr lang="en-AU" dirty="0" err="1">
                <a:solidFill>
                  <a:srgbClr val="FFFF00"/>
                </a:solidFill>
              </a:rPr>
              <a:t>runfile</a:t>
            </a:r>
            <a:r>
              <a:rPr lang="en-AU" dirty="0">
                <a:solidFill>
                  <a:srgbClr val="FFFF00"/>
                </a:solidFill>
              </a:rPr>
              <a:t> noting that </a:t>
            </a:r>
            <a:endParaRPr lang="en-US" dirty="0">
              <a:solidFill>
                <a:srgbClr val="FFFF00"/>
              </a:solidFill>
            </a:endParaRPr>
          </a:p>
          <a:p>
            <a:pPr marL="0" indent="0">
              <a:buNone/>
            </a:pPr>
            <a:r>
              <a:rPr lang="en-AU" dirty="0">
                <a:solidFill>
                  <a:srgbClr val="FFFF00"/>
                </a:solidFill>
              </a:rPr>
              <a:t>REM </a:t>
            </a:r>
            <a:r>
              <a:rPr lang="en-AU" dirty="0" err="1">
                <a:solidFill>
                  <a:srgbClr val="FFFF00"/>
                </a:solidFill>
              </a:rPr>
              <a:t>runfile</a:t>
            </a:r>
            <a:r>
              <a:rPr lang="en-AU" dirty="0">
                <a:solidFill>
                  <a:srgbClr val="FFFF00"/>
                </a:solidFill>
              </a:rPr>
              <a:t> and PROJECT.INI are now in the current directory</a:t>
            </a:r>
            <a:endParaRPr lang="en-US" dirty="0">
              <a:solidFill>
                <a:srgbClr val="FFFF00"/>
              </a:solidFill>
            </a:endParaRPr>
          </a:p>
          <a:p>
            <a:pPr marL="0" indent="0">
              <a:buNone/>
            </a:pPr>
            <a:r>
              <a:rPr lang="en-AU" dirty="0">
                <a:solidFill>
                  <a:srgbClr val="FFFF00"/>
                </a:solidFill>
              </a:rPr>
              <a:t>Z:\projects\WBNM2017\WBNM2017_w64.exe   Natural16.wbn</a:t>
            </a:r>
            <a:endParaRPr lang="en-US" dirty="0">
              <a:solidFill>
                <a:srgbClr val="FFFF00"/>
              </a:solidFill>
            </a:endParaRPr>
          </a:p>
          <a:p>
            <a:pPr marL="0" indent="0">
              <a:buNone/>
            </a:pPr>
            <a:r>
              <a:rPr lang="en-AU" sz="2400" i="1" dirty="0">
                <a:solidFill>
                  <a:schemeClr val="bg1"/>
                </a:solidFill>
              </a:rPr>
              <a:t>The above command line can be repeated as many times as necessary.</a:t>
            </a:r>
          </a:p>
          <a:p>
            <a:pPr marL="0" indent="0">
              <a:buNone/>
            </a:pPr>
            <a:r>
              <a:rPr lang="en-AU" sz="2400" i="1" dirty="0">
                <a:solidFill>
                  <a:schemeClr val="bg1"/>
                </a:solidFill>
              </a:rPr>
              <a:t>Generally helpful to add pause at end of the block so screen results are not cleared</a:t>
            </a:r>
            <a:endParaRPr lang="en-US" sz="2400" i="1" dirty="0">
              <a:solidFill>
                <a:schemeClr val="bg1"/>
              </a:solidFill>
            </a:endParaRPr>
          </a:p>
          <a:p>
            <a:pPr marL="0" indent="0">
              <a:buNone/>
            </a:pPr>
            <a:r>
              <a:rPr lang="en-AU" dirty="0">
                <a:solidFill>
                  <a:srgbClr val="FFFF00"/>
                </a:solidFill>
              </a:rPr>
              <a:t>Pause</a:t>
            </a:r>
            <a:endParaRPr lang="en-US" dirty="0">
              <a:solidFill>
                <a:srgbClr val="FFFF00"/>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964481397"/>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059873"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428750"/>
            <a:ext cx="11049000" cy="5065713"/>
          </a:xfrm>
        </p:spPr>
        <p:txBody>
          <a:bodyPr>
            <a:normAutofit/>
          </a:bodyPr>
          <a:lstStyle/>
          <a:p>
            <a:pPr marL="0" indent="0">
              <a:buNone/>
            </a:pPr>
            <a:r>
              <a:rPr lang="en-AU" b="1" dirty="0">
                <a:solidFill>
                  <a:schemeClr val="bg1"/>
                </a:solidFill>
              </a:rPr>
              <a:t>RUNNING  WBNM2017 on WINDOWS :</a:t>
            </a:r>
          </a:p>
          <a:p>
            <a:pPr marL="0" indent="0">
              <a:buNone/>
            </a:pPr>
            <a:r>
              <a:rPr lang="en-AU" b="1" u="sng" dirty="0">
                <a:solidFill>
                  <a:schemeClr val="bg1"/>
                </a:solidFill>
              </a:rPr>
              <a:t>Running Using Association</a:t>
            </a:r>
            <a:r>
              <a:rPr lang="en-AU" dirty="0">
                <a:solidFill>
                  <a:schemeClr val="bg1"/>
                </a:solidFill>
              </a:rPr>
              <a:t>  </a:t>
            </a:r>
            <a:endParaRPr lang="en-US" dirty="0">
              <a:solidFill>
                <a:schemeClr val="bg1"/>
              </a:solidFill>
            </a:endParaRPr>
          </a:p>
          <a:p>
            <a:r>
              <a:rPr lang="en-AU" dirty="0">
                <a:solidFill>
                  <a:schemeClr val="bg1"/>
                </a:solidFill>
              </a:rPr>
              <a:t>In windows the </a:t>
            </a:r>
            <a:r>
              <a:rPr lang="en-AU" dirty="0" err="1">
                <a:solidFill>
                  <a:schemeClr val="bg1"/>
                </a:solidFill>
              </a:rPr>
              <a:t>wbn</a:t>
            </a:r>
            <a:r>
              <a:rPr lang="en-AU" dirty="0">
                <a:solidFill>
                  <a:schemeClr val="bg1"/>
                </a:solidFill>
              </a:rPr>
              <a:t> </a:t>
            </a:r>
            <a:r>
              <a:rPr lang="en-AU" dirty="0" err="1">
                <a:solidFill>
                  <a:schemeClr val="bg1"/>
                </a:solidFill>
              </a:rPr>
              <a:t>runfile</a:t>
            </a:r>
            <a:r>
              <a:rPr lang="en-AU" dirty="0">
                <a:solidFill>
                  <a:schemeClr val="bg1"/>
                </a:solidFill>
              </a:rPr>
              <a:t> can be ‘associated’ with a program of your choice so that clicking the </a:t>
            </a:r>
            <a:r>
              <a:rPr lang="en-AU" dirty="0" err="1">
                <a:solidFill>
                  <a:schemeClr val="bg1"/>
                </a:solidFill>
              </a:rPr>
              <a:t>runfile</a:t>
            </a:r>
            <a:r>
              <a:rPr lang="en-AU" dirty="0">
                <a:solidFill>
                  <a:schemeClr val="bg1"/>
                </a:solidFill>
              </a:rPr>
              <a:t> executes that </a:t>
            </a:r>
            <a:r>
              <a:rPr lang="en-AU" dirty="0" err="1">
                <a:solidFill>
                  <a:schemeClr val="bg1"/>
                </a:solidFill>
              </a:rPr>
              <a:t>runfile</a:t>
            </a:r>
            <a:r>
              <a:rPr lang="en-AU" dirty="0">
                <a:solidFill>
                  <a:schemeClr val="bg1"/>
                </a:solidFill>
              </a:rPr>
              <a:t> with the associated program. If say WBNM2017_w64.exe is associated with files with a </a:t>
            </a:r>
            <a:r>
              <a:rPr lang="en-AU" dirty="0" err="1">
                <a:solidFill>
                  <a:schemeClr val="bg1"/>
                </a:solidFill>
              </a:rPr>
              <a:t>wbn</a:t>
            </a:r>
            <a:r>
              <a:rPr lang="en-AU" dirty="0">
                <a:solidFill>
                  <a:schemeClr val="bg1"/>
                </a:solidFill>
              </a:rPr>
              <a:t> extension, clicking on a </a:t>
            </a:r>
            <a:r>
              <a:rPr lang="en-AU" dirty="0" err="1">
                <a:solidFill>
                  <a:schemeClr val="bg1"/>
                </a:solidFill>
              </a:rPr>
              <a:t>runfile</a:t>
            </a:r>
            <a:r>
              <a:rPr lang="en-AU" dirty="0">
                <a:solidFill>
                  <a:schemeClr val="bg1"/>
                </a:solidFill>
              </a:rPr>
              <a:t> with that extension will run it with the associated engine. This is probably the most direct approach for those windows users that are normally running only a single </a:t>
            </a:r>
            <a:r>
              <a:rPr lang="en-AU" dirty="0" err="1">
                <a:solidFill>
                  <a:schemeClr val="bg1"/>
                </a:solidFill>
              </a:rPr>
              <a:t>wbn</a:t>
            </a:r>
            <a:r>
              <a:rPr lang="en-AU" dirty="0">
                <a:solidFill>
                  <a:schemeClr val="bg1"/>
                </a:solidFill>
              </a:rPr>
              <a:t> </a:t>
            </a:r>
            <a:r>
              <a:rPr lang="en-AU" dirty="0" err="1">
                <a:solidFill>
                  <a:schemeClr val="bg1"/>
                </a:solidFill>
              </a:rPr>
              <a:t>runfile</a:t>
            </a:r>
            <a:r>
              <a:rPr lang="en-AU" dirty="0">
                <a:solidFill>
                  <a:schemeClr val="bg1"/>
                </a:solidFill>
              </a:rPr>
              <a:t> at a time but it does not retain the screen summary on termination – this is however reproduced in the </a:t>
            </a:r>
            <a:r>
              <a:rPr lang="en-AU">
                <a:solidFill>
                  <a:schemeClr val="bg1"/>
                </a:solidFill>
              </a:rPr>
              <a:t>QA summary </a:t>
            </a:r>
            <a:r>
              <a:rPr lang="en-AU" dirty="0">
                <a:solidFill>
                  <a:schemeClr val="bg1"/>
                </a:solidFill>
              </a:rPr>
              <a:t>file and Meta </a:t>
            </a:r>
            <a:r>
              <a:rPr lang="en-AU">
                <a:solidFill>
                  <a:schemeClr val="bg1"/>
                </a:solidFill>
              </a:rPr>
              <a:t>file. </a:t>
            </a:r>
            <a:endParaRPr lang="en-US" dirty="0">
              <a:solidFill>
                <a:schemeClr val="bg1"/>
              </a:solidFill>
            </a:endParaRPr>
          </a:p>
          <a:p>
            <a:pPr marL="0" indent="0">
              <a:buNone/>
            </a:pPr>
            <a:endParaRPr lang="en-US"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779848310"/>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059873"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428750"/>
            <a:ext cx="11049000" cy="5065713"/>
          </a:xfrm>
        </p:spPr>
        <p:txBody>
          <a:bodyPr>
            <a:normAutofit/>
          </a:bodyPr>
          <a:lstStyle/>
          <a:p>
            <a:pPr marL="0" indent="0">
              <a:buNone/>
            </a:pPr>
            <a:r>
              <a:rPr lang="en-AU" b="1" dirty="0">
                <a:solidFill>
                  <a:schemeClr val="bg1"/>
                </a:solidFill>
              </a:rPr>
              <a:t>RUNNING  WBNM2017 on Linux/Ubuntu :</a:t>
            </a:r>
          </a:p>
          <a:p>
            <a:pPr marL="0" indent="0">
              <a:buNone/>
            </a:pPr>
            <a:r>
              <a:rPr lang="en-AU" sz="2400" dirty="0">
                <a:solidFill>
                  <a:schemeClr val="bg1"/>
                </a:solidFill>
              </a:rPr>
              <a:t>!!!! NOTE LINUX IS CASE SENSITIVE !!!!!</a:t>
            </a:r>
            <a:endParaRPr lang="en-US" sz="2400" dirty="0">
              <a:solidFill>
                <a:schemeClr val="bg1"/>
              </a:solidFill>
            </a:endParaRPr>
          </a:p>
          <a:p>
            <a:pPr marL="0" indent="0">
              <a:buNone/>
            </a:pPr>
            <a:r>
              <a:rPr lang="en-AU" b="1" u="sng" dirty="0">
                <a:solidFill>
                  <a:schemeClr val="bg1"/>
                </a:solidFill>
              </a:rPr>
              <a:t>Running from the command line</a:t>
            </a:r>
            <a:r>
              <a:rPr lang="en-AU" u="sng" dirty="0">
                <a:solidFill>
                  <a:schemeClr val="bg1"/>
                </a:solidFill>
              </a:rPr>
              <a:t> </a:t>
            </a:r>
            <a:r>
              <a:rPr lang="en-AU" dirty="0">
                <a:solidFill>
                  <a:schemeClr val="bg1"/>
                </a:solidFill>
              </a:rPr>
              <a:t> - in a terminal window type :</a:t>
            </a:r>
            <a:endParaRPr lang="en-US" dirty="0">
              <a:solidFill>
                <a:schemeClr val="bg1"/>
              </a:solidFill>
            </a:endParaRPr>
          </a:p>
          <a:p>
            <a:pPr marL="0" indent="0">
              <a:buNone/>
            </a:pPr>
            <a:r>
              <a:rPr lang="en-AU" dirty="0">
                <a:solidFill>
                  <a:schemeClr val="bg1"/>
                </a:solidFill>
              </a:rPr>
              <a:t>cd </a:t>
            </a:r>
            <a:r>
              <a:rPr lang="en-AU" dirty="0" err="1">
                <a:solidFill>
                  <a:schemeClr val="bg1"/>
                </a:solidFill>
              </a:rPr>
              <a:t>fullpath_to_my_runfiles</a:t>
            </a:r>
            <a:r>
              <a:rPr lang="en-AU" dirty="0">
                <a:solidFill>
                  <a:schemeClr val="bg1"/>
                </a:solidFill>
              </a:rPr>
              <a:t>      </a:t>
            </a:r>
            <a:endParaRPr lang="en-US" dirty="0">
              <a:solidFill>
                <a:schemeClr val="bg1"/>
              </a:solidFill>
            </a:endParaRPr>
          </a:p>
          <a:p>
            <a:pPr marL="0" indent="0">
              <a:buNone/>
            </a:pPr>
            <a:r>
              <a:rPr lang="en-AU" dirty="0">
                <a:solidFill>
                  <a:schemeClr val="bg1"/>
                </a:solidFill>
              </a:rPr>
              <a:t>(</a:t>
            </a:r>
            <a:r>
              <a:rPr lang="en-AU" dirty="0" err="1">
                <a:solidFill>
                  <a:schemeClr val="bg1"/>
                </a:solidFill>
              </a:rPr>
              <a:t>eg</a:t>
            </a:r>
            <a:r>
              <a:rPr lang="en-AU" dirty="0">
                <a:solidFill>
                  <a:schemeClr val="bg1"/>
                </a:solidFill>
              </a:rPr>
              <a:t> </a:t>
            </a:r>
            <a:r>
              <a:rPr lang="en-AU" dirty="0">
                <a:solidFill>
                  <a:srgbClr val="FFFF00"/>
                </a:solidFill>
              </a:rPr>
              <a:t>cd /home/ted/projects/WBNM2017/</a:t>
            </a:r>
            <a:r>
              <a:rPr lang="en-AU" dirty="0" err="1">
                <a:solidFill>
                  <a:srgbClr val="FFFF00"/>
                </a:solidFill>
              </a:rPr>
              <a:t>SampleRunfiles</a:t>
            </a:r>
            <a:r>
              <a:rPr lang="en-AU" dirty="0">
                <a:solidFill>
                  <a:schemeClr val="bg1"/>
                </a:solidFill>
              </a:rPr>
              <a:t>) then type</a:t>
            </a:r>
            <a:endParaRPr lang="en-US" dirty="0">
              <a:solidFill>
                <a:schemeClr val="bg1"/>
              </a:solidFill>
            </a:endParaRPr>
          </a:p>
          <a:p>
            <a:pPr marL="0" indent="0">
              <a:buNone/>
            </a:pPr>
            <a:r>
              <a:rPr lang="en-AU" dirty="0">
                <a:solidFill>
                  <a:schemeClr val="bg1"/>
                </a:solidFill>
              </a:rPr>
              <a:t>full path to_WBNM2017 &lt;space&gt; </a:t>
            </a:r>
            <a:r>
              <a:rPr lang="en-AU" dirty="0" err="1">
                <a:solidFill>
                  <a:schemeClr val="bg1"/>
                </a:solidFill>
              </a:rPr>
              <a:t>mymodel.wbn</a:t>
            </a:r>
            <a:r>
              <a:rPr lang="en-AU" dirty="0">
                <a:solidFill>
                  <a:schemeClr val="bg1"/>
                </a:solidFill>
              </a:rPr>
              <a:t> </a:t>
            </a:r>
            <a:endParaRPr lang="en-US" dirty="0">
              <a:solidFill>
                <a:schemeClr val="bg1"/>
              </a:solidFill>
            </a:endParaRPr>
          </a:p>
          <a:p>
            <a:pPr marL="0" indent="0">
              <a:buNone/>
            </a:pPr>
            <a:r>
              <a:rPr lang="en-AU" dirty="0">
                <a:solidFill>
                  <a:schemeClr val="bg1"/>
                </a:solidFill>
              </a:rPr>
              <a:t>(</a:t>
            </a:r>
            <a:r>
              <a:rPr lang="en-AU" dirty="0" err="1">
                <a:solidFill>
                  <a:schemeClr val="bg1"/>
                </a:solidFill>
              </a:rPr>
              <a:t>eg</a:t>
            </a:r>
            <a:r>
              <a:rPr lang="en-AU" dirty="0">
                <a:solidFill>
                  <a:schemeClr val="bg1"/>
                </a:solidFill>
              </a:rPr>
              <a:t>   </a:t>
            </a:r>
            <a:r>
              <a:rPr lang="en-AU" dirty="0">
                <a:solidFill>
                  <a:srgbClr val="FFFF00"/>
                </a:solidFill>
              </a:rPr>
              <a:t>/home/ted/projects/WBNM2017/WBNM2017_U  Natural16.wbn  </a:t>
            </a:r>
            <a:r>
              <a:rPr lang="en-AU" dirty="0">
                <a:solidFill>
                  <a:schemeClr val="bg1"/>
                </a:solidFill>
              </a:rPr>
              <a:t>)</a:t>
            </a:r>
            <a:endParaRPr lang="en-US" dirty="0">
              <a:solidFill>
                <a:schemeClr val="bg1"/>
              </a:solidFill>
            </a:endParaRPr>
          </a:p>
          <a:p>
            <a:pPr marL="0" indent="0">
              <a:buNone/>
            </a:pPr>
            <a:endParaRPr lang="en-US"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755695845"/>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059873"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428750"/>
            <a:ext cx="11049000" cy="5065713"/>
          </a:xfrm>
        </p:spPr>
        <p:txBody>
          <a:bodyPr>
            <a:normAutofit/>
          </a:bodyPr>
          <a:lstStyle/>
          <a:p>
            <a:pPr marL="0" indent="0">
              <a:buNone/>
            </a:pPr>
            <a:r>
              <a:rPr lang="en-AU" b="1" dirty="0">
                <a:solidFill>
                  <a:schemeClr val="bg1"/>
                </a:solidFill>
              </a:rPr>
              <a:t>RUNNING  WBNM2017 on Linux/Ubuntu :</a:t>
            </a:r>
          </a:p>
          <a:p>
            <a:pPr marL="0" indent="0">
              <a:buNone/>
            </a:pPr>
            <a:r>
              <a:rPr lang="en-AU" b="1" u="sng" dirty="0">
                <a:solidFill>
                  <a:schemeClr val="bg1"/>
                </a:solidFill>
              </a:rPr>
              <a:t>Running from a script file</a:t>
            </a:r>
            <a:r>
              <a:rPr lang="en-AU" dirty="0">
                <a:solidFill>
                  <a:schemeClr val="bg1"/>
                </a:solidFill>
              </a:rPr>
              <a:t>  - (Note - relative addressing does not work!)</a:t>
            </a:r>
            <a:endParaRPr lang="en-US" dirty="0">
              <a:solidFill>
                <a:schemeClr val="bg1"/>
              </a:solidFill>
            </a:endParaRPr>
          </a:p>
          <a:p>
            <a:pPr marL="0" indent="0">
              <a:buNone/>
            </a:pPr>
            <a:r>
              <a:rPr lang="en-AU" dirty="0">
                <a:solidFill>
                  <a:schemeClr val="bg1"/>
                </a:solidFill>
              </a:rPr>
              <a:t>For maximum reliability suggest formatting the bash script as follows;</a:t>
            </a:r>
            <a:endParaRPr lang="en-US" dirty="0">
              <a:solidFill>
                <a:schemeClr val="bg1"/>
              </a:solidFill>
            </a:endParaRPr>
          </a:p>
          <a:p>
            <a:pPr marL="0" indent="0">
              <a:buNone/>
            </a:pPr>
            <a:r>
              <a:rPr lang="en-AU" dirty="0">
                <a:solidFill>
                  <a:srgbClr val="FFFF00"/>
                </a:solidFill>
              </a:rPr>
              <a:t># cd to the </a:t>
            </a:r>
            <a:r>
              <a:rPr lang="en-AU" dirty="0" err="1">
                <a:solidFill>
                  <a:srgbClr val="FFFF00"/>
                </a:solidFill>
              </a:rPr>
              <a:t>runfiles</a:t>
            </a:r>
            <a:r>
              <a:rPr lang="en-AU" dirty="0">
                <a:solidFill>
                  <a:srgbClr val="FFFF00"/>
                </a:solidFill>
              </a:rPr>
              <a:t> directory </a:t>
            </a:r>
            <a:endParaRPr lang="en-US" dirty="0">
              <a:solidFill>
                <a:srgbClr val="FFFF00"/>
              </a:solidFill>
            </a:endParaRPr>
          </a:p>
          <a:p>
            <a:pPr marL="0" indent="0">
              <a:buNone/>
            </a:pPr>
            <a:r>
              <a:rPr lang="en-AU" dirty="0">
                <a:solidFill>
                  <a:srgbClr val="FFFF00"/>
                </a:solidFill>
              </a:rPr>
              <a:t>cd /home/ted/projects/WBNM2017/</a:t>
            </a:r>
            <a:r>
              <a:rPr lang="en-AU" dirty="0" err="1">
                <a:solidFill>
                  <a:srgbClr val="FFFF00"/>
                </a:solidFill>
              </a:rPr>
              <a:t>SampleRunfiles</a:t>
            </a:r>
            <a:endParaRPr lang="en-US" dirty="0">
              <a:solidFill>
                <a:srgbClr val="FFFF00"/>
              </a:solidFill>
            </a:endParaRPr>
          </a:p>
          <a:p>
            <a:pPr marL="0" indent="0">
              <a:buNone/>
            </a:pPr>
            <a:r>
              <a:rPr lang="en-AU" dirty="0">
                <a:solidFill>
                  <a:srgbClr val="FFFF00"/>
                </a:solidFill>
              </a:rPr>
              <a:t># run the engine with the </a:t>
            </a:r>
            <a:r>
              <a:rPr lang="en-AU" dirty="0" err="1">
                <a:solidFill>
                  <a:srgbClr val="FFFF00"/>
                </a:solidFill>
              </a:rPr>
              <a:t>runfile</a:t>
            </a:r>
            <a:r>
              <a:rPr lang="en-AU" dirty="0">
                <a:solidFill>
                  <a:srgbClr val="FFFF00"/>
                </a:solidFill>
              </a:rPr>
              <a:t> </a:t>
            </a:r>
            <a:endParaRPr lang="en-US" dirty="0">
              <a:solidFill>
                <a:srgbClr val="FFFF00"/>
              </a:solidFill>
            </a:endParaRPr>
          </a:p>
          <a:p>
            <a:pPr marL="0" indent="0">
              <a:buNone/>
            </a:pPr>
            <a:r>
              <a:rPr lang="en-AU" dirty="0">
                <a:solidFill>
                  <a:srgbClr val="FFFF00"/>
                </a:solidFill>
              </a:rPr>
              <a:t># </a:t>
            </a:r>
            <a:r>
              <a:rPr lang="en-AU" dirty="0" err="1">
                <a:solidFill>
                  <a:srgbClr val="FFFF00"/>
                </a:solidFill>
              </a:rPr>
              <a:t>runfile</a:t>
            </a:r>
            <a:r>
              <a:rPr lang="en-AU" dirty="0">
                <a:solidFill>
                  <a:srgbClr val="FFFF00"/>
                </a:solidFill>
              </a:rPr>
              <a:t> and PROJECT.INI are now in the current directory</a:t>
            </a:r>
            <a:endParaRPr lang="en-US" dirty="0">
              <a:solidFill>
                <a:srgbClr val="FFFF00"/>
              </a:solidFill>
            </a:endParaRPr>
          </a:p>
          <a:p>
            <a:pPr marL="0" indent="0">
              <a:buNone/>
            </a:pPr>
            <a:r>
              <a:rPr lang="en-AU" dirty="0">
                <a:solidFill>
                  <a:srgbClr val="FFFF00"/>
                </a:solidFill>
              </a:rPr>
              <a:t>/home/ted/projects/WBNM2017\/WBNM2017_U Natural16.wbn</a:t>
            </a:r>
            <a:endParaRPr lang="en-US" dirty="0">
              <a:solidFill>
                <a:srgbClr val="FFFF00"/>
              </a:solidFill>
            </a:endParaRPr>
          </a:p>
          <a:p>
            <a:pPr marL="0" indent="0">
              <a:buNone/>
            </a:pPr>
            <a:r>
              <a:rPr lang="en-AU" dirty="0">
                <a:solidFill>
                  <a:schemeClr val="bg1"/>
                </a:solidFill>
              </a:rPr>
              <a:t>The above command line can be repeated as many times as necessary.</a:t>
            </a:r>
            <a:endParaRPr lang="en-US" dirty="0">
              <a:solidFill>
                <a:schemeClr val="bg1"/>
              </a:solidFill>
            </a:endParaRPr>
          </a:p>
          <a:p>
            <a:pPr marL="0" indent="0">
              <a:buNone/>
            </a:pPr>
            <a:endParaRPr lang="en-US"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52530653"/>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059873"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2999" y="1428750"/>
            <a:ext cx="11526253" cy="5429250"/>
          </a:xfrm>
        </p:spPr>
        <p:txBody>
          <a:bodyPr>
            <a:normAutofit fontScale="92500" lnSpcReduction="10000"/>
          </a:bodyPr>
          <a:lstStyle/>
          <a:p>
            <a:pPr marL="0" indent="0">
              <a:buNone/>
            </a:pPr>
            <a:r>
              <a:rPr lang="en-AU" sz="3200" b="1" i="1" dirty="0">
                <a:solidFill>
                  <a:schemeClr val="bg1"/>
                </a:solidFill>
              </a:rPr>
              <a:t>DES16 STORM </a:t>
            </a:r>
            <a:r>
              <a:rPr lang="en-AU" sz="2600" b="1" i="1" dirty="0">
                <a:solidFill>
                  <a:schemeClr val="bg1"/>
                </a:solidFill>
              </a:rPr>
              <a:t>(Results)(screen, QA and Metafile</a:t>
            </a:r>
            <a:r>
              <a:rPr lang="en-AU" sz="3200" b="1" i="1" dirty="0">
                <a:solidFill>
                  <a:schemeClr val="bg1"/>
                </a:solidFill>
              </a:rPr>
              <a:t>)</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WBNM SUMMARY FOR THIS CATCHMENT AND STORM SPECTRUM ========== 10-DES16</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DES16 storm dura and pattern spectrum simulation;</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1% AEP  Dura and Pattern Spectrum  - Losses </a:t>
            </a:r>
            <a:r>
              <a:rPr lang="en-AU" sz="1000" b="1" i="1" dirty="0" err="1">
                <a:solidFill>
                  <a:srgbClr val="FFFF00"/>
                </a:solidFill>
                <a:latin typeface="Courier New" panose="02070309020205020404" pitchFamily="49" charset="0"/>
                <a:cs typeface="Courier New" panose="02070309020205020404" pitchFamily="49" charset="0"/>
              </a:rPr>
              <a:t>calc</a:t>
            </a:r>
            <a:r>
              <a:rPr lang="en-AU" sz="1000" b="1" i="1" dirty="0">
                <a:solidFill>
                  <a:srgbClr val="FFFF00"/>
                </a:solidFill>
                <a:latin typeface="Courier New" panose="02070309020205020404" pitchFamily="49" charset="0"/>
                <a:cs typeface="Courier New" panose="02070309020205020404" pitchFamily="49" charset="0"/>
              </a:rPr>
              <a:t> - ARF </a:t>
            </a:r>
            <a:r>
              <a:rPr lang="en-AU" sz="1000" b="1" i="1" dirty="0" err="1">
                <a:solidFill>
                  <a:srgbClr val="FFFF00"/>
                </a:solidFill>
                <a:latin typeface="Courier New" panose="02070309020205020404" pitchFamily="49" charset="0"/>
                <a:cs typeface="Courier New" panose="02070309020205020404" pitchFamily="49" charset="0"/>
              </a:rPr>
              <a:t>calc</a:t>
            </a:r>
            <a:endParaRPr lang="en-AU" sz="1000" b="1" i="1" dirty="0">
              <a:solidFill>
                <a:srgbClr val="FFFF00"/>
              </a:solidFill>
              <a:latin typeface="Courier New" panose="02070309020205020404" pitchFamily="49" charset="0"/>
              <a:cs typeface="Courier New" panose="02070309020205020404" pitchFamily="49" charset="0"/>
            </a:endParaRPr>
          </a:p>
          <a:p>
            <a:pPr marL="0" indent="0">
              <a:buNone/>
            </a:pPr>
            <a:r>
              <a:rPr lang="en-AU" sz="1000" b="1" i="1" dirty="0">
                <a:solidFill>
                  <a:srgbClr val="FFFF00"/>
                </a:solidFill>
                <a:latin typeface="Courier New" panose="02070309020205020404" pitchFamily="49" charset="0"/>
                <a:cs typeface="Courier New" panose="02070309020205020404" pitchFamily="49" charset="0"/>
              </a:rPr>
              <a:t>  Current model </a:t>
            </a:r>
            <a:r>
              <a:rPr lang="en-AU" sz="1000" b="1" i="1" dirty="0" err="1">
                <a:solidFill>
                  <a:srgbClr val="FFFF00"/>
                </a:solidFill>
                <a:latin typeface="Courier New" panose="02070309020205020404" pitchFamily="49" charset="0"/>
                <a:cs typeface="Courier New" panose="02070309020205020404" pitchFamily="49" charset="0"/>
              </a:rPr>
              <a:t>runfile</a:t>
            </a:r>
            <a:r>
              <a:rPr lang="en-AU" sz="1000" b="1" i="1" dirty="0">
                <a:solidFill>
                  <a:srgbClr val="FFFF00"/>
                </a:solidFill>
                <a:latin typeface="Courier New" panose="02070309020205020404" pitchFamily="49" charset="0"/>
                <a:cs typeface="Courier New" panose="02070309020205020404" pitchFamily="49" charset="0"/>
              </a:rPr>
              <a:t>       = </a:t>
            </a:r>
            <a:r>
              <a:rPr lang="en-AU" sz="1000" b="1" i="1" dirty="0" err="1">
                <a:solidFill>
                  <a:srgbClr val="FFFF00"/>
                </a:solidFill>
                <a:latin typeface="Courier New" panose="02070309020205020404" pitchFamily="49" charset="0"/>
                <a:cs typeface="Courier New" panose="02070309020205020404" pitchFamily="49" charset="0"/>
              </a:rPr>
              <a:t>SorellCk_Test.wbn</a:t>
            </a:r>
            <a:r>
              <a:rPr lang="en-AU" sz="1000" b="1" i="1" dirty="0">
                <a:solidFill>
                  <a:srgbClr val="FFFF00"/>
                </a:solidFill>
                <a:latin typeface="Courier New" panose="02070309020205020404" pitchFamily="49" charset="0"/>
                <a:cs typeface="Courier New" panose="02070309020205020404" pitchFamily="49" charset="0"/>
              </a:rPr>
              <a:t>                                                               </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Catchment Name              = Sorell Creek - Sorell - Tasmania</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Catchment area  (hectares)  =      4198.07</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Catchment Impervious   (%)  =         1.95</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Storm Burst AEP        (%)  =         1.00</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a:t>
            </a:r>
            <a:r>
              <a:rPr lang="en-AU" sz="1000" b="1" i="1" dirty="0" err="1">
                <a:solidFill>
                  <a:srgbClr val="FFFF00"/>
                </a:solidFill>
                <a:latin typeface="Courier New" panose="02070309020205020404" pitchFamily="49" charset="0"/>
                <a:cs typeface="Courier New" panose="02070309020205020404" pitchFamily="49" charset="0"/>
              </a:rPr>
              <a:t>Crit</a:t>
            </a:r>
            <a:r>
              <a:rPr lang="en-AU" sz="1000" b="1" i="1" dirty="0">
                <a:solidFill>
                  <a:srgbClr val="FFFF00"/>
                </a:solidFill>
                <a:latin typeface="Courier New" panose="02070309020205020404" pitchFamily="49" charset="0"/>
                <a:cs typeface="Courier New" panose="02070309020205020404" pitchFamily="49" charset="0"/>
              </a:rPr>
              <a:t> Burst Dura      (mins) =          360 - for max discharge at outlet</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a:t>
            </a:r>
            <a:r>
              <a:rPr lang="en-AU" sz="1000" b="1" i="1" dirty="0" err="1">
                <a:solidFill>
                  <a:srgbClr val="FFFF00"/>
                </a:solidFill>
                <a:latin typeface="Courier New" panose="02070309020205020404" pitchFamily="49" charset="0"/>
                <a:cs typeface="Courier New" panose="02070309020205020404" pitchFamily="49" charset="0"/>
              </a:rPr>
              <a:t>Crit</a:t>
            </a:r>
            <a:r>
              <a:rPr lang="en-AU" sz="1000" b="1" i="1" dirty="0">
                <a:solidFill>
                  <a:srgbClr val="FFFF00"/>
                </a:solidFill>
                <a:latin typeface="Courier New" panose="02070309020205020404" pitchFamily="49" charset="0"/>
                <a:cs typeface="Courier New" panose="02070309020205020404" pitchFamily="49" charset="0"/>
              </a:rPr>
              <a:t> Burst </a:t>
            </a:r>
            <a:r>
              <a:rPr lang="en-AU" sz="1000" b="1" i="1" dirty="0" err="1">
                <a:solidFill>
                  <a:srgbClr val="FFFF00"/>
                </a:solidFill>
                <a:latin typeface="Courier New" panose="02070309020205020404" pitchFamily="49" charset="0"/>
                <a:cs typeface="Courier New" panose="02070309020205020404" pitchFamily="49" charset="0"/>
              </a:rPr>
              <a:t>Patt</a:t>
            </a:r>
            <a:r>
              <a:rPr lang="en-AU" sz="1000" b="1" i="1" dirty="0">
                <a:solidFill>
                  <a:srgbClr val="FFFF00"/>
                </a:solidFill>
                <a:latin typeface="Courier New" panose="02070309020205020404" pitchFamily="49" charset="0"/>
                <a:cs typeface="Courier New" panose="02070309020205020404" pitchFamily="49" charset="0"/>
              </a:rPr>
              <a:t>             =            6 - (nearest &gt;= </a:t>
            </a:r>
            <a:r>
              <a:rPr lang="en-AU" sz="1000" b="1" i="1" dirty="0" err="1">
                <a:solidFill>
                  <a:srgbClr val="FFFF00"/>
                </a:solidFill>
                <a:latin typeface="Courier New" panose="02070309020205020404" pitchFamily="49" charset="0"/>
                <a:cs typeface="Courier New" panose="02070309020205020404" pitchFamily="49" charset="0"/>
              </a:rPr>
              <a:t>Qpavg</a:t>
            </a:r>
            <a:r>
              <a:rPr lang="en-AU" sz="1000" b="1" i="1" dirty="0">
                <a:solidFill>
                  <a:srgbClr val="FFFF00"/>
                </a:solidFill>
                <a:latin typeface="Courier New" panose="02070309020205020404" pitchFamily="49" charset="0"/>
                <a:cs typeface="Courier New" panose="02070309020205020404" pitchFamily="49" charset="0"/>
              </a:rPr>
              <a:t>) - Point TP</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Rainfall depth pre ARF (mm) =        71.77 - averaged over catchment</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ARF                         =         0.91 - for catchment area &amp; outlet </a:t>
            </a:r>
            <a:r>
              <a:rPr lang="en-AU" sz="1000" b="1" i="1" dirty="0" err="1">
                <a:solidFill>
                  <a:srgbClr val="FFFF00"/>
                </a:solidFill>
                <a:latin typeface="Courier New" panose="02070309020205020404" pitchFamily="49" charset="0"/>
                <a:cs typeface="Courier New" panose="02070309020205020404" pitchFamily="49" charset="0"/>
              </a:rPr>
              <a:t>crit</a:t>
            </a:r>
            <a:r>
              <a:rPr lang="en-AU" sz="1000" b="1" i="1" dirty="0">
                <a:solidFill>
                  <a:srgbClr val="FFFF00"/>
                </a:solidFill>
                <a:latin typeface="Courier New" panose="02070309020205020404" pitchFamily="49" charset="0"/>
                <a:cs typeface="Courier New" panose="02070309020205020404" pitchFamily="49" charset="0"/>
              </a:rPr>
              <a:t> burst dura</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Rainfall depth post ARF(mm) =        65.26 - averaged over catchment</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Perv IL (mm) and CL (mm/hr) =         5.60 &amp;   3.00</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Imp  IL (mm) and CL (mm/hr) =         1.00 &amp;   0.00</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Excess rainfall        (mm) =        43.52 - catchment average after all losses</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Calc. runoff depth     (mm) =        43.65 - from outlet in nearest DES16 pattern &gt;= </a:t>
            </a:r>
            <a:r>
              <a:rPr lang="en-AU" sz="1000" b="1" i="1" dirty="0" err="1">
                <a:solidFill>
                  <a:srgbClr val="FFFF00"/>
                </a:solidFill>
                <a:latin typeface="Courier New" panose="02070309020205020404" pitchFamily="49" charset="0"/>
                <a:cs typeface="Courier New" panose="02070309020205020404" pitchFamily="49" charset="0"/>
              </a:rPr>
              <a:t>Qpavg</a:t>
            </a:r>
            <a:endParaRPr lang="en-AU" sz="1000" b="1" i="1" dirty="0">
              <a:solidFill>
                <a:srgbClr val="FFFF00"/>
              </a:solidFill>
              <a:latin typeface="Courier New" panose="02070309020205020404" pitchFamily="49" charset="0"/>
              <a:cs typeface="Courier New" panose="02070309020205020404" pitchFamily="49" charset="0"/>
            </a:endParaRPr>
          </a:p>
          <a:p>
            <a:pPr marL="0" indent="0">
              <a:buNone/>
            </a:pPr>
            <a:r>
              <a:rPr lang="en-AU" sz="1000" b="1" i="1" dirty="0">
                <a:solidFill>
                  <a:srgbClr val="FFFF00"/>
                </a:solidFill>
                <a:latin typeface="Courier New" panose="02070309020205020404" pitchFamily="49" charset="0"/>
                <a:cs typeface="Courier New" panose="02070309020205020404" pitchFamily="49" charset="0"/>
              </a:rPr>
              <a:t>  Calc. peak discharge (m3/s) =        71.99 - from outlet in nearest DES16 pattern &gt;= </a:t>
            </a:r>
            <a:r>
              <a:rPr lang="en-AU" sz="1000" b="1" i="1" dirty="0" err="1">
                <a:solidFill>
                  <a:srgbClr val="FFFF00"/>
                </a:solidFill>
                <a:latin typeface="Courier New" panose="02070309020205020404" pitchFamily="49" charset="0"/>
                <a:cs typeface="Courier New" panose="02070309020205020404" pitchFamily="49" charset="0"/>
              </a:rPr>
              <a:t>Qpavg</a:t>
            </a:r>
            <a:endParaRPr lang="en-AU" sz="1000" b="1" i="1" dirty="0">
              <a:solidFill>
                <a:srgbClr val="FFFF00"/>
              </a:solidFill>
              <a:latin typeface="Courier New" panose="02070309020205020404" pitchFamily="49" charset="0"/>
              <a:cs typeface="Courier New" panose="02070309020205020404" pitchFamily="49" charset="0"/>
            </a:endParaRPr>
          </a:p>
          <a:p>
            <a:pPr marL="0" indent="0">
              <a:buNone/>
            </a:pPr>
            <a:r>
              <a:rPr lang="en-AU" sz="1000" b="1" i="1" dirty="0">
                <a:solidFill>
                  <a:srgbClr val="FFFF00"/>
                </a:solidFill>
                <a:latin typeface="Courier New" panose="02070309020205020404" pitchFamily="49" charset="0"/>
                <a:cs typeface="Courier New" panose="02070309020205020404" pitchFamily="49" charset="0"/>
              </a:rPr>
              <a:t>  Calc. peak discharge (m3/s) =        71.30 - from outlet</a:t>
            </a:r>
          </a:p>
          <a:p>
            <a:pPr marL="0" indent="0">
              <a:buNone/>
            </a:pPr>
            <a:r>
              <a:rPr lang="en-AU" sz="1000" b="1" i="1" dirty="0">
                <a:solidFill>
                  <a:srgbClr val="FFFF00"/>
                </a:solidFill>
                <a:latin typeface="Courier New" panose="02070309020205020404" pitchFamily="49" charset="0"/>
                <a:cs typeface="Courier New" panose="02070309020205020404" pitchFamily="49" charset="0"/>
              </a:rPr>
              <a:t> ===== WBNM SUMMARY FOR THIS CATCHMENT AND STORM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8" name="Picture 7">
            <a:extLst>
              <a:ext uri="{FF2B5EF4-FFF2-40B4-BE49-F238E27FC236}">
                <a16:creationId xmlns:a16="http://schemas.microsoft.com/office/drawing/2014/main" id="{612C3A8C-BF42-4F88-ACE7-A21E882EA756}"/>
              </a:ext>
            </a:extLst>
          </p:cNvPr>
          <p:cNvPicPr>
            <a:picLocks noChangeAspect="1"/>
          </p:cNvPicPr>
          <p:nvPr/>
        </p:nvPicPr>
        <p:blipFill rotWithShape="1">
          <a:blip r:embed="rId2">
            <a:extLst>
              <a:ext uri="{28A0092B-C50C-407E-A947-70E740481C1C}">
                <a14:useLocalDpi xmlns:a14="http://schemas.microsoft.com/office/drawing/2010/main" val="0"/>
              </a:ext>
            </a:extLst>
          </a:blip>
          <a:srcRect l="18890" r="17205"/>
          <a:stretch/>
        </p:blipFill>
        <p:spPr>
          <a:xfrm>
            <a:off x="8260079" y="1320910"/>
            <a:ext cx="3657601" cy="4922520"/>
          </a:xfrm>
          <a:prstGeom prst="rect">
            <a:avLst/>
          </a:prstGeom>
        </p:spPr>
      </p:pic>
    </p:spTree>
    <p:extLst>
      <p:ext uri="{BB962C8B-B14F-4D97-AF65-F5344CB8AC3E}">
        <p14:creationId xmlns:p14="http://schemas.microsoft.com/office/powerpoint/2010/main" val="2986892538"/>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059873"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2999" y="1428750"/>
            <a:ext cx="11526253" cy="5429250"/>
          </a:xfrm>
        </p:spPr>
        <p:txBody>
          <a:bodyPr>
            <a:normAutofit fontScale="92500"/>
          </a:bodyPr>
          <a:lstStyle/>
          <a:p>
            <a:pPr marL="0" indent="0">
              <a:buNone/>
            </a:pPr>
            <a:r>
              <a:rPr lang="en-AU" sz="3200" b="1" i="1" dirty="0">
                <a:solidFill>
                  <a:schemeClr val="bg1"/>
                </a:solidFill>
              </a:rPr>
              <a:t>DES16 STORM (Results) </a:t>
            </a:r>
            <a:r>
              <a:rPr lang="en-AU" sz="2600" b="1" i="1" dirty="0">
                <a:solidFill>
                  <a:schemeClr val="bg1"/>
                </a:solidFill>
              </a:rPr>
              <a:t>(_</a:t>
            </a:r>
            <a:r>
              <a:rPr lang="en-AU" sz="2600" b="1" i="1" dirty="0" err="1">
                <a:solidFill>
                  <a:schemeClr val="bg1"/>
                </a:solidFill>
              </a:rPr>
              <a:t>CritDes.out</a:t>
            </a:r>
            <a:r>
              <a:rPr lang="en-AU" sz="2600" b="1" i="1" dirty="0">
                <a:solidFill>
                  <a:schemeClr val="bg1"/>
                </a:solidFill>
              </a:rPr>
              <a:t> file)</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WBNM - START DURATION SPECTRUM SUMMARY FOR 1.00 % AEP STORM ############### 10-DES16</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DES16 storm dura and pattern spectrum simulation;</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1% AEP  Dura and Pattern Spectrum  - Losses </a:t>
            </a:r>
            <a:r>
              <a:rPr lang="en-AU" sz="1000" b="1" i="1" dirty="0" err="1">
                <a:solidFill>
                  <a:srgbClr val="FFFF00"/>
                </a:solidFill>
                <a:latin typeface="Courier New" panose="02070309020205020404" pitchFamily="49" charset="0"/>
                <a:cs typeface="Courier New" panose="02070309020205020404" pitchFamily="49" charset="0"/>
              </a:rPr>
              <a:t>calc</a:t>
            </a:r>
            <a:r>
              <a:rPr lang="en-AU" sz="1000" b="1" i="1" dirty="0">
                <a:solidFill>
                  <a:srgbClr val="FFFF00"/>
                </a:solidFill>
                <a:latin typeface="Courier New" panose="02070309020205020404" pitchFamily="49" charset="0"/>
                <a:cs typeface="Courier New" panose="02070309020205020404" pitchFamily="49" charset="0"/>
              </a:rPr>
              <a:t> - ARF </a:t>
            </a:r>
            <a:r>
              <a:rPr lang="en-AU" sz="1000" b="1" i="1" dirty="0" err="1">
                <a:solidFill>
                  <a:srgbClr val="FFFF00"/>
                </a:solidFill>
                <a:latin typeface="Courier New" panose="02070309020205020404" pitchFamily="49" charset="0"/>
                <a:cs typeface="Courier New" panose="02070309020205020404" pitchFamily="49" charset="0"/>
              </a:rPr>
              <a:t>calc</a:t>
            </a:r>
            <a:endParaRPr lang="en-AU" sz="1000" b="1" i="1" dirty="0">
              <a:solidFill>
                <a:srgbClr val="FFFF00"/>
              </a:solidFill>
              <a:latin typeface="Courier New" panose="02070309020205020404" pitchFamily="49" charset="0"/>
              <a:cs typeface="Courier New" panose="02070309020205020404" pitchFamily="49" charset="0"/>
            </a:endParaRP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Note -the outlet max discharge is the ARR 2016  DFE for the </a:t>
            </a:r>
            <a:r>
              <a:rPr lang="en-AU" sz="1000" b="1" i="1" dirty="0" err="1">
                <a:solidFill>
                  <a:srgbClr val="FFFF00"/>
                </a:solidFill>
                <a:latin typeface="Courier New" panose="02070309020205020404" pitchFamily="49" charset="0"/>
                <a:cs typeface="Courier New" panose="02070309020205020404" pitchFamily="49" charset="0"/>
              </a:rPr>
              <a:t>catchmentC</a:t>
            </a:r>
            <a:endParaRPr lang="en-AU" sz="1000" b="1" i="1" dirty="0">
              <a:solidFill>
                <a:srgbClr val="FFFF00"/>
              </a:solidFill>
              <a:latin typeface="Courier New" panose="02070309020205020404" pitchFamily="49" charset="0"/>
              <a:cs typeface="Courier New" panose="02070309020205020404" pitchFamily="49" charset="0"/>
            </a:endParaRP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Partial area checks may be needed to </a:t>
            </a:r>
            <a:r>
              <a:rPr lang="en-AU" sz="1000" b="1" i="1" dirty="0" err="1">
                <a:solidFill>
                  <a:srgbClr val="FFFF00"/>
                </a:solidFill>
                <a:latin typeface="Courier New" panose="02070309020205020404" pitchFamily="49" charset="0"/>
                <a:cs typeface="Courier New" panose="02070309020205020404" pitchFamily="49" charset="0"/>
              </a:rPr>
              <a:t>establishm</a:t>
            </a:r>
            <a:r>
              <a:rPr lang="en-AU" sz="1000" b="1" i="1" dirty="0">
                <a:solidFill>
                  <a:srgbClr val="FFFF00"/>
                </a:solidFill>
                <a:latin typeface="Courier New" panose="02070309020205020404" pitchFamily="49" charset="0"/>
                <a:cs typeface="Courier New" panose="02070309020205020404" pitchFamily="49" charset="0"/>
              </a:rPr>
              <a:t> ARR 2016 DFEs</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at other locations internal to the catchment!</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SUBAREA             10        15        30        60       120       180       360       720      1440      2880      4320      5760      7200      8640     10080</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Sub01            0.000     0.000     0.000     0.415     3.411     5.663     6.098     4.935     4.093     4.707     3.338     2.644     2.538     2.767     3.953</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Sub02            0.000     0.000     0.000     0.211     1.458     2.200     2.305     1.720     1.368     1.555     1.080     0.866     0.833     0.904     1.285</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Sub03            0.000     0.000     0.000     0.479     5.458    11.050    12.434    10.607     8.998    10.462     7.539     5.924     5.702     6.243     8.901</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Sub04            0.000     0.000     0.000     0.390     3.185     5.240     5.631     4.526     3.742     4.299     3.043     2.412     2.315     2.525     3.606</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Sub05            0.000     0.000     0.000     0.728     8.734    20.132    25.576    22.454    19.544    22.131    16.507    12.699    12.157    13.302    18.930</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Sub06            0.000     0.000     0.000     0.854    10.574    25.762    40.000    36.406    31.895    33.722    26.639    19.842    18.940    19.815    28.329</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Sub07            0.000     0.000     0.000     0.529     5.435     9.748    10.701     8.915     7.402     8.369     5.872     4.515     4.329     4.736     6.850</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Sub08            0.771     0.766     0.715     0.704     3.728     6.152     6.584     5.239     4.256     4.827     3.361     2.603     2.494     2.723     3.930</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Sub09            0.393     0.424     0.490     0.771     8.585    15.826    17.583    14.529    12.046    13.688     9.636     7.407     7.105     7.773    11.225</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Sub10            2.469     2.498     2.384     2.226    17.052    41.023    65.288    60.166    52.416    54.415    43.698    31.823    30.579    31.395    45.425</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Sub11            1.164     1.198     1.242     1.377    17.256    41.679    68.119    63.738    55.255    57.031    46.080    33.142    32.000    32.475    47.527</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Sub12            2.514     2.556     2.474     2.178    17.248    41.833    70.330    67.032    57.677    59.318    47.960    34.102    32.988    33.323    49.091</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Sub13            0.906     1.238     1.617     1.617    17.235    41.803    70.395    67.147    57.794    59.407    48.030    34.132    33.013    33.359    49.134</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Sub14            0.426     0.421     0.389     0.331     1.068     1.628     1.629     1.110     0.809     0.887     0.578     0.440     0.422     0.460     0.690</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Sub15            1.294     1.376     1.688     1.773    17.249    41.868    70.930    67.951    58.421    59.992    48.479    34.373    33.251    33.604    49.520</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Sub16            1.459     1.516     1.642     1.690    17.204    41.777    71.054    68.331    58.759    60.260    48.701    34.470    33.335    33.706    49.670</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Sub17            3.068     3.154     3.116     2.783    17.093    41.565    71.305    69.236    59.573    60.880    49.203    34.682    33.515    33.891    50.008</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WBNM - END DURATION SPECTRUM SUMMARY FOR 1.00 % AEP STORM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8" name="Picture 7">
            <a:extLst>
              <a:ext uri="{FF2B5EF4-FFF2-40B4-BE49-F238E27FC236}">
                <a16:creationId xmlns:a16="http://schemas.microsoft.com/office/drawing/2014/main" id="{612C3A8C-BF42-4F88-ACE7-A21E882EA756}"/>
              </a:ext>
            </a:extLst>
          </p:cNvPr>
          <p:cNvPicPr>
            <a:picLocks noChangeAspect="1"/>
          </p:cNvPicPr>
          <p:nvPr/>
        </p:nvPicPr>
        <p:blipFill rotWithShape="1">
          <a:blip r:embed="rId2">
            <a:extLst>
              <a:ext uri="{28A0092B-C50C-407E-A947-70E740481C1C}">
                <a14:useLocalDpi xmlns:a14="http://schemas.microsoft.com/office/drawing/2010/main" val="0"/>
              </a:ext>
            </a:extLst>
          </a:blip>
          <a:srcRect l="18890" r="17205"/>
          <a:stretch/>
        </p:blipFill>
        <p:spPr>
          <a:xfrm>
            <a:off x="8260079" y="1320910"/>
            <a:ext cx="3657601" cy="4922520"/>
          </a:xfrm>
          <a:prstGeom prst="rect">
            <a:avLst/>
          </a:prstGeom>
        </p:spPr>
      </p:pic>
    </p:spTree>
    <p:extLst>
      <p:ext uri="{BB962C8B-B14F-4D97-AF65-F5344CB8AC3E}">
        <p14:creationId xmlns:p14="http://schemas.microsoft.com/office/powerpoint/2010/main" val="1934356457"/>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059873"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059873" y="1423988"/>
            <a:ext cx="11267172" cy="5429250"/>
          </a:xfrm>
        </p:spPr>
        <p:txBody>
          <a:bodyPr>
            <a:normAutofit fontScale="92500" lnSpcReduction="20000"/>
          </a:bodyPr>
          <a:lstStyle/>
          <a:p>
            <a:pPr marL="0" indent="0">
              <a:buNone/>
            </a:pPr>
            <a:r>
              <a:rPr lang="en-AU" sz="3200" b="1" i="1" dirty="0">
                <a:solidFill>
                  <a:schemeClr val="bg1"/>
                </a:solidFill>
              </a:rPr>
              <a:t>DES16 STORM (Results) </a:t>
            </a:r>
            <a:r>
              <a:rPr lang="en-AU" sz="2600" b="1" i="1" dirty="0">
                <a:solidFill>
                  <a:schemeClr val="bg1"/>
                </a:solidFill>
              </a:rPr>
              <a:t>(_</a:t>
            </a:r>
            <a:r>
              <a:rPr lang="en-AU" sz="2600" b="1" i="1" dirty="0" err="1">
                <a:solidFill>
                  <a:schemeClr val="bg1"/>
                </a:solidFill>
              </a:rPr>
              <a:t>CritDes.out</a:t>
            </a:r>
            <a:r>
              <a:rPr lang="en-AU" sz="2600" b="1" i="1" dirty="0">
                <a:solidFill>
                  <a:schemeClr val="bg1"/>
                </a:solidFill>
              </a:rPr>
              <a:t> file)</a:t>
            </a:r>
          </a:p>
          <a:p>
            <a:pPr marL="0" indent="0">
              <a:spcBef>
                <a:spcPts val="500"/>
              </a:spcBef>
              <a:buNone/>
            </a:pPr>
            <a:endParaRPr lang="en-AU" sz="1000" b="1" i="1" dirty="0">
              <a:solidFill>
                <a:srgbClr val="FFFF00"/>
              </a:solidFill>
              <a:latin typeface="Courier New" panose="02070309020205020404" pitchFamily="49" charset="0"/>
              <a:cs typeface="Courier New" panose="02070309020205020404" pitchFamily="49" charset="0"/>
            </a:endParaRP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ANALYSIS OF A 1.00% DESIGN ARR 2016 STORM SPECTRUM ON Sorell Creek - Sorell - Tasmania</a:t>
            </a:r>
          </a:p>
          <a:p>
            <a:pPr marL="0" indent="0">
              <a:spcBef>
                <a:spcPts val="500"/>
              </a:spcBef>
              <a:buNone/>
            </a:pPr>
            <a:endParaRPr lang="en-AU" sz="1000" b="1" i="1" dirty="0">
              <a:solidFill>
                <a:srgbClr val="FFFF00"/>
              </a:solidFill>
              <a:latin typeface="Courier New" panose="02070309020205020404" pitchFamily="49" charset="0"/>
              <a:cs typeface="Courier New" panose="02070309020205020404" pitchFamily="49" charset="0"/>
            </a:endParaRP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WBNM - START DES16 SPECTRUM SUMMARY OF CRITICAL DURATIONS/PATTERNS FOR STORM # 10-DES16 ########</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DES16 storm dura and pattern spectrum simulation;</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1% AEP  Dura and Pattern Spectrum  - Losses </a:t>
            </a:r>
            <a:r>
              <a:rPr lang="en-AU" sz="1000" b="1" i="1" dirty="0" err="1">
                <a:solidFill>
                  <a:srgbClr val="FFFF00"/>
                </a:solidFill>
                <a:latin typeface="Courier New" panose="02070309020205020404" pitchFamily="49" charset="0"/>
                <a:cs typeface="Courier New" panose="02070309020205020404" pitchFamily="49" charset="0"/>
              </a:rPr>
              <a:t>calc</a:t>
            </a:r>
            <a:r>
              <a:rPr lang="en-AU" sz="1000" b="1" i="1" dirty="0">
                <a:solidFill>
                  <a:srgbClr val="FFFF00"/>
                </a:solidFill>
                <a:latin typeface="Courier New" panose="02070309020205020404" pitchFamily="49" charset="0"/>
                <a:cs typeface="Courier New" panose="02070309020205020404" pitchFamily="49" charset="0"/>
              </a:rPr>
              <a:t> - ARF </a:t>
            </a:r>
            <a:r>
              <a:rPr lang="en-AU" sz="1000" b="1" i="1" dirty="0" err="1">
                <a:solidFill>
                  <a:srgbClr val="FFFF00"/>
                </a:solidFill>
                <a:latin typeface="Courier New" panose="02070309020205020404" pitchFamily="49" charset="0"/>
                <a:cs typeface="Courier New" panose="02070309020205020404" pitchFamily="49" charset="0"/>
              </a:rPr>
              <a:t>calc</a:t>
            </a:r>
            <a:endParaRPr lang="en-AU" sz="1000" b="1" i="1" dirty="0">
              <a:solidFill>
                <a:srgbClr val="FFFF00"/>
              </a:solidFill>
              <a:latin typeface="Courier New" panose="02070309020205020404" pitchFamily="49" charset="0"/>
              <a:cs typeface="Courier New" panose="02070309020205020404" pitchFamily="49" charset="0"/>
            </a:endParaRP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Note -the outlet </a:t>
            </a:r>
            <a:r>
              <a:rPr lang="en-AU" sz="1000" b="1" i="1" dirty="0" err="1">
                <a:solidFill>
                  <a:srgbClr val="FFFF00"/>
                </a:solidFill>
                <a:latin typeface="Courier New" panose="02070309020205020404" pitchFamily="49" charset="0"/>
                <a:cs typeface="Courier New" panose="02070309020205020404" pitchFamily="49" charset="0"/>
              </a:rPr>
              <a:t>Opeakavg</a:t>
            </a:r>
            <a:r>
              <a:rPr lang="en-AU" sz="1000" b="1" i="1" dirty="0">
                <a:solidFill>
                  <a:srgbClr val="FFFF00"/>
                </a:solidFill>
                <a:latin typeface="Courier New" panose="02070309020205020404" pitchFamily="49" charset="0"/>
                <a:cs typeface="Courier New" panose="02070309020205020404" pitchFamily="49" charset="0"/>
              </a:rPr>
              <a:t> is the actual ARR 2016  DFE for the catchment.</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Partial area checks may be needed to establish actual ARR 2016 DFEs</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at other locations internal to the catchment!</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SUBAREA           CRITICAL        CRITDURA   CRITPATT   </a:t>
            </a:r>
            <a:r>
              <a:rPr lang="en-AU" sz="1000" b="1" i="1" dirty="0" err="1">
                <a:solidFill>
                  <a:srgbClr val="FFFF00"/>
                </a:solidFill>
                <a:latin typeface="Courier New" panose="02070309020205020404" pitchFamily="49" charset="0"/>
                <a:cs typeface="Courier New" panose="02070309020205020404" pitchFamily="49" charset="0"/>
              </a:rPr>
              <a:t>QpeakAvg</a:t>
            </a:r>
            <a:r>
              <a:rPr lang="en-AU" sz="1000" b="1" i="1" dirty="0">
                <a:solidFill>
                  <a:srgbClr val="FFFF00"/>
                </a:solidFill>
                <a:latin typeface="Courier New" panose="02070309020205020404" pitchFamily="49" charset="0"/>
                <a:cs typeface="Courier New" panose="02070309020205020404" pitchFamily="49" charset="0"/>
              </a:rPr>
              <a:t>    </a:t>
            </a:r>
            <a:r>
              <a:rPr lang="en-AU" sz="1000" b="1" i="1" dirty="0" err="1">
                <a:solidFill>
                  <a:srgbClr val="FFFF00"/>
                </a:solidFill>
                <a:latin typeface="Courier New" panose="02070309020205020404" pitchFamily="49" charset="0"/>
                <a:cs typeface="Courier New" panose="02070309020205020404" pitchFamily="49" charset="0"/>
              </a:rPr>
              <a:t>peakPatt</a:t>
            </a:r>
            <a:r>
              <a:rPr lang="en-AU" sz="1000" b="1" i="1" dirty="0">
                <a:solidFill>
                  <a:srgbClr val="FFFF00"/>
                </a:solidFill>
                <a:latin typeface="Courier New" panose="02070309020205020404" pitchFamily="49" charset="0"/>
                <a:cs typeface="Courier New" panose="02070309020205020404" pitchFamily="49" charset="0"/>
              </a:rPr>
              <a:t>    </a:t>
            </a:r>
            <a:r>
              <a:rPr lang="en-AU" sz="1000" b="1" i="1" dirty="0" err="1">
                <a:solidFill>
                  <a:srgbClr val="FFFF00"/>
                </a:solidFill>
                <a:latin typeface="Courier New" panose="02070309020205020404" pitchFamily="49" charset="0"/>
                <a:cs typeface="Courier New" panose="02070309020205020404" pitchFamily="49" charset="0"/>
              </a:rPr>
              <a:t>TpeakPatt</a:t>
            </a:r>
            <a:r>
              <a:rPr lang="en-AU" sz="1000" b="1" i="1" dirty="0">
                <a:solidFill>
                  <a:srgbClr val="FFFF00"/>
                </a:solidFill>
                <a:latin typeface="Courier New" panose="02070309020205020404" pitchFamily="49" charset="0"/>
                <a:cs typeface="Courier New" panose="02070309020205020404" pitchFamily="49" charset="0"/>
              </a:rPr>
              <a:t>    </a:t>
            </a:r>
            <a:r>
              <a:rPr lang="en-AU" sz="1000" b="1" i="1" dirty="0" err="1">
                <a:solidFill>
                  <a:srgbClr val="FFFF00"/>
                </a:solidFill>
                <a:latin typeface="Courier New" panose="02070309020205020404" pitchFamily="49" charset="0"/>
                <a:cs typeface="Courier New" panose="02070309020205020404" pitchFamily="49" charset="0"/>
              </a:rPr>
              <a:t>VolPatt</a:t>
            </a:r>
            <a:endParaRPr lang="en-AU" sz="1000" b="1" i="1" dirty="0">
              <a:solidFill>
                <a:srgbClr val="FFFF00"/>
              </a:solidFill>
              <a:latin typeface="Courier New" panose="02070309020205020404" pitchFamily="49" charset="0"/>
              <a:cs typeface="Courier New" panose="02070309020205020404" pitchFamily="49" charset="0"/>
            </a:endParaRP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OUTLET            EVENTUID          (min)               (m3/sec)    (m3/sec)      (min)      (m3e3)</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Sub01       10-12-4(DES16)         360           4        6.10        6.81        345.         86.</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Sub02       10-12-4(DES16)         360           4        2.31        2.42        345.         27.</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Sub03       10-12-4(DES16)         360           4       12.43       13.90        360.        199.</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Sub04       10-12-4(DES16)         360           4        5.63        6.27        345.         78.</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Sub05       10-12-4(DES16)         360           4       25.58       28.88        360.        471.</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Sub06       10-12-1(DES16)         360           1       40.00       40.54        360.        849.</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Sub07       10-12-4(DES16)         360           4       10.70       12.31        345.        171.</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Sub08       10-12-4(DES16)         360           4        6.58        7.36        345.         93.</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Sub09       10-12-4(DES16)         360           4       17.58       19.93        355.        278.</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Sub10       10-12-6(DES16)         360           6       65.29       65.48        345.       1459.</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Sub11       10-12-6(DES16)         360           6       68.12       68.91        360.       1591.</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Sub12       10-12-6(DES16)         360           6       70.33       70.98        375.       1719.</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Sub13       10-12-6(DES16)         360           6       70.40       71.06        380.       1727.</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Sub14       10-12-4(DES16)         360           4        1.63        1.78        180.         10.</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Sub15       10-12-6(DES16)         360           6       70.93       71.60        380.       1758.</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Sub16       10-12-6(DES16)         360           6       71.05       71.74        390.       1780.</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Sub17       10-12-6(DES16)         360           6       71.30       71.99        405.       1833.</a:t>
            </a:r>
          </a:p>
          <a:p>
            <a:pPr marL="0" indent="0">
              <a:spcBef>
                <a:spcPts val="500"/>
              </a:spcBef>
              <a:buNone/>
            </a:pPr>
            <a:r>
              <a:rPr lang="en-AU" sz="1000" b="1" i="1" dirty="0">
                <a:solidFill>
                  <a:srgbClr val="FFFF00"/>
                </a:solidFill>
                <a:latin typeface="Courier New" panose="02070309020205020404" pitchFamily="49" charset="0"/>
                <a:cs typeface="Courier New" panose="02070309020205020404" pitchFamily="49" charset="0"/>
              </a:rPr>
              <a:t>##### WBNM - END DESIGN SPECTRUM SUMMARY OF CRITICAL RESULTS FOR STORM #############################</a:t>
            </a:r>
          </a:p>
          <a:p>
            <a:pPr marL="0" indent="0">
              <a:buNone/>
            </a:pPr>
            <a:endParaRPr lang="en-AU" sz="4400" b="1" i="1" dirty="0">
              <a:solidFill>
                <a:srgbClr val="FFFF00"/>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8" name="Picture 7">
            <a:extLst>
              <a:ext uri="{FF2B5EF4-FFF2-40B4-BE49-F238E27FC236}">
                <a16:creationId xmlns:a16="http://schemas.microsoft.com/office/drawing/2014/main" id="{612C3A8C-BF42-4F88-ACE7-A21E882EA756}"/>
              </a:ext>
            </a:extLst>
          </p:cNvPr>
          <p:cNvPicPr>
            <a:picLocks noChangeAspect="1"/>
          </p:cNvPicPr>
          <p:nvPr/>
        </p:nvPicPr>
        <p:blipFill rotWithShape="1">
          <a:blip r:embed="rId2">
            <a:extLst>
              <a:ext uri="{28A0092B-C50C-407E-A947-70E740481C1C}">
                <a14:useLocalDpi xmlns:a14="http://schemas.microsoft.com/office/drawing/2010/main" val="0"/>
              </a:ext>
            </a:extLst>
          </a:blip>
          <a:srcRect l="18890" r="17205"/>
          <a:stretch/>
        </p:blipFill>
        <p:spPr>
          <a:xfrm>
            <a:off x="8260079" y="1320910"/>
            <a:ext cx="3657601" cy="4922520"/>
          </a:xfrm>
          <a:prstGeom prst="rect">
            <a:avLst/>
          </a:prstGeom>
        </p:spPr>
      </p:pic>
    </p:spTree>
    <p:extLst>
      <p:ext uri="{BB962C8B-B14F-4D97-AF65-F5344CB8AC3E}">
        <p14:creationId xmlns:p14="http://schemas.microsoft.com/office/powerpoint/2010/main" val="2820178513"/>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2017---------------------------------Basic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4351338"/>
          </a:xfrm>
        </p:spPr>
        <p:txBody>
          <a:bodyPr>
            <a:normAutofit fontScale="92500" lnSpcReduction="20000"/>
          </a:bodyPr>
          <a:lstStyle/>
          <a:p>
            <a:pPr marL="0" indent="0">
              <a:buNone/>
            </a:pPr>
            <a:r>
              <a:rPr lang="en-AU" sz="4000" b="1" i="1" dirty="0">
                <a:solidFill>
                  <a:schemeClr val="bg1"/>
                </a:solidFill>
              </a:rPr>
              <a:t>WBNM2017 LIMITATIONS</a:t>
            </a:r>
          </a:p>
          <a:p>
            <a:pPr marL="0" indent="0">
              <a:buNone/>
            </a:pPr>
            <a:r>
              <a:rPr lang="en-AU" b="1" dirty="0">
                <a:solidFill>
                  <a:schemeClr val="bg1"/>
                </a:solidFill>
              </a:rPr>
              <a:t>DES87 – Has no PAC - superseded by ARR 2016</a:t>
            </a:r>
          </a:p>
          <a:p>
            <a:pPr marL="0" indent="0">
              <a:buNone/>
            </a:pPr>
            <a:r>
              <a:rPr lang="en-AU" b="1" dirty="0">
                <a:solidFill>
                  <a:schemeClr val="bg1"/>
                </a:solidFill>
              </a:rPr>
              <a:t>DES16 – </a:t>
            </a:r>
            <a:r>
              <a:rPr lang="en-AU" b="1" dirty="0">
                <a:solidFill>
                  <a:srgbClr val="FFFF00"/>
                </a:solidFill>
              </a:rPr>
              <a:t>No sub-daily IFD for events rarer than 1%</a:t>
            </a:r>
          </a:p>
          <a:p>
            <a:pPr marL="0" indent="0">
              <a:buNone/>
            </a:pPr>
            <a:r>
              <a:rPr lang="en-AU" b="1" dirty="0">
                <a:solidFill>
                  <a:srgbClr val="FFFF00"/>
                </a:solidFill>
              </a:rPr>
              <a:t>                Hub loss data not always present</a:t>
            </a:r>
          </a:p>
          <a:p>
            <a:pPr marL="0" indent="0">
              <a:buNone/>
            </a:pPr>
            <a:r>
              <a:rPr lang="en-AU" b="1" dirty="0">
                <a:solidFill>
                  <a:srgbClr val="FFFF00"/>
                </a:solidFill>
              </a:rPr>
              <a:t>                Hub aerial patterns only for </a:t>
            </a:r>
            <a:r>
              <a:rPr lang="en-AU" b="1" dirty="0" err="1">
                <a:solidFill>
                  <a:srgbClr val="FFFF00"/>
                </a:solidFill>
              </a:rPr>
              <a:t>duras</a:t>
            </a:r>
            <a:r>
              <a:rPr lang="en-AU" b="1" dirty="0">
                <a:solidFill>
                  <a:srgbClr val="FFFF00"/>
                </a:solidFill>
              </a:rPr>
              <a:t> &gt;= 720min</a:t>
            </a:r>
          </a:p>
          <a:p>
            <a:pPr marL="0" indent="0">
              <a:buNone/>
            </a:pPr>
            <a:r>
              <a:rPr lang="en-AU" b="1" dirty="0">
                <a:solidFill>
                  <a:srgbClr val="FFFF00"/>
                </a:solidFill>
              </a:rPr>
              <a:t>                </a:t>
            </a:r>
            <a:r>
              <a:rPr lang="en-AU" b="1" dirty="0">
                <a:solidFill>
                  <a:schemeClr val="bg1"/>
                </a:solidFill>
              </a:rPr>
              <a:t>PMP on hold pending sub-daily IFD being released</a:t>
            </a:r>
          </a:p>
          <a:p>
            <a:pPr marL="0" indent="0">
              <a:buNone/>
            </a:pPr>
            <a:r>
              <a:rPr lang="en-AU" b="1" dirty="0">
                <a:solidFill>
                  <a:schemeClr val="bg1"/>
                </a:solidFill>
              </a:rPr>
              <a:t>                No MC procedure (proposed future functionality)</a:t>
            </a:r>
          </a:p>
          <a:p>
            <a:pPr marL="0" indent="0">
              <a:buNone/>
            </a:pPr>
            <a:r>
              <a:rPr lang="en-AU" b="1" dirty="0">
                <a:solidFill>
                  <a:schemeClr val="bg1"/>
                </a:solidFill>
              </a:rPr>
              <a:t>                Annoying </a:t>
            </a:r>
            <a:r>
              <a:rPr lang="en-AU" b="1" dirty="0" err="1">
                <a:solidFill>
                  <a:schemeClr val="bg1"/>
                </a:solidFill>
              </a:rPr>
              <a:t>fortran</a:t>
            </a:r>
            <a:r>
              <a:rPr lang="en-AU" b="1" dirty="0">
                <a:solidFill>
                  <a:schemeClr val="bg1"/>
                </a:solidFill>
              </a:rPr>
              <a:t> inability to respond to CR as run terminator</a:t>
            </a:r>
          </a:p>
          <a:p>
            <a:pPr marL="0" indent="0">
              <a:buNone/>
            </a:pPr>
            <a:endParaRPr lang="en-AU" b="1" dirty="0">
              <a:solidFill>
                <a:schemeClr val="bg1"/>
              </a:solidFill>
            </a:endParaRPr>
          </a:p>
          <a:p>
            <a:pPr marL="0" indent="0">
              <a:buNone/>
            </a:pPr>
            <a:r>
              <a:rPr lang="en-AU" i="1" dirty="0">
                <a:solidFill>
                  <a:srgbClr val="FFFF00"/>
                </a:solidFill>
              </a:rPr>
              <a:t>NOTE: BOM/Hub Limitations!</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41908866"/>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t>
            </a:r>
            <a:endParaRPr lang="en-US" dirty="0">
              <a:solidFill>
                <a:schemeClr val="bg1"/>
              </a:solidFill>
              <a:latin typeface="Britannic Bold" panose="020B0903060703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6" name="Picture 5">
            <a:extLst>
              <a:ext uri="{FF2B5EF4-FFF2-40B4-BE49-F238E27FC236}">
                <a16:creationId xmlns:a16="http://schemas.microsoft.com/office/drawing/2014/main" id="{EFD619A4-2DA2-40BB-A7C8-BCA91AEC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975" y="1630110"/>
            <a:ext cx="5829300" cy="4663440"/>
          </a:xfrm>
          <a:prstGeom prst="rect">
            <a:avLst/>
          </a:prstGeom>
        </p:spPr>
      </p:pic>
    </p:spTree>
    <p:extLst>
      <p:ext uri="{BB962C8B-B14F-4D97-AF65-F5344CB8AC3E}">
        <p14:creationId xmlns:p14="http://schemas.microsoft.com/office/powerpoint/2010/main" val="219509797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119791-CD51-41C8-B446-8EF504910AE9}"/>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13447"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2017---------------------------------Overview</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279133" y="1825625"/>
            <a:ext cx="11800571" cy="4351338"/>
          </a:xfrm>
        </p:spPr>
        <p:txBody>
          <a:bodyPr>
            <a:normAutofit fontScale="92500"/>
          </a:bodyPr>
          <a:lstStyle/>
          <a:p>
            <a:pPr marL="0" indent="0">
              <a:buNone/>
            </a:pPr>
            <a:r>
              <a:rPr lang="en-AU" sz="3200" b="1" i="1" dirty="0">
                <a:solidFill>
                  <a:schemeClr val="bg1"/>
                </a:solidFill>
              </a:rPr>
              <a:t>MODEL INPUTS</a:t>
            </a:r>
          </a:p>
          <a:p>
            <a:pPr marL="0" indent="0">
              <a:buNone/>
            </a:pPr>
            <a:r>
              <a:rPr lang="en-AU" altLang="en-US" dirty="0">
                <a:solidFill>
                  <a:schemeClr val="bg1"/>
                </a:solidFill>
              </a:rPr>
              <a:t>Basic inputs are; </a:t>
            </a:r>
          </a:p>
          <a:p>
            <a:pPr lvl="1"/>
            <a:r>
              <a:rPr lang="en-AU" altLang="en-US" dirty="0">
                <a:solidFill>
                  <a:schemeClr val="bg1"/>
                </a:solidFill>
              </a:rPr>
              <a:t>Catchment topology (how subareas connect)</a:t>
            </a:r>
          </a:p>
          <a:p>
            <a:pPr lvl="1"/>
            <a:r>
              <a:rPr lang="en-AU" altLang="en-US" dirty="0">
                <a:solidFill>
                  <a:schemeClr val="bg1"/>
                </a:solidFill>
              </a:rPr>
              <a:t>Surface characteristics of  catchment overall (</a:t>
            </a:r>
            <a:r>
              <a:rPr lang="en-AU" altLang="en-US" dirty="0" err="1">
                <a:solidFill>
                  <a:schemeClr val="bg1"/>
                </a:solidFill>
              </a:rPr>
              <a:t>eg</a:t>
            </a:r>
            <a:r>
              <a:rPr lang="en-AU" altLang="en-US" dirty="0">
                <a:solidFill>
                  <a:schemeClr val="bg1"/>
                </a:solidFill>
              </a:rPr>
              <a:t> C, </a:t>
            </a:r>
            <a:r>
              <a:rPr lang="en-AU" altLang="en-US" dirty="0" err="1">
                <a:solidFill>
                  <a:schemeClr val="bg1"/>
                </a:solidFill>
              </a:rPr>
              <a:t>Implagfactor</a:t>
            </a:r>
            <a:r>
              <a:rPr lang="en-AU" altLang="en-US" dirty="0">
                <a:solidFill>
                  <a:schemeClr val="bg1"/>
                </a:solidFill>
              </a:rPr>
              <a:t>, (1-m), </a:t>
            </a:r>
            <a:r>
              <a:rPr lang="en-AU" altLang="en-US" dirty="0" err="1">
                <a:solidFill>
                  <a:schemeClr val="bg1"/>
                </a:solidFill>
              </a:rPr>
              <a:t>Qlinear</a:t>
            </a:r>
            <a:r>
              <a:rPr lang="en-AU" altLang="en-US" dirty="0">
                <a:solidFill>
                  <a:schemeClr val="bg1"/>
                </a:solidFill>
              </a:rPr>
              <a:t>)</a:t>
            </a:r>
          </a:p>
          <a:p>
            <a:pPr lvl="1"/>
            <a:r>
              <a:rPr lang="en-AU" altLang="en-US" dirty="0">
                <a:solidFill>
                  <a:schemeClr val="bg1"/>
                </a:solidFill>
              </a:rPr>
              <a:t>Surface characteristics of  each subarea (</a:t>
            </a:r>
            <a:r>
              <a:rPr lang="en-AU" altLang="en-US" dirty="0" err="1">
                <a:solidFill>
                  <a:schemeClr val="bg1"/>
                </a:solidFill>
              </a:rPr>
              <a:t>eg</a:t>
            </a:r>
            <a:r>
              <a:rPr lang="en-AU" altLang="en-US" dirty="0">
                <a:solidFill>
                  <a:schemeClr val="bg1"/>
                </a:solidFill>
              </a:rPr>
              <a:t> area, %imp</a:t>
            </a:r>
            <a:r>
              <a:rPr lang="en-AU" altLang="en-US" dirty="0">
                <a:solidFill>
                  <a:schemeClr val="tx2">
                    <a:lumMod val="40000"/>
                    <a:lumOff val="60000"/>
                  </a:schemeClr>
                </a:solidFill>
              </a:rPr>
              <a:t>, legacy lags</a:t>
            </a:r>
            <a:r>
              <a:rPr lang="en-AU" altLang="en-US" dirty="0">
                <a:solidFill>
                  <a:schemeClr val="bg1"/>
                </a:solidFill>
              </a:rPr>
              <a:t>)</a:t>
            </a:r>
          </a:p>
          <a:p>
            <a:pPr lvl="1"/>
            <a:r>
              <a:rPr lang="en-AU" altLang="en-US" dirty="0">
                <a:solidFill>
                  <a:schemeClr val="bg1"/>
                </a:solidFill>
              </a:rPr>
              <a:t>Routing protocol for stream in each non-head subarea (</a:t>
            </a:r>
            <a:r>
              <a:rPr lang="en-AU" altLang="en-US" dirty="0" err="1">
                <a:solidFill>
                  <a:schemeClr val="bg1"/>
                </a:solidFill>
              </a:rPr>
              <a:t>eg</a:t>
            </a:r>
            <a:r>
              <a:rPr lang="en-AU" altLang="en-US" dirty="0">
                <a:solidFill>
                  <a:schemeClr val="bg1"/>
                </a:solidFill>
              </a:rPr>
              <a:t> </a:t>
            </a:r>
            <a:r>
              <a:rPr lang="en-AU" altLang="en-US" dirty="0" err="1">
                <a:solidFill>
                  <a:schemeClr val="bg1"/>
                </a:solidFill>
              </a:rPr>
              <a:t>Routing,Delay,Musk</a:t>
            </a:r>
            <a:r>
              <a:rPr lang="en-AU" altLang="en-US" dirty="0">
                <a:solidFill>
                  <a:schemeClr val="bg1"/>
                </a:solidFill>
              </a:rPr>
              <a:t>, </a:t>
            </a:r>
            <a:r>
              <a:rPr lang="en-AU" altLang="en-US" dirty="0" err="1">
                <a:solidFill>
                  <a:schemeClr val="bg1"/>
                </a:solidFill>
              </a:rPr>
              <a:t>MCunge</a:t>
            </a:r>
            <a:r>
              <a:rPr lang="en-AU" altLang="en-US" dirty="0">
                <a:solidFill>
                  <a:schemeClr val="bg1"/>
                </a:solidFill>
              </a:rPr>
              <a:t>)</a:t>
            </a:r>
          </a:p>
          <a:p>
            <a:pPr lvl="1"/>
            <a:r>
              <a:rPr lang="en-AU" altLang="en-US" dirty="0">
                <a:solidFill>
                  <a:schemeClr val="bg1"/>
                </a:solidFill>
              </a:rPr>
              <a:t>Structures (local and outlet plus any diversions) where present</a:t>
            </a:r>
          </a:p>
          <a:p>
            <a:pPr lvl="1"/>
            <a:r>
              <a:rPr lang="en-AU" altLang="en-US" dirty="0">
                <a:solidFill>
                  <a:schemeClr val="bg1"/>
                </a:solidFill>
              </a:rPr>
              <a:t>Rainfall across the catchment (spatially variable historic or design)</a:t>
            </a:r>
          </a:p>
          <a:p>
            <a:pPr lvl="1"/>
            <a:r>
              <a:rPr lang="en-AU" altLang="en-US" dirty="0">
                <a:solidFill>
                  <a:schemeClr val="bg1"/>
                </a:solidFill>
              </a:rPr>
              <a:t>Losses appropriate globally or for each subarea in the modelled event</a:t>
            </a:r>
          </a:p>
          <a:p>
            <a:pPr lvl="1"/>
            <a:r>
              <a:rPr lang="en-AU" altLang="en-US" dirty="0">
                <a:solidFill>
                  <a:schemeClr val="bg1"/>
                </a:solidFill>
              </a:rPr>
              <a:t>Any external input hydrographs (</a:t>
            </a:r>
            <a:r>
              <a:rPr lang="en-AU" altLang="en-US" dirty="0" err="1">
                <a:solidFill>
                  <a:schemeClr val="bg1"/>
                </a:solidFill>
              </a:rPr>
              <a:t>eg</a:t>
            </a:r>
            <a:r>
              <a:rPr lang="en-AU" altLang="en-US" dirty="0">
                <a:solidFill>
                  <a:schemeClr val="bg1"/>
                </a:solidFill>
              </a:rPr>
              <a:t> inflows from adjacent catch)</a:t>
            </a:r>
          </a:p>
          <a:p>
            <a:pPr lvl="1"/>
            <a:r>
              <a:rPr lang="en-AU" altLang="en-US" dirty="0">
                <a:solidFill>
                  <a:schemeClr val="bg1"/>
                </a:solidFill>
              </a:rPr>
              <a:t>Any recorded hydrographs (as in an historic event)</a:t>
            </a:r>
          </a:p>
          <a:p>
            <a:pPr lvl="1"/>
            <a:endParaRPr lang="en-AU" altLang="en-US" dirty="0">
              <a:solidFill>
                <a:schemeClr val="bg1"/>
              </a:solidFill>
            </a:endParaRPr>
          </a:p>
          <a:p>
            <a:pPr marL="0" indent="0">
              <a:buNone/>
            </a:pPr>
            <a:endParaRPr lang="en-US" sz="3200" b="1" i="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790911406"/>
      </p:ext>
    </p:extLst>
  </p:cSld>
  <p:clrMapOvr>
    <a:masterClrMapping/>
  </p:clrMapOvr>
  <p:transition spd="med">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765047" y="1885409"/>
            <a:ext cx="5416296" cy="4351338"/>
          </a:xfrm>
        </p:spPr>
        <p:txBody>
          <a:bodyPr>
            <a:normAutofit/>
          </a:bodyPr>
          <a:lstStyle/>
          <a:p>
            <a:pPr>
              <a:lnSpc>
                <a:spcPct val="100000"/>
              </a:lnSpc>
            </a:pPr>
            <a:r>
              <a:rPr lang="en-AU" sz="2000" b="1" dirty="0">
                <a:solidFill>
                  <a:schemeClr val="bg1"/>
                </a:solidFill>
                <a:latin typeface="Arial" panose="020B0604020202020204" pitchFamily="34" charset="0"/>
                <a:cs typeface="Arial" panose="020B0604020202020204" pitchFamily="34" charset="0"/>
              </a:rPr>
              <a:t> Spatial Rainfall &amp; Rain gauge Locations</a:t>
            </a:r>
          </a:p>
          <a:p>
            <a:pPr>
              <a:lnSpc>
                <a:spcPct val="100000"/>
              </a:lnSpc>
            </a:pPr>
            <a:r>
              <a:rPr lang="en-AU" sz="2000" dirty="0">
                <a:solidFill>
                  <a:schemeClr val="bg1"/>
                </a:solidFill>
                <a:latin typeface="Arial" panose="020B0604020202020204" pitchFamily="34" charset="0"/>
                <a:cs typeface="Arial" panose="020B0604020202020204" pitchFamily="34" charset="0"/>
              </a:rPr>
              <a:t> </a:t>
            </a:r>
            <a:r>
              <a:rPr lang="en-AU" sz="2000" b="1" dirty="0">
                <a:solidFill>
                  <a:schemeClr val="bg1"/>
                </a:solidFill>
                <a:latin typeface="Arial" panose="020B0604020202020204" pitchFamily="34" charset="0"/>
                <a:cs typeface="Arial" panose="020B0604020202020204" pitchFamily="34" charset="0"/>
              </a:rPr>
              <a:t>Simulating Moving Storms</a:t>
            </a:r>
          </a:p>
          <a:p>
            <a:pPr>
              <a:lnSpc>
                <a:spcPct val="100000"/>
              </a:lnSpc>
            </a:pPr>
            <a:r>
              <a:rPr lang="en-AU" sz="2000" b="1" dirty="0">
                <a:solidFill>
                  <a:schemeClr val="bg1"/>
                </a:solidFill>
                <a:latin typeface="Arial" panose="020B0604020202020204" pitchFamily="34" charset="0"/>
                <a:cs typeface="Arial" panose="020B0604020202020204" pitchFamily="34" charset="0"/>
              </a:rPr>
              <a:t> Editing your ARR2016 rainfall.csv file</a:t>
            </a:r>
          </a:p>
          <a:p>
            <a:pPr>
              <a:lnSpc>
                <a:spcPct val="100000"/>
              </a:lnSpc>
            </a:pPr>
            <a:r>
              <a:rPr lang="en-AU" sz="2000" b="1" dirty="0">
                <a:solidFill>
                  <a:schemeClr val="bg1"/>
                </a:solidFill>
                <a:latin typeface="Arial" panose="020B0604020202020204" pitchFamily="34" charset="0"/>
                <a:cs typeface="Arial" panose="020B0604020202020204" pitchFamily="34" charset="0"/>
              </a:rPr>
              <a:t> Spatial Losses</a:t>
            </a:r>
          </a:p>
          <a:p>
            <a:pPr>
              <a:lnSpc>
                <a:spcPct val="100000"/>
              </a:lnSpc>
            </a:pPr>
            <a:r>
              <a:rPr lang="en-AU" sz="2000" b="1" dirty="0">
                <a:solidFill>
                  <a:schemeClr val="bg1"/>
                </a:solidFill>
                <a:latin typeface="Arial" panose="020B0604020202020204" pitchFamily="34" charset="0"/>
                <a:cs typeface="Arial" panose="020B0604020202020204" pitchFamily="34" charset="0"/>
              </a:rPr>
              <a:t> Stream Improvements</a:t>
            </a:r>
          </a:p>
          <a:p>
            <a:pPr>
              <a:lnSpc>
                <a:spcPct val="100000"/>
              </a:lnSpc>
            </a:pPr>
            <a:r>
              <a:rPr lang="en-AU" sz="2000" b="1" dirty="0">
                <a:solidFill>
                  <a:schemeClr val="bg1"/>
                </a:solidFill>
                <a:latin typeface="Arial" panose="020B0604020202020204" pitchFamily="34" charset="0"/>
                <a:cs typeface="Arial" panose="020B0604020202020204" pitchFamily="34" charset="0"/>
              </a:rPr>
              <a:t> Complex Structures/ Blockages</a:t>
            </a:r>
          </a:p>
          <a:p>
            <a:pPr marL="0" indent="0">
              <a:buNone/>
            </a:pPr>
            <a:endParaRPr lang="en-US" sz="40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8DFA82EF-D590-4DC1-A4F1-79D3CC6447F7}"/>
              </a:ext>
            </a:extLst>
          </p:cNvPr>
          <p:cNvSpPr txBox="1"/>
          <p:nvPr/>
        </p:nvSpPr>
        <p:spPr>
          <a:xfrm>
            <a:off x="6181343" y="1885409"/>
            <a:ext cx="5800449" cy="3293209"/>
          </a:xfrm>
          <a:prstGeom prst="rect">
            <a:avLst/>
          </a:prstGeom>
          <a:noFill/>
        </p:spPr>
        <p:txBody>
          <a:bodyPr wrap="square" rtlCol="0">
            <a:spAutoFit/>
          </a:bodyPr>
          <a:lstStyle/>
          <a:p>
            <a:pPr marL="342900" indent="-342900">
              <a:spcBef>
                <a:spcPts val="1000"/>
              </a:spcBef>
              <a:buFont typeface="Arial" panose="020B0604020202020204" pitchFamily="34" charset="0"/>
              <a:buChar char="•"/>
            </a:pPr>
            <a:r>
              <a:rPr lang="en-AU" sz="2000" b="1" dirty="0">
                <a:solidFill>
                  <a:schemeClr val="bg1"/>
                </a:solidFill>
                <a:latin typeface="Arial" panose="020B0604020202020204" pitchFamily="34" charset="0"/>
                <a:cs typeface="Arial" panose="020B0604020202020204" pitchFamily="34" charset="0"/>
              </a:rPr>
              <a:t>Internal Diversions</a:t>
            </a:r>
          </a:p>
          <a:p>
            <a:pPr marL="342900" indent="-342900">
              <a:spcBef>
                <a:spcPts val="1000"/>
              </a:spcBef>
              <a:buFont typeface="Arial" panose="020B0604020202020204" pitchFamily="34" charset="0"/>
              <a:buChar char="•"/>
            </a:pPr>
            <a:r>
              <a:rPr lang="en-AU" sz="2000" b="1" dirty="0">
                <a:solidFill>
                  <a:schemeClr val="bg1"/>
                </a:solidFill>
                <a:latin typeface="Arial" panose="020B0604020202020204" pitchFamily="34" charset="0"/>
                <a:cs typeface="Arial" panose="020B0604020202020204" pitchFamily="34" charset="0"/>
              </a:rPr>
              <a:t>External Diversions</a:t>
            </a:r>
          </a:p>
          <a:p>
            <a:pPr marL="342900" indent="-342900">
              <a:spcBef>
                <a:spcPts val="1000"/>
              </a:spcBef>
              <a:buFont typeface="Arial" panose="020B0604020202020204" pitchFamily="34" charset="0"/>
              <a:buChar char="•"/>
            </a:pPr>
            <a:r>
              <a:rPr lang="en-AU" sz="2000" b="1" dirty="0">
                <a:solidFill>
                  <a:schemeClr val="bg1"/>
                </a:solidFill>
                <a:latin typeface="Arial" panose="020B0604020202020204" pitchFamily="34" charset="0"/>
                <a:cs typeface="Arial" panose="020B0604020202020204" pitchFamily="34" charset="0"/>
              </a:rPr>
              <a:t>Abnormal Floodplain Storage</a:t>
            </a:r>
          </a:p>
          <a:p>
            <a:pPr marL="342900" indent="-342900">
              <a:spcBef>
                <a:spcPts val="1000"/>
              </a:spcBef>
              <a:buFont typeface="Arial" panose="020B0604020202020204" pitchFamily="34" charset="0"/>
              <a:buChar char="•"/>
            </a:pPr>
            <a:r>
              <a:rPr lang="en-AU" sz="2000" b="1" dirty="0">
                <a:solidFill>
                  <a:schemeClr val="bg1"/>
                </a:solidFill>
                <a:latin typeface="Arial" panose="020B0604020202020204" pitchFamily="34" charset="0"/>
                <a:cs typeface="Arial" panose="020B0604020202020204" pitchFamily="34" charset="0"/>
              </a:rPr>
              <a:t>Partial Area Checks</a:t>
            </a:r>
          </a:p>
          <a:p>
            <a:pPr marL="342900" indent="-342900">
              <a:spcBef>
                <a:spcPts val="1000"/>
              </a:spcBef>
              <a:buFont typeface="Arial" panose="020B0604020202020204" pitchFamily="34" charset="0"/>
              <a:buChar char="•"/>
            </a:pPr>
            <a:r>
              <a:rPr lang="en-AU" sz="2000" b="1" dirty="0">
                <a:solidFill>
                  <a:schemeClr val="bg1"/>
                </a:solidFill>
                <a:latin typeface="Arial" panose="020B0604020202020204" pitchFamily="34" charset="0"/>
                <a:cs typeface="Arial" panose="020B0604020202020204" pitchFamily="34" charset="0"/>
              </a:rPr>
              <a:t>Using to Sanity Check a Hydraulic Model</a:t>
            </a:r>
          </a:p>
          <a:p>
            <a:pPr marL="342900" indent="-342900">
              <a:spcBef>
                <a:spcPts val="1000"/>
              </a:spcBef>
              <a:buFont typeface="Arial" panose="020B0604020202020204" pitchFamily="34" charset="0"/>
              <a:buChar char="•"/>
            </a:pPr>
            <a:r>
              <a:rPr lang="en-AU" sz="2000" b="1" dirty="0">
                <a:solidFill>
                  <a:schemeClr val="bg1"/>
                </a:solidFill>
                <a:latin typeface="Arial" panose="020B0604020202020204" pitchFamily="34" charset="0"/>
                <a:cs typeface="Arial" panose="020B0604020202020204" pitchFamily="34" charset="0"/>
              </a:rPr>
              <a:t>Use as a Surrogate Hydraulic Model</a:t>
            </a:r>
          </a:p>
          <a:p>
            <a:pPr marL="342900" indent="-342900">
              <a:spcBef>
                <a:spcPts val="1000"/>
              </a:spcBef>
              <a:buFont typeface="Arial" panose="020B0604020202020204" pitchFamily="34" charset="0"/>
              <a:buChar char="•"/>
            </a:pPr>
            <a:r>
              <a:rPr lang="en-AU" sz="2000" b="1" dirty="0">
                <a:solidFill>
                  <a:schemeClr val="bg1"/>
                </a:solidFill>
                <a:latin typeface="Arial" panose="020B0604020202020204" pitchFamily="34" charset="0"/>
                <a:cs typeface="Arial" panose="020B0604020202020204" pitchFamily="34" charset="0"/>
              </a:rPr>
              <a:t>Feeding a Hydraulic Model</a:t>
            </a:r>
          </a:p>
          <a:p>
            <a:endParaRPr lang="en-US" dirty="0"/>
          </a:p>
        </p:txBody>
      </p:sp>
    </p:spTree>
    <p:extLst>
      <p:ext uri="{BB962C8B-B14F-4D97-AF65-F5344CB8AC3E}">
        <p14:creationId xmlns:p14="http://schemas.microsoft.com/office/powerpoint/2010/main" val="420992115"/>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4351338"/>
          </a:xfrm>
        </p:spPr>
        <p:txBody>
          <a:bodyPr>
            <a:normAutofit/>
          </a:bodyPr>
          <a:lstStyle/>
          <a:p>
            <a:pPr marL="0" indent="0">
              <a:buNone/>
            </a:pPr>
            <a:r>
              <a:rPr lang="en-AU" sz="3200" b="1" dirty="0">
                <a:solidFill>
                  <a:schemeClr val="bg1"/>
                </a:solidFill>
              </a:rPr>
              <a:t>Spatial Rainfall &amp; Rain gauge Locations</a:t>
            </a:r>
          </a:p>
          <a:p>
            <a:pPr marL="0" indent="0">
              <a:buNone/>
            </a:pPr>
            <a:r>
              <a:rPr lang="en-AU" sz="2400" b="1" dirty="0" err="1">
                <a:solidFill>
                  <a:srgbClr val="FFC000"/>
                </a:solidFill>
              </a:rPr>
              <a:t>Calc_Raingauge_Weights</a:t>
            </a:r>
            <a:r>
              <a:rPr lang="en-AU" sz="2400" b="1" dirty="0">
                <a:solidFill>
                  <a:srgbClr val="FFC000"/>
                </a:solidFill>
              </a:rPr>
              <a:t> </a:t>
            </a:r>
            <a:r>
              <a:rPr lang="en-AU" sz="2400" b="1" dirty="0">
                <a:solidFill>
                  <a:schemeClr val="bg1"/>
                </a:solidFill>
              </a:rPr>
              <a:t>– using </a:t>
            </a:r>
            <a:r>
              <a:rPr lang="en-AU" sz="2400" b="1" dirty="0" err="1">
                <a:solidFill>
                  <a:schemeClr val="bg1"/>
                </a:solidFill>
              </a:rPr>
              <a:t>Inv</a:t>
            </a:r>
            <a:r>
              <a:rPr lang="en-AU" sz="2400" b="1" dirty="0">
                <a:solidFill>
                  <a:schemeClr val="bg1"/>
                </a:solidFill>
              </a:rPr>
              <a:t> Dist^2 and Closest Temporal pattern</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12" name="Picture 11">
            <a:extLst>
              <a:ext uri="{FF2B5EF4-FFF2-40B4-BE49-F238E27FC236}">
                <a16:creationId xmlns:a16="http://schemas.microsoft.com/office/drawing/2014/main" id="{E5E5CDFF-6FEA-4294-8F3D-41A98A21A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65" y="2902016"/>
            <a:ext cx="2567704" cy="3604661"/>
          </a:xfrm>
          <a:prstGeom prst="rect">
            <a:avLst/>
          </a:prstGeom>
        </p:spPr>
      </p:pic>
      <p:pic>
        <p:nvPicPr>
          <p:cNvPr id="16" name="Picture 15">
            <a:extLst>
              <a:ext uri="{FF2B5EF4-FFF2-40B4-BE49-F238E27FC236}">
                <a16:creationId xmlns:a16="http://schemas.microsoft.com/office/drawing/2014/main" id="{0012B5E8-83F6-49D8-875C-8704F7DC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345" y="2902015"/>
            <a:ext cx="2567788" cy="3604662"/>
          </a:xfrm>
          <a:prstGeom prst="rect">
            <a:avLst/>
          </a:prstGeom>
        </p:spPr>
      </p:pic>
      <p:pic>
        <p:nvPicPr>
          <p:cNvPr id="21" name="Picture 20">
            <a:extLst>
              <a:ext uri="{FF2B5EF4-FFF2-40B4-BE49-F238E27FC236}">
                <a16:creationId xmlns:a16="http://schemas.microsoft.com/office/drawing/2014/main" id="{B7DAB026-F4AF-4344-B9EB-003C53700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380" y="2902015"/>
            <a:ext cx="2705865" cy="3544237"/>
          </a:xfrm>
          <a:prstGeom prst="rect">
            <a:avLst/>
          </a:prstGeom>
        </p:spPr>
      </p:pic>
      <p:sp>
        <p:nvSpPr>
          <p:cNvPr id="22" name="TextBox 21">
            <a:extLst>
              <a:ext uri="{FF2B5EF4-FFF2-40B4-BE49-F238E27FC236}">
                <a16:creationId xmlns:a16="http://schemas.microsoft.com/office/drawing/2014/main" id="{E04092B5-8E80-4D96-B148-924E60FCCE12}"/>
              </a:ext>
            </a:extLst>
          </p:cNvPr>
          <p:cNvSpPr txBox="1"/>
          <p:nvPr/>
        </p:nvSpPr>
        <p:spPr>
          <a:xfrm>
            <a:off x="9192126" y="2902015"/>
            <a:ext cx="2868329" cy="2862322"/>
          </a:xfrm>
          <a:prstGeom prst="rect">
            <a:avLst/>
          </a:prstGeom>
          <a:noFill/>
        </p:spPr>
        <p:txBody>
          <a:bodyPr wrap="square" rtlCol="0">
            <a:spAutoFit/>
          </a:bodyPr>
          <a:lstStyle/>
          <a:p>
            <a:r>
              <a:rPr lang="en-AU" dirty="0">
                <a:solidFill>
                  <a:schemeClr val="bg1"/>
                </a:solidFill>
              </a:rPr>
              <a:t>Bracketing the catchment does create  the correct intensities at the gauges and halfway between - but does not create a truly linear NS gradient in the model and does create EW artefacts.</a:t>
            </a:r>
          </a:p>
          <a:p>
            <a:r>
              <a:rPr lang="en-AU" dirty="0">
                <a:solidFill>
                  <a:schemeClr val="bg1"/>
                </a:solidFill>
              </a:rPr>
              <a:t>If the gradient is not linear need additional gauges at changes in gradient. </a:t>
            </a:r>
            <a:endParaRPr lang="en-US" dirty="0">
              <a:solidFill>
                <a:schemeClr val="bg1"/>
              </a:solidFill>
            </a:endParaRPr>
          </a:p>
        </p:txBody>
      </p:sp>
    </p:spTree>
    <p:extLst>
      <p:ext uri="{BB962C8B-B14F-4D97-AF65-F5344CB8AC3E}">
        <p14:creationId xmlns:p14="http://schemas.microsoft.com/office/powerpoint/2010/main" val="3851055801"/>
      </p:ext>
    </p:extLst>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4351338"/>
          </a:xfrm>
        </p:spPr>
        <p:txBody>
          <a:bodyPr>
            <a:normAutofit/>
          </a:bodyPr>
          <a:lstStyle/>
          <a:p>
            <a:pPr marL="0" indent="0">
              <a:buNone/>
            </a:pPr>
            <a:r>
              <a:rPr lang="en-AU" sz="3200" b="1" dirty="0">
                <a:solidFill>
                  <a:schemeClr val="bg1"/>
                </a:solidFill>
              </a:rPr>
              <a:t>Spatial Rainfall &amp; Rain gauge Locations</a:t>
            </a:r>
          </a:p>
          <a:p>
            <a:pPr marL="0" indent="0">
              <a:buNone/>
            </a:pPr>
            <a:r>
              <a:rPr lang="en-AU" sz="2400" b="1" dirty="0" err="1">
                <a:solidFill>
                  <a:srgbClr val="FFC000"/>
                </a:solidFill>
              </a:rPr>
              <a:t>Calc_Raingauge_Weights</a:t>
            </a:r>
            <a:r>
              <a:rPr lang="en-AU" sz="2400" b="1" dirty="0">
                <a:solidFill>
                  <a:srgbClr val="FFC000"/>
                </a:solidFill>
              </a:rPr>
              <a:t> </a:t>
            </a:r>
            <a:r>
              <a:rPr lang="en-AU" sz="2400" b="1" dirty="0">
                <a:solidFill>
                  <a:schemeClr val="bg1"/>
                </a:solidFill>
              </a:rPr>
              <a:t>– using </a:t>
            </a:r>
            <a:r>
              <a:rPr lang="en-AU" sz="2400" b="1" dirty="0" err="1">
                <a:solidFill>
                  <a:schemeClr val="bg1"/>
                </a:solidFill>
              </a:rPr>
              <a:t>Inv</a:t>
            </a:r>
            <a:r>
              <a:rPr lang="en-AU" sz="2400" b="1" dirty="0">
                <a:solidFill>
                  <a:schemeClr val="bg1"/>
                </a:solidFill>
              </a:rPr>
              <a:t> Dist^2 and Closest Temporal pattern</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18" name="Picture 17">
            <a:extLst>
              <a:ext uri="{FF2B5EF4-FFF2-40B4-BE49-F238E27FC236}">
                <a16:creationId xmlns:a16="http://schemas.microsoft.com/office/drawing/2014/main" id="{386A38C9-5508-4D88-BA17-51020B226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204" y="2876302"/>
            <a:ext cx="2562563" cy="3597444"/>
          </a:xfrm>
          <a:prstGeom prst="rect">
            <a:avLst/>
          </a:prstGeom>
        </p:spPr>
      </p:pic>
      <p:sp>
        <p:nvSpPr>
          <p:cNvPr id="19" name="TextBox 18">
            <a:extLst>
              <a:ext uri="{FF2B5EF4-FFF2-40B4-BE49-F238E27FC236}">
                <a16:creationId xmlns:a16="http://schemas.microsoft.com/office/drawing/2014/main" id="{50E4D294-B752-49D1-9E58-B613B013D0C8}"/>
              </a:ext>
            </a:extLst>
          </p:cNvPr>
          <p:cNvSpPr txBox="1"/>
          <p:nvPr/>
        </p:nvSpPr>
        <p:spPr>
          <a:xfrm>
            <a:off x="4013735" y="2997642"/>
            <a:ext cx="8065970" cy="3200876"/>
          </a:xfrm>
          <a:prstGeom prst="rect">
            <a:avLst/>
          </a:prstGeom>
          <a:noFill/>
        </p:spPr>
        <p:txBody>
          <a:bodyPr wrap="square" rtlCol="0">
            <a:spAutoFit/>
          </a:bodyPr>
          <a:lstStyle/>
          <a:p>
            <a:r>
              <a:rPr lang="en-AU" dirty="0">
                <a:solidFill>
                  <a:schemeClr val="bg1"/>
                </a:solidFill>
                <a:latin typeface="Arial" panose="020B0604020202020204" pitchFamily="34" charset="0"/>
                <a:cs typeface="Arial" panose="020B0604020202020204" pitchFamily="34" charset="0"/>
              </a:rPr>
              <a:t>So – does fully bracketing resolve this issue?</a:t>
            </a:r>
          </a:p>
          <a:p>
            <a:pPr marL="285750" indent="-285750">
              <a:buFont typeface="Arial" panose="020B0604020202020204" pitchFamily="34" charset="0"/>
              <a:buChar char="•"/>
            </a:pPr>
            <a:r>
              <a:rPr lang="en-AU" u="sng" dirty="0">
                <a:solidFill>
                  <a:schemeClr val="bg1"/>
                </a:solidFill>
                <a:cs typeface="Arial" panose="020B0604020202020204" pitchFamily="34" charset="0"/>
              </a:rPr>
              <a:t>Not quite </a:t>
            </a:r>
            <a:r>
              <a:rPr lang="en-AU" dirty="0">
                <a:solidFill>
                  <a:schemeClr val="bg1"/>
                </a:solidFill>
                <a:cs typeface="Arial" panose="020B0604020202020204" pitchFamily="34" charset="0"/>
              </a:rPr>
              <a:t>– but does improve matters. Interpolation is a significant improvement over extrapolation! As with any contouring algorithm – the more data points the better! Often using this approach is only practical approach for large models!</a:t>
            </a:r>
          </a:p>
          <a:p>
            <a:pPr marL="285750" indent="-285750">
              <a:buFont typeface="Arial" panose="020B0604020202020204" pitchFamily="34" charset="0"/>
              <a:buChar char="•"/>
            </a:pPr>
            <a:r>
              <a:rPr lang="en-AU" dirty="0">
                <a:solidFill>
                  <a:schemeClr val="bg1"/>
                </a:solidFill>
              </a:rPr>
              <a:t>Even in moderate gradient with several gauges using this method need to; </a:t>
            </a:r>
          </a:p>
          <a:p>
            <a:pPr marL="742950" lvl="1" indent="-285750">
              <a:buFont typeface="Arial" panose="020B0604020202020204" pitchFamily="34" charset="0"/>
              <a:buChar char="•"/>
            </a:pPr>
            <a:r>
              <a:rPr lang="en-AU" sz="1600" dirty="0">
                <a:solidFill>
                  <a:schemeClr val="bg1"/>
                </a:solidFill>
              </a:rPr>
              <a:t>Ensure bracket catchment  with design gauges and include at any gradient changes.</a:t>
            </a:r>
          </a:p>
          <a:p>
            <a:pPr marL="742950" lvl="1" indent="-285750">
              <a:buFont typeface="Arial" panose="020B0604020202020204" pitchFamily="34" charset="0"/>
              <a:buChar char="•"/>
            </a:pPr>
            <a:r>
              <a:rPr lang="en-AU" sz="1600" dirty="0">
                <a:solidFill>
                  <a:schemeClr val="bg1"/>
                </a:solidFill>
              </a:rPr>
              <a:t>Ensure bracket catchment with extrapolated recording gauges if they do not already bracket catchment</a:t>
            </a:r>
          </a:p>
          <a:p>
            <a:pPr marL="742950" lvl="1" indent="-285750">
              <a:buFont typeface="Arial" panose="020B0604020202020204" pitchFamily="34" charset="0"/>
              <a:buChar char="•"/>
            </a:pPr>
            <a:r>
              <a:rPr lang="en-AU" sz="1600" dirty="0">
                <a:solidFill>
                  <a:schemeClr val="bg1"/>
                </a:solidFill>
              </a:rPr>
              <a:t>Check allocated subareal intensities are distributed by this procedure as expected.</a:t>
            </a:r>
          </a:p>
          <a:p>
            <a:r>
              <a:rPr lang="en-AU" sz="1600" dirty="0">
                <a:solidFill>
                  <a:schemeClr val="bg1"/>
                </a:solidFill>
              </a:rPr>
              <a:t>Note </a:t>
            </a:r>
            <a:r>
              <a:rPr lang="en-AU" sz="1600" i="1" dirty="0">
                <a:solidFill>
                  <a:schemeClr val="bg1"/>
                </a:solidFill>
              </a:rPr>
              <a:t>The design intensity surface of the appropriate AEP can help understand design rainfall pattern and guide design gauge placements. The design surface of similar AEP and daily read gauges may provide some guidance in extrapolating gauges for a significant historic event.</a:t>
            </a:r>
            <a:endParaRPr lang="en-US" sz="1600" i="1" dirty="0">
              <a:solidFill>
                <a:schemeClr val="bg1"/>
              </a:solidFill>
            </a:endParaRPr>
          </a:p>
        </p:txBody>
      </p:sp>
    </p:spTree>
    <p:extLst>
      <p:ext uri="{BB962C8B-B14F-4D97-AF65-F5344CB8AC3E}">
        <p14:creationId xmlns:p14="http://schemas.microsoft.com/office/powerpoint/2010/main" val="920582249"/>
      </p:ext>
    </p:extLst>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929539"/>
          </a:xfrm>
        </p:spPr>
        <p:txBody>
          <a:bodyPr>
            <a:normAutofit fontScale="92500" lnSpcReduction="10000"/>
          </a:bodyPr>
          <a:lstStyle/>
          <a:p>
            <a:pPr marL="0" indent="0">
              <a:buNone/>
            </a:pPr>
            <a:r>
              <a:rPr lang="en-AU" sz="3200" b="1" dirty="0">
                <a:solidFill>
                  <a:schemeClr val="bg1"/>
                </a:solidFill>
              </a:rPr>
              <a:t>Spatial Rainfall &amp; Rain gauge Locations</a:t>
            </a:r>
          </a:p>
          <a:p>
            <a:pPr marL="0" indent="0">
              <a:buNone/>
            </a:pPr>
            <a:r>
              <a:rPr lang="en-AU" sz="2400" b="1" dirty="0" err="1">
                <a:solidFill>
                  <a:srgbClr val="FFC000"/>
                </a:solidFill>
              </a:rPr>
              <a:t>Input_Raingauge_Weights</a:t>
            </a:r>
            <a:r>
              <a:rPr lang="en-AU" sz="2400" b="1" dirty="0">
                <a:solidFill>
                  <a:srgbClr val="FFC000"/>
                </a:solidFill>
              </a:rPr>
              <a:t> </a:t>
            </a:r>
            <a:r>
              <a:rPr lang="en-AU" sz="2400" b="1" dirty="0">
                <a:solidFill>
                  <a:schemeClr val="bg1"/>
                </a:solidFill>
              </a:rPr>
              <a:t>– User Weighted Avg Intensity  and Closest Temporal pattern</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22" name="TextBox 21">
            <a:extLst>
              <a:ext uri="{FF2B5EF4-FFF2-40B4-BE49-F238E27FC236}">
                <a16:creationId xmlns:a16="http://schemas.microsoft.com/office/drawing/2014/main" id="{E04092B5-8E80-4D96-B148-924E60FCCE12}"/>
              </a:ext>
            </a:extLst>
          </p:cNvPr>
          <p:cNvSpPr txBox="1"/>
          <p:nvPr/>
        </p:nvSpPr>
        <p:spPr>
          <a:xfrm>
            <a:off x="4620127" y="2892390"/>
            <a:ext cx="7440328" cy="1477328"/>
          </a:xfrm>
          <a:prstGeom prst="rect">
            <a:avLst/>
          </a:prstGeom>
          <a:noFill/>
        </p:spPr>
        <p:txBody>
          <a:bodyPr wrap="square" rtlCol="0">
            <a:spAutoFit/>
          </a:bodyPr>
          <a:lstStyle/>
          <a:p>
            <a:r>
              <a:rPr lang="en-AU" dirty="0">
                <a:solidFill>
                  <a:schemeClr val="bg1"/>
                </a:solidFill>
              </a:rPr>
              <a:t>WBNM also provides for user weighting based on multiple gauges using the temporal pattern of the nearest gauge.  In a specific  historic event with little shift in temporal pattern across the catchment one can use 1 gauge and factor subareal weights relative to that one gauge based on the estimated rainfall contours. This directly reflects the true rainfall on all subareas. </a:t>
            </a:r>
            <a:r>
              <a:rPr lang="en-AU" dirty="0" err="1">
                <a:solidFill>
                  <a:schemeClr val="bg1"/>
                </a:solidFill>
              </a:rPr>
              <a:t>Eg</a:t>
            </a:r>
            <a:r>
              <a:rPr lang="en-AU" dirty="0">
                <a:solidFill>
                  <a:schemeClr val="bg1"/>
                </a:solidFill>
              </a:rPr>
              <a:t>;</a:t>
            </a:r>
            <a:endParaRPr lang="en-US" dirty="0">
              <a:solidFill>
                <a:schemeClr val="bg1"/>
              </a:solidFill>
            </a:endParaRPr>
          </a:p>
        </p:txBody>
      </p:sp>
      <p:pic>
        <p:nvPicPr>
          <p:cNvPr id="6" name="Picture 5">
            <a:extLst>
              <a:ext uri="{FF2B5EF4-FFF2-40B4-BE49-F238E27FC236}">
                <a16:creationId xmlns:a16="http://schemas.microsoft.com/office/drawing/2014/main" id="{171485B2-779E-40D4-930A-26C7ACFF0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755164"/>
            <a:ext cx="3129064" cy="3847139"/>
          </a:xfrm>
          <a:prstGeom prst="rect">
            <a:avLst/>
          </a:prstGeom>
        </p:spPr>
      </p:pic>
      <p:sp>
        <p:nvSpPr>
          <p:cNvPr id="9" name="TextBox 8">
            <a:extLst>
              <a:ext uri="{FF2B5EF4-FFF2-40B4-BE49-F238E27FC236}">
                <a16:creationId xmlns:a16="http://schemas.microsoft.com/office/drawing/2014/main" id="{C8D80702-E2E9-4B86-83DF-017BF66239DF}"/>
              </a:ext>
            </a:extLst>
          </p:cNvPr>
          <p:cNvSpPr txBox="1"/>
          <p:nvPr/>
        </p:nvSpPr>
        <p:spPr>
          <a:xfrm>
            <a:off x="4620127" y="4393403"/>
            <a:ext cx="4039401" cy="1815882"/>
          </a:xfrm>
          <a:prstGeom prst="rect">
            <a:avLst/>
          </a:prstGeom>
          <a:noFill/>
        </p:spPr>
        <p:txBody>
          <a:bodyPr wrap="square" rtlCol="0">
            <a:spAutoFit/>
          </a:bodyPr>
          <a:lstStyle/>
          <a:p>
            <a:r>
              <a:rPr lang="en-AU" sz="1400" b="1" dirty="0">
                <a:solidFill>
                  <a:srgbClr val="FFFF00"/>
                </a:solidFill>
                <a:latin typeface="Arial" panose="020B0604020202020204" pitchFamily="34" charset="0"/>
                <a:cs typeface="Arial" panose="020B0604020202020204" pitchFamily="34" charset="0"/>
              </a:rPr>
              <a:t>#####START_INPUT_RAINGAUGE_WEIGHTS</a:t>
            </a:r>
          </a:p>
          <a:p>
            <a:r>
              <a:rPr lang="en-AU" sz="1400" b="1" dirty="0">
                <a:solidFill>
                  <a:srgbClr val="FFFF00"/>
                </a:solidFill>
                <a:latin typeface="Arial" panose="020B0604020202020204" pitchFamily="34" charset="0"/>
                <a:cs typeface="Arial" panose="020B0604020202020204" pitchFamily="34" charset="0"/>
              </a:rPr>
              <a:t>SUB1                                1.18</a:t>
            </a:r>
          </a:p>
          <a:p>
            <a:r>
              <a:rPr lang="en-AU" sz="1400" b="1" dirty="0">
                <a:solidFill>
                  <a:srgbClr val="FFFF00"/>
                </a:solidFill>
                <a:latin typeface="Arial" panose="020B0604020202020204" pitchFamily="34" charset="0"/>
                <a:cs typeface="Arial" panose="020B0604020202020204" pitchFamily="34" charset="0"/>
              </a:rPr>
              <a:t>..</a:t>
            </a:r>
          </a:p>
          <a:p>
            <a:r>
              <a:rPr lang="en-AU" sz="1400" b="1" dirty="0">
                <a:solidFill>
                  <a:srgbClr val="FFFF00"/>
                </a:solidFill>
                <a:latin typeface="Arial" panose="020B0604020202020204" pitchFamily="34" charset="0"/>
                <a:cs typeface="Arial" panose="020B0604020202020204" pitchFamily="34" charset="0"/>
              </a:rPr>
              <a:t>SUB10                               1.00</a:t>
            </a:r>
          </a:p>
          <a:p>
            <a:r>
              <a:rPr lang="en-AU" sz="1400" b="1" dirty="0">
                <a:solidFill>
                  <a:srgbClr val="FFFF00"/>
                </a:solidFill>
                <a:latin typeface="Arial" panose="020B0604020202020204" pitchFamily="34" charset="0"/>
                <a:cs typeface="Arial" panose="020B0604020202020204" pitchFamily="34" charset="0"/>
              </a:rPr>
              <a:t>..</a:t>
            </a:r>
          </a:p>
          <a:p>
            <a:r>
              <a:rPr lang="en-AU" sz="1400" b="1" dirty="0">
                <a:solidFill>
                  <a:srgbClr val="FFFF00"/>
                </a:solidFill>
                <a:latin typeface="Arial" panose="020B0604020202020204" pitchFamily="34" charset="0"/>
                <a:cs typeface="Arial" panose="020B0604020202020204" pitchFamily="34" charset="0"/>
              </a:rPr>
              <a:t>SUB17                               0.80</a:t>
            </a:r>
          </a:p>
          <a:p>
            <a:r>
              <a:rPr lang="en-AU" sz="1400" b="1" dirty="0">
                <a:solidFill>
                  <a:srgbClr val="FFFF00"/>
                </a:solidFill>
                <a:latin typeface="Arial" panose="020B0604020202020204" pitchFamily="34" charset="0"/>
                <a:cs typeface="Arial" panose="020B0604020202020204" pitchFamily="34" charset="0"/>
              </a:rPr>
              <a:t>#####END_INPUT_RAINGAUGE_WEIGHTS</a:t>
            </a:r>
          </a:p>
          <a:p>
            <a:endParaRPr lang="en-US" sz="14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8714234"/>
      </p:ext>
    </p:extLst>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4351338"/>
          </a:xfrm>
        </p:spPr>
        <p:txBody>
          <a:bodyPr>
            <a:normAutofit/>
          </a:bodyPr>
          <a:lstStyle/>
          <a:p>
            <a:pPr marL="0" indent="0">
              <a:buNone/>
            </a:pPr>
            <a:r>
              <a:rPr lang="en-AU" sz="3200" b="1" dirty="0">
                <a:solidFill>
                  <a:schemeClr val="bg1"/>
                </a:solidFill>
              </a:rPr>
              <a:t>Spatial Rainfall &amp; Rain gauge Locations</a:t>
            </a:r>
          </a:p>
          <a:p>
            <a:pPr marL="0" indent="0">
              <a:buNone/>
            </a:pPr>
            <a:r>
              <a:rPr lang="en-AU" sz="2200" b="1" dirty="0" err="1">
                <a:solidFill>
                  <a:srgbClr val="FFC000"/>
                </a:solidFill>
              </a:rPr>
              <a:t>Input_Raingauge_Weights</a:t>
            </a:r>
            <a:r>
              <a:rPr lang="en-AU" sz="2200" b="1" dirty="0">
                <a:solidFill>
                  <a:srgbClr val="FFC000"/>
                </a:solidFill>
              </a:rPr>
              <a:t> </a:t>
            </a:r>
            <a:r>
              <a:rPr lang="en-AU" sz="2200" b="1" dirty="0">
                <a:solidFill>
                  <a:schemeClr val="bg1"/>
                </a:solidFill>
              </a:rPr>
              <a:t>– User Weighted </a:t>
            </a:r>
            <a:r>
              <a:rPr lang="en-AU" sz="2200" b="1" dirty="0" err="1">
                <a:solidFill>
                  <a:schemeClr val="bg1"/>
                </a:solidFill>
              </a:rPr>
              <a:t>Avg</a:t>
            </a:r>
            <a:r>
              <a:rPr lang="en-AU" sz="2200" b="1" dirty="0">
                <a:solidFill>
                  <a:schemeClr val="bg1"/>
                </a:solidFill>
              </a:rPr>
              <a:t> Intensity  and Closest Temporal pattern</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22" name="TextBox 21">
            <a:extLst>
              <a:ext uri="{FF2B5EF4-FFF2-40B4-BE49-F238E27FC236}">
                <a16:creationId xmlns:a16="http://schemas.microsoft.com/office/drawing/2014/main" id="{E04092B5-8E80-4D96-B148-924E60FCCE12}"/>
              </a:ext>
            </a:extLst>
          </p:cNvPr>
          <p:cNvSpPr txBox="1"/>
          <p:nvPr/>
        </p:nvSpPr>
        <p:spPr>
          <a:xfrm>
            <a:off x="3580598" y="2821943"/>
            <a:ext cx="8527983" cy="1754326"/>
          </a:xfrm>
          <a:prstGeom prst="rect">
            <a:avLst/>
          </a:prstGeom>
          <a:noFill/>
        </p:spPr>
        <p:txBody>
          <a:bodyPr wrap="square" rtlCol="0">
            <a:spAutoFit/>
          </a:bodyPr>
          <a:lstStyle/>
          <a:p>
            <a:r>
              <a:rPr lang="en-AU" dirty="0">
                <a:solidFill>
                  <a:schemeClr val="bg1"/>
                </a:solidFill>
              </a:rPr>
              <a:t>This simplistic approach fails however when modelling a design spectrum event as there will likely be changes in surface gradients for different events in the spectrum run. It also become problematic for a historic event if there are significant differences in temporal patterns between the gauges. Have to then use multiple gauges to properly reflect these variations. Subareal weights can be assessed visually relative to adjacent gauges. Not all gauges will be necessarily used for each subarea. Time consuming for large models!</a:t>
            </a:r>
            <a:endParaRPr lang="en-US" dirty="0">
              <a:solidFill>
                <a:schemeClr val="bg1"/>
              </a:solidFill>
            </a:endParaRPr>
          </a:p>
        </p:txBody>
      </p:sp>
      <p:sp>
        <p:nvSpPr>
          <p:cNvPr id="7" name="TextBox 6">
            <a:extLst>
              <a:ext uri="{FF2B5EF4-FFF2-40B4-BE49-F238E27FC236}">
                <a16:creationId xmlns:a16="http://schemas.microsoft.com/office/drawing/2014/main" id="{CC621EBA-FE5A-4D92-B556-67101A75FFF8}"/>
              </a:ext>
            </a:extLst>
          </p:cNvPr>
          <p:cNvSpPr txBox="1"/>
          <p:nvPr/>
        </p:nvSpPr>
        <p:spPr>
          <a:xfrm>
            <a:off x="3647975" y="4638208"/>
            <a:ext cx="4735630" cy="2339102"/>
          </a:xfrm>
          <a:prstGeom prst="rect">
            <a:avLst/>
          </a:prstGeom>
          <a:noFill/>
        </p:spPr>
        <p:txBody>
          <a:bodyPr wrap="square" rtlCol="0">
            <a:spAutoFit/>
          </a:bodyPr>
          <a:lstStyle/>
          <a:p>
            <a:r>
              <a:rPr lang="en-AU" sz="1100" b="1" dirty="0">
                <a:solidFill>
                  <a:srgbClr val="FFFF00"/>
                </a:solidFill>
                <a:latin typeface="Arial" panose="020B0604020202020204" pitchFamily="34" charset="0"/>
                <a:cs typeface="Arial" panose="020B0604020202020204" pitchFamily="34" charset="0"/>
              </a:rPr>
              <a:t>#####START_INPUT_RAINGAUGE_WEIGHTS</a:t>
            </a:r>
          </a:p>
          <a:p>
            <a:r>
              <a:rPr lang="en-AU" sz="1100" b="1" dirty="0">
                <a:solidFill>
                  <a:srgbClr val="FFFF00"/>
                </a:solidFill>
                <a:latin typeface="Arial" panose="020B0604020202020204" pitchFamily="34" charset="0"/>
                <a:cs typeface="Arial" panose="020B0604020202020204" pitchFamily="34" charset="0"/>
              </a:rPr>
              <a:t>SUB1                          1.00                  0.00                     0.00</a:t>
            </a:r>
          </a:p>
          <a:p>
            <a:r>
              <a:rPr lang="en-AU" sz="1100" b="1" dirty="0">
                <a:solidFill>
                  <a:srgbClr val="FFFF00"/>
                </a:solidFill>
                <a:latin typeface="Arial" panose="020B0604020202020204" pitchFamily="34" charset="0"/>
                <a:cs typeface="Arial" panose="020B0604020202020204" pitchFamily="34" charset="0"/>
              </a:rPr>
              <a:t>….</a:t>
            </a:r>
          </a:p>
          <a:p>
            <a:r>
              <a:rPr lang="en-AU" sz="1100" b="1" dirty="0">
                <a:solidFill>
                  <a:srgbClr val="FFFF00"/>
                </a:solidFill>
                <a:latin typeface="Arial" panose="020B0604020202020204" pitchFamily="34" charset="0"/>
                <a:cs typeface="Arial" panose="020B0604020202020204" pitchFamily="34" charset="0"/>
              </a:rPr>
              <a:t>SUB5                          0.60                  0.40                     0.00 </a:t>
            </a:r>
          </a:p>
          <a:p>
            <a:r>
              <a:rPr lang="en-AU" sz="1100" b="1" dirty="0">
                <a:solidFill>
                  <a:srgbClr val="FFFF00"/>
                </a:solidFill>
                <a:latin typeface="Arial" panose="020B0604020202020204" pitchFamily="34" charset="0"/>
                <a:cs typeface="Arial" panose="020B0604020202020204" pitchFamily="34" charset="0"/>
              </a:rPr>
              <a:t>SUB6                          0.50                  0.50                     0.00 </a:t>
            </a:r>
          </a:p>
          <a:p>
            <a:r>
              <a:rPr lang="en-AU" sz="1100" b="1" dirty="0">
                <a:solidFill>
                  <a:srgbClr val="FFFF00"/>
                </a:solidFill>
                <a:latin typeface="Arial" panose="020B0604020202020204" pitchFamily="34" charset="0"/>
                <a:cs typeface="Arial" panose="020B0604020202020204" pitchFamily="34" charset="0"/>
              </a:rPr>
              <a:t>SUB7                          0.50                  0.50                     0.00</a:t>
            </a:r>
          </a:p>
          <a:p>
            <a:r>
              <a:rPr lang="en-AU" sz="1100" b="1" dirty="0">
                <a:solidFill>
                  <a:srgbClr val="FFFF00"/>
                </a:solidFill>
                <a:latin typeface="Arial" panose="020B0604020202020204" pitchFamily="34" charset="0"/>
                <a:cs typeface="Arial" panose="020B0604020202020204" pitchFamily="34" charset="0"/>
              </a:rPr>
              <a:t>….</a:t>
            </a:r>
          </a:p>
          <a:p>
            <a:r>
              <a:rPr lang="en-AU" sz="1100" b="1" dirty="0">
                <a:solidFill>
                  <a:srgbClr val="FFFF00"/>
                </a:solidFill>
                <a:latin typeface="Arial" panose="020B0604020202020204" pitchFamily="34" charset="0"/>
                <a:cs typeface="Arial" panose="020B0604020202020204" pitchFamily="34" charset="0"/>
              </a:rPr>
              <a:t>SUB10                        0.00                  1.00                     0.00</a:t>
            </a:r>
          </a:p>
          <a:p>
            <a:r>
              <a:rPr lang="en-AU" sz="1100" b="1" dirty="0">
                <a:solidFill>
                  <a:srgbClr val="FFFF00"/>
                </a:solidFill>
                <a:latin typeface="Arial" panose="020B0604020202020204" pitchFamily="34" charset="0"/>
                <a:cs typeface="Arial" panose="020B0604020202020204" pitchFamily="34" charset="0"/>
              </a:rPr>
              <a:t>SUB11                        0.00                  0.60                     0.40</a:t>
            </a:r>
          </a:p>
          <a:p>
            <a:r>
              <a:rPr lang="en-AU" sz="1100" b="1" dirty="0">
                <a:solidFill>
                  <a:srgbClr val="FFFF00"/>
                </a:solidFill>
                <a:latin typeface="Arial" panose="020B0604020202020204" pitchFamily="34" charset="0"/>
                <a:cs typeface="Arial" panose="020B0604020202020204" pitchFamily="34" charset="0"/>
              </a:rPr>
              <a:t>….</a:t>
            </a:r>
          </a:p>
          <a:p>
            <a:r>
              <a:rPr lang="en-AU" sz="1100" b="1" dirty="0">
                <a:solidFill>
                  <a:srgbClr val="FFFF00"/>
                </a:solidFill>
                <a:latin typeface="Arial" panose="020B0604020202020204" pitchFamily="34" charset="0"/>
                <a:cs typeface="Arial" panose="020B0604020202020204" pitchFamily="34" charset="0"/>
              </a:rPr>
              <a:t>SUB17                        0.00                  0.00                     1.00</a:t>
            </a:r>
          </a:p>
          <a:p>
            <a:r>
              <a:rPr lang="en-AU" sz="1100" b="1" dirty="0">
                <a:solidFill>
                  <a:srgbClr val="FFFF00"/>
                </a:solidFill>
                <a:latin typeface="Arial" panose="020B0604020202020204" pitchFamily="34" charset="0"/>
                <a:cs typeface="Arial" panose="020B0604020202020204" pitchFamily="34" charset="0"/>
              </a:rPr>
              <a:t>#####END_INPUT_RAINGAUGE_WEIGHTS</a:t>
            </a:r>
          </a:p>
          <a:p>
            <a:endParaRPr lang="en-US" sz="1400" b="1" dirty="0">
              <a:solidFill>
                <a:srgbClr val="FFFF00"/>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86E2916-E62C-4309-87A8-FF1428E93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72" y="2945559"/>
            <a:ext cx="2974207" cy="3656743"/>
          </a:xfrm>
          <a:prstGeom prst="rect">
            <a:avLst/>
          </a:prstGeom>
        </p:spPr>
      </p:pic>
      <p:sp>
        <p:nvSpPr>
          <p:cNvPr id="9" name="TextBox 8">
            <a:extLst>
              <a:ext uri="{FF2B5EF4-FFF2-40B4-BE49-F238E27FC236}">
                <a16:creationId xmlns:a16="http://schemas.microsoft.com/office/drawing/2014/main" id="{11744B03-56E1-441D-BC89-A97121FCAB99}"/>
              </a:ext>
            </a:extLst>
          </p:cNvPr>
          <p:cNvSpPr txBox="1"/>
          <p:nvPr/>
        </p:nvSpPr>
        <p:spPr>
          <a:xfrm>
            <a:off x="8046720" y="4591786"/>
            <a:ext cx="4061861" cy="1569660"/>
          </a:xfrm>
          <a:prstGeom prst="rect">
            <a:avLst/>
          </a:prstGeom>
          <a:noFill/>
        </p:spPr>
        <p:txBody>
          <a:bodyPr wrap="square" rtlCol="0">
            <a:spAutoFit/>
          </a:bodyPr>
          <a:lstStyle/>
          <a:p>
            <a:r>
              <a:rPr lang="en-AU" sz="1600" i="1" dirty="0">
                <a:solidFill>
                  <a:schemeClr val="bg1"/>
                </a:solidFill>
                <a:latin typeface="Arial" panose="020B0604020202020204" pitchFamily="34" charset="0"/>
                <a:cs typeface="Arial" panose="020B0604020202020204" pitchFamily="34" charset="0"/>
              </a:rPr>
              <a:t>NOTE: Spatial/temporal intensity data from radar will assist this process considerably for historic events While not yet a broadly available, standardised, data option, it will when fitted to station data, become a desirable input option for WBNM!. </a:t>
            </a:r>
            <a:endParaRPr lang="en-US" sz="16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246012"/>
      </p:ext>
    </p:extLst>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4"/>
            <a:ext cx="11049000" cy="4863933"/>
          </a:xfrm>
        </p:spPr>
        <p:txBody>
          <a:bodyPr>
            <a:normAutofit/>
          </a:bodyPr>
          <a:lstStyle/>
          <a:p>
            <a:pPr marL="0" indent="0">
              <a:buNone/>
            </a:pPr>
            <a:r>
              <a:rPr lang="en-AU" sz="3200" b="1" dirty="0">
                <a:solidFill>
                  <a:schemeClr val="bg1"/>
                </a:solidFill>
              </a:rPr>
              <a:t>Simulating Moving Historic Storms </a:t>
            </a:r>
          </a:p>
          <a:p>
            <a:r>
              <a:rPr lang="en-AU" sz="2200" b="1" dirty="0">
                <a:solidFill>
                  <a:schemeClr val="bg1"/>
                </a:solidFill>
              </a:rPr>
              <a:t>Historically storms rarely stationary, reasonably obvious on radar – less so from gauge records so increased interest in modelling moving storms in recent years</a:t>
            </a:r>
          </a:p>
          <a:p>
            <a:r>
              <a:rPr lang="en-AU" sz="2200" b="1" dirty="0">
                <a:solidFill>
                  <a:schemeClr val="bg1"/>
                </a:solidFill>
              </a:rPr>
              <a:t>Always a concern as to clock sync with gauges and need at least three gauges to estimate local ground speed and direction of movement.</a:t>
            </a:r>
          </a:p>
          <a:p>
            <a:r>
              <a:rPr lang="en-AU" sz="2200" b="1" dirty="0">
                <a:solidFill>
                  <a:schemeClr val="bg1"/>
                </a:solidFill>
              </a:rPr>
              <a:t>Can add intermediate gauges with </a:t>
            </a:r>
            <a:r>
              <a:rPr lang="en-AU" sz="2200" b="1" dirty="0" err="1">
                <a:solidFill>
                  <a:schemeClr val="bg1"/>
                </a:solidFill>
              </a:rPr>
              <a:t>timeshift</a:t>
            </a:r>
            <a:r>
              <a:rPr lang="en-AU" sz="2200" b="1" dirty="0">
                <a:solidFill>
                  <a:schemeClr val="bg1"/>
                </a:solidFill>
              </a:rPr>
              <a:t> and factored intensity along route once direction, ground speed and intensity changes established.</a:t>
            </a:r>
          </a:p>
          <a:p>
            <a:r>
              <a:rPr lang="en-AU" sz="2200" b="1" dirty="0">
                <a:solidFill>
                  <a:schemeClr val="bg1"/>
                </a:solidFill>
              </a:rPr>
              <a:t>Always use nearest pattern for intermediate gauges– never attempt to average patterns!</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6" name="Picture 5">
            <a:extLst>
              <a:ext uri="{FF2B5EF4-FFF2-40B4-BE49-F238E27FC236}">
                <a16:creationId xmlns:a16="http://schemas.microsoft.com/office/drawing/2014/main" id="{8CBBF2B7-118F-410D-9298-1F1EBCF191C7}"/>
              </a:ext>
            </a:extLst>
          </p:cNvPr>
          <p:cNvPicPr>
            <a:picLocks noChangeAspect="1"/>
          </p:cNvPicPr>
          <p:nvPr/>
        </p:nvPicPr>
        <p:blipFill rotWithShape="1">
          <a:blip r:embed="rId2">
            <a:extLst>
              <a:ext uri="{28A0092B-C50C-407E-A947-70E740481C1C}">
                <a14:useLocalDpi xmlns:a14="http://schemas.microsoft.com/office/drawing/2010/main" val="0"/>
              </a:ext>
            </a:extLst>
          </a:blip>
          <a:srcRect l="347" t="6802" r="46879" b="65925"/>
          <a:stretch/>
        </p:blipFill>
        <p:spPr>
          <a:xfrm>
            <a:off x="3027892" y="5072694"/>
            <a:ext cx="5287904" cy="1751799"/>
          </a:xfrm>
          <a:prstGeom prst="rect">
            <a:avLst/>
          </a:prstGeom>
        </p:spPr>
      </p:pic>
    </p:spTree>
    <p:extLst>
      <p:ext uri="{BB962C8B-B14F-4D97-AF65-F5344CB8AC3E}">
        <p14:creationId xmlns:p14="http://schemas.microsoft.com/office/powerpoint/2010/main" val="1998705813"/>
      </p:ext>
    </p:extLst>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4"/>
            <a:ext cx="11049000" cy="4863933"/>
          </a:xfrm>
        </p:spPr>
        <p:txBody>
          <a:bodyPr>
            <a:normAutofit lnSpcReduction="10000"/>
          </a:bodyPr>
          <a:lstStyle/>
          <a:p>
            <a:pPr marL="0" indent="0">
              <a:buNone/>
            </a:pPr>
            <a:r>
              <a:rPr lang="en-AU" sz="3200" b="1" dirty="0">
                <a:solidFill>
                  <a:schemeClr val="bg1"/>
                </a:solidFill>
              </a:rPr>
              <a:t>Simulating Moving Design Storms</a:t>
            </a:r>
          </a:p>
          <a:p>
            <a:pPr marL="0" indent="0">
              <a:buNone/>
            </a:pPr>
            <a:r>
              <a:rPr lang="en-AU" sz="2400" b="1" dirty="0">
                <a:solidFill>
                  <a:schemeClr val="bg1"/>
                </a:solidFill>
              </a:rPr>
              <a:t>Not straightforward as design temporal patterns are the same for each design gauge in any particular design event. Currently, only way to simulate is to do a standard design run then save and reinput gauge hyetographs as a REC event with appropriate time shifts.</a:t>
            </a:r>
          </a:p>
          <a:p>
            <a:pPr marL="0" indent="0">
              <a:buNone/>
            </a:pPr>
            <a:r>
              <a:rPr lang="en-AU" sz="2400" b="1" dirty="0">
                <a:solidFill>
                  <a:schemeClr val="bg1"/>
                </a:solidFill>
              </a:rPr>
              <a:t>The use of a gauge time offset in the design gauge name  input line is being explored to permit this to be more easily simulated in a future release. (</a:t>
            </a:r>
            <a:r>
              <a:rPr lang="en-AU" sz="2400" b="1" dirty="0" err="1">
                <a:solidFill>
                  <a:schemeClr val="bg1"/>
                </a:solidFill>
              </a:rPr>
              <a:t>eg</a:t>
            </a:r>
            <a:r>
              <a:rPr lang="en-AU" sz="2400" b="1" dirty="0">
                <a:solidFill>
                  <a:schemeClr val="bg1"/>
                </a:solidFill>
              </a:rPr>
              <a:t>)</a:t>
            </a:r>
          </a:p>
          <a:p>
            <a:pPr marL="0" indent="0">
              <a:buNone/>
            </a:pPr>
            <a:r>
              <a:rPr lang="en-AU" sz="2400" b="1" dirty="0">
                <a:solidFill>
                  <a:srgbClr val="FFFF00"/>
                </a:solidFill>
              </a:rPr>
              <a:t>Tasmanian_Rainfall_IFDdatabase.csv </a:t>
            </a:r>
          </a:p>
          <a:p>
            <a:pPr marL="0" indent="0">
              <a:buNone/>
            </a:pPr>
            <a:r>
              <a:rPr lang="en-AU" sz="2400" b="1" dirty="0">
                <a:solidFill>
                  <a:srgbClr val="FFFF00"/>
                </a:solidFill>
              </a:rPr>
              <a:t>                      3                     </a:t>
            </a:r>
          </a:p>
          <a:p>
            <a:pPr marL="0" indent="0">
              <a:buNone/>
            </a:pPr>
            <a:r>
              <a:rPr lang="en-AU" sz="2400" b="1" dirty="0" err="1">
                <a:solidFill>
                  <a:srgbClr val="FFFF00"/>
                </a:solidFill>
              </a:rPr>
              <a:t>SorellCkBot</a:t>
            </a:r>
            <a:r>
              <a:rPr lang="en-AU" sz="2400" b="1" dirty="0">
                <a:solidFill>
                  <a:srgbClr val="FFFF00"/>
                </a:solidFill>
              </a:rPr>
              <a:t> </a:t>
            </a:r>
            <a:r>
              <a:rPr lang="en-AU" sz="2400" b="1" dirty="0">
                <a:solidFill>
                  <a:schemeClr val="bg1"/>
                </a:solidFill>
              </a:rPr>
              <a:t>                      </a:t>
            </a:r>
            <a:r>
              <a:rPr lang="en-AU" sz="2400" b="1" dirty="0">
                <a:solidFill>
                  <a:srgbClr val="FF0000"/>
                </a:solidFill>
              </a:rPr>
              <a:t>0          &lt;minutes offset start     - proposal only!                             </a:t>
            </a:r>
          </a:p>
          <a:p>
            <a:pPr marL="0" indent="0">
              <a:buNone/>
            </a:pPr>
            <a:r>
              <a:rPr lang="en-AU" sz="2400" b="1" dirty="0" err="1">
                <a:solidFill>
                  <a:srgbClr val="FFFF00"/>
                </a:solidFill>
              </a:rPr>
              <a:t>SorellCkMid</a:t>
            </a:r>
            <a:r>
              <a:rPr lang="en-AU" sz="2400" b="1" dirty="0">
                <a:solidFill>
                  <a:schemeClr val="bg1"/>
                </a:solidFill>
              </a:rPr>
              <a:t>                      </a:t>
            </a:r>
            <a:r>
              <a:rPr lang="en-AU" sz="2400" b="1" dirty="0">
                <a:solidFill>
                  <a:srgbClr val="FF0000"/>
                </a:solidFill>
              </a:rPr>
              <a:t>5</a:t>
            </a:r>
            <a:r>
              <a:rPr lang="en-AU" sz="2400" b="1" dirty="0">
                <a:solidFill>
                  <a:srgbClr val="00B050"/>
                </a:solidFill>
              </a:rPr>
              <a:t> </a:t>
            </a:r>
            <a:r>
              <a:rPr lang="en-AU" sz="2400" b="1" dirty="0">
                <a:solidFill>
                  <a:schemeClr val="bg1"/>
                </a:solidFill>
              </a:rPr>
              <a:t>              </a:t>
            </a:r>
          </a:p>
          <a:p>
            <a:pPr marL="0" indent="0">
              <a:buNone/>
            </a:pPr>
            <a:r>
              <a:rPr lang="en-AU" sz="2400" b="1" dirty="0" err="1">
                <a:solidFill>
                  <a:srgbClr val="FFFF00"/>
                </a:solidFill>
              </a:rPr>
              <a:t>SorellCkTop</a:t>
            </a:r>
            <a:r>
              <a:rPr lang="en-AU" sz="2400" b="1" dirty="0">
                <a:solidFill>
                  <a:schemeClr val="bg1"/>
                </a:solidFill>
              </a:rPr>
              <a:t>                    </a:t>
            </a:r>
            <a:r>
              <a:rPr lang="en-AU" sz="2400" b="1" dirty="0">
                <a:solidFill>
                  <a:srgbClr val="FF0000"/>
                </a:solidFill>
              </a:rPr>
              <a:t>10</a:t>
            </a:r>
          </a:p>
          <a:p>
            <a:pPr marL="0" indent="0">
              <a:buNone/>
            </a:pPr>
            <a:endParaRPr lang="en-AU" sz="24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2550748635"/>
      </p:ext>
    </p:extLst>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4"/>
            <a:ext cx="5886450" cy="4575175"/>
          </a:xfrm>
        </p:spPr>
        <p:txBody>
          <a:bodyPr>
            <a:normAutofit fontScale="25000" lnSpcReduction="20000"/>
          </a:bodyPr>
          <a:lstStyle/>
          <a:p>
            <a:pPr marL="0" indent="0">
              <a:buNone/>
            </a:pPr>
            <a:r>
              <a:rPr lang="en-AU" sz="9800" b="1" dirty="0">
                <a:solidFill>
                  <a:schemeClr val="bg1"/>
                </a:solidFill>
              </a:rPr>
              <a:t>Creating your ARR2016 rainfall.csv file</a:t>
            </a:r>
          </a:p>
          <a:p>
            <a:pPr marL="0" indent="0">
              <a:spcBef>
                <a:spcPts val="300"/>
              </a:spcBef>
              <a:buNone/>
            </a:pPr>
            <a:endParaRPr lang="en-US" sz="3600" b="1" dirty="0">
              <a:solidFill>
                <a:schemeClr val="bg1"/>
              </a:solidFill>
              <a:latin typeface="Courier New" panose="02070309020205020404" pitchFamily="49" charset="0"/>
              <a:cs typeface="Courier New" panose="02070309020205020404" pitchFamily="49" charset="0"/>
            </a:endParaRP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Copyright Commonwealth of Australia 2016 Bureau of Meteorology (ABN 92 637 533 532)</a:t>
            </a:r>
          </a:p>
          <a:p>
            <a:pPr marL="0" indent="0">
              <a:spcBef>
                <a:spcPts val="300"/>
              </a:spcBef>
              <a:buNone/>
            </a:pPr>
            <a:endParaRPr lang="en-US" sz="3600" b="1" dirty="0">
              <a:solidFill>
                <a:schemeClr val="bg1"/>
              </a:solidFill>
              <a:latin typeface="Courier New" panose="02070309020205020404" pitchFamily="49" charset="0"/>
              <a:cs typeface="Courier New" panose="02070309020205020404" pitchFamily="49" charset="0"/>
            </a:endParaRP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IFD Design Rainfall Depth (mm)</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Issued:,23 March 2017</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Location</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Label:,</a:t>
            </a:r>
            <a:r>
              <a:rPr lang="en-US" sz="3600" b="1" dirty="0" err="1">
                <a:solidFill>
                  <a:schemeClr val="bg1"/>
                </a:solidFill>
                <a:latin typeface="Courier New" panose="02070309020205020404" pitchFamily="49" charset="0"/>
                <a:cs typeface="Courier New" panose="02070309020205020404" pitchFamily="49" charset="0"/>
              </a:rPr>
              <a:t>SorellChTopIFD</a:t>
            </a:r>
            <a:endParaRPr lang="en-US" sz="3600" b="1" dirty="0">
              <a:solidFill>
                <a:schemeClr val="bg1"/>
              </a:solidFill>
              <a:latin typeface="Courier New" panose="02070309020205020404" pitchFamily="49" charset="0"/>
              <a:cs typeface="Courier New" panose="02070309020205020404" pitchFamily="49" charset="0"/>
            </a:endParaRP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Requested coordinate:,Easting,545888,Northing,5276088,Zone,55</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Nearest grid cell:,Latitude,42.6625(S),Longitude,147.5625(E)</a:t>
            </a:r>
          </a:p>
          <a:p>
            <a:pPr marL="0" indent="0">
              <a:spcBef>
                <a:spcPts val="300"/>
              </a:spcBef>
              <a:buNone/>
            </a:pPr>
            <a:endParaRPr lang="en-US" sz="3600" b="1" dirty="0">
              <a:solidFill>
                <a:schemeClr val="bg1"/>
              </a:solidFill>
              <a:latin typeface="Courier New" panose="02070309020205020404" pitchFamily="49" charset="0"/>
              <a:cs typeface="Courier New" panose="02070309020205020404" pitchFamily="49" charset="0"/>
            </a:endParaRP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,,Annual Exceedance Probability (AEP)</a:t>
            </a:r>
          </a:p>
          <a:p>
            <a:pPr marL="0" indent="0">
              <a:spcBef>
                <a:spcPts val="300"/>
              </a:spcBef>
              <a:buNone/>
            </a:pPr>
            <a:r>
              <a:rPr lang="en-US" sz="3600" b="1" dirty="0" err="1">
                <a:solidFill>
                  <a:schemeClr val="bg1"/>
                </a:solidFill>
                <a:latin typeface="Courier New" panose="02070309020205020404" pitchFamily="49" charset="0"/>
                <a:cs typeface="Courier New" panose="02070309020205020404" pitchFamily="49" charset="0"/>
              </a:rPr>
              <a:t>Duration,Duration</a:t>
            </a:r>
            <a:r>
              <a:rPr lang="en-US" sz="3600" b="1" dirty="0">
                <a:solidFill>
                  <a:schemeClr val="bg1"/>
                </a:solidFill>
                <a:latin typeface="Courier New" panose="02070309020205020404" pitchFamily="49" charset="0"/>
                <a:cs typeface="Courier New" panose="02070309020205020404" pitchFamily="49" charset="0"/>
              </a:rPr>
              <a:t> in min,63.2%,50%#,20%*,10%,5%,2%,1%</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1 min,1,1.10,1.25,1.74,2.10,2.48,3.03,3.48</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2 min,2,1.91,2.14,2.90,3.44,3.98,4.63,5.13</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3 min,3,2.54,2.85,3.88,4.62,5.37,6.32,7.06</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4 min,4,3.05,3.43,4.71,5.64,6.59,7.85,8.86</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5 min,5,3.48,3.93,5.42,6.52,7.65,9.21,10.5</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10 min,10,5.03,5.70,7.97,9.68,11.5,14.1,16.4</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15 min,15,6.10,6.92,9.69,11.8,14.0,17.3,20.0</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30 min,30,8.38,9.48,13.2,15.9,18.8,22.9,26.3</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1 hour,60,11.6,13.1,17.9,21.3,24.8,29.6,33.4</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2 hour,120,16.3,18.4,24.8,29.2,33.6,39.1,43.4</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3 hour,180,20.2,22.7,30.5,35.8,40.8,47.3,52.1</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6 hour,360,29.1,32.8,44.3,51.7,58.7,68.0,75.0</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12 hour,720,41.1,46.8,64.0,75.1,85.7,101,112</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24 hour,1440,55.1,63.2,88.3,105,121,144,162</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48 hour,2880,68.4,78.8,112,135,157,189,214</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72 hour,4320,74.6,86.0,122,148,173,209,236</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96 hour,5760,78.2,90.0,128,154,181,217,246</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120 hour,7200,80.7,92.8,131,158,185,221,250</a:t>
            </a:r>
          </a:p>
          <a:p>
            <a:pPr marL="0" indent="0">
              <a:spcBef>
                <a:spcPts val="300"/>
              </a:spcBef>
              <a:buNone/>
            </a:pPr>
            <a:r>
              <a:rPr lang="en-US" sz="3600" b="1" dirty="0">
                <a:solidFill>
                  <a:schemeClr val="bg1"/>
                </a:solidFill>
                <a:latin typeface="Courier New" panose="02070309020205020404" pitchFamily="49" charset="0"/>
                <a:cs typeface="Courier New" panose="02070309020205020404" pitchFamily="49" charset="0"/>
              </a:rPr>
              <a:t>144 hour,8640,82.8,95.0,134,160,186,222,251</a:t>
            </a:r>
          </a:p>
          <a:p>
            <a:pPr marL="0" indent="0">
              <a:spcBef>
                <a:spcPts val="0"/>
              </a:spcBef>
              <a:buNone/>
            </a:pPr>
            <a:r>
              <a:rPr lang="en-US" sz="3600" b="1" dirty="0">
                <a:solidFill>
                  <a:schemeClr val="bg1"/>
                </a:solidFill>
                <a:latin typeface="Courier New" panose="02070309020205020404" pitchFamily="49" charset="0"/>
                <a:cs typeface="Courier New" panose="02070309020205020404" pitchFamily="49" charset="0"/>
              </a:rPr>
              <a:t>168 hour,10080,84.6,96.9,135,161,187,222,252</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6D7AF7BF-22AB-4004-8E38-07C15753696E}"/>
              </a:ext>
            </a:extLst>
          </p:cNvPr>
          <p:cNvSpPr txBox="1"/>
          <p:nvPr/>
        </p:nvSpPr>
        <p:spPr>
          <a:xfrm>
            <a:off x="7934325" y="2390775"/>
            <a:ext cx="3171825" cy="369332"/>
          </a:xfrm>
          <a:prstGeom prst="rect">
            <a:avLst/>
          </a:prstGeom>
          <a:noFill/>
        </p:spPr>
        <p:txBody>
          <a:bodyPr wrap="square" rtlCol="0">
            <a:spAutoFit/>
          </a:bodyPr>
          <a:lstStyle/>
          <a:p>
            <a:r>
              <a:rPr lang="en-AU" dirty="0">
                <a:solidFill>
                  <a:srgbClr val="FF0000"/>
                </a:solidFill>
              </a:rPr>
              <a:t>&lt; As downloaded  from BOM </a:t>
            </a:r>
            <a:endParaRPr lang="en-US" dirty="0">
              <a:solidFill>
                <a:srgbClr val="FF0000"/>
              </a:solidFill>
            </a:endParaRPr>
          </a:p>
        </p:txBody>
      </p:sp>
    </p:spTree>
    <p:extLst>
      <p:ext uri="{BB962C8B-B14F-4D97-AF65-F5344CB8AC3E}">
        <p14:creationId xmlns:p14="http://schemas.microsoft.com/office/powerpoint/2010/main" val="4182300321"/>
      </p:ext>
    </p:extLst>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2999" y="1825624"/>
            <a:ext cx="10925176" cy="4575175"/>
          </a:xfrm>
        </p:spPr>
        <p:txBody>
          <a:bodyPr>
            <a:normAutofit/>
          </a:bodyPr>
          <a:lstStyle/>
          <a:p>
            <a:pPr marL="0" indent="0">
              <a:buNone/>
            </a:pPr>
            <a:r>
              <a:rPr lang="en-AU" b="1" dirty="0">
                <a:solidFill>
                  <a:schemeClr val="bg1"/>
                </a:solidFill>
              </a:rPr>
              <a:t>Creating your ARR2016 rainfall.csv file</a:t>
            </a:r>
          </a:p>
          <a:p>
            <a:pPr marL="0" indent="0">
              <a:spcBef>
                <a:spcPts val="300"/>
              </a:spcBef>
              <a:buNone/>
            </a:pPr>
            <a:r>
              <a:rPr lang="en-AU" sz="900" b="1" dirty="0">
                <a:solidFill>
                  <a:srgbClr val="92D050"/>
                </a:solidFill>
                <a:latin typeface="Courier New" panose="02070309020205020404" pitchFamily="49" charset="0"/>
                <a:cs typeface="Courier New" panose="02070309020205020404" pitchFamily="49" charset="0"/>
              </a:rPr>
              <a:t>#,WBNM2017 IFD file database - IFD header line and data starts after the START_DATA line  ,,,,,,,,,,,,,,,,,,,,,,,,,,,,,,,,,,,,,,,,,,,,,,,,,,,,,, &lt;Template&gt;</a:t>
            </a:r>
          </a:p>
          <a:p>
            <a:pPr marL="0" indent="0">
              <a:spcBef>
                <a:spcPts val="300"/>
              </a:spcBef>
              <a:buNone/>
            </a:pPr>
            <a:r>
              <a:rPr lang="en-AU" sz="900" b="1" dirty="0">
                <a:solidFill>
                  <a:srgbClr val="92D050"/>
                </a:solidFill>
                <a:latin typeface="Courier New" panose="02070309020205020404" pitchFamily="49" charset="0"/>
                <a:cs typeface="Courier New" panose="02070309020205020404" pitchFamily="49" charset="0"/>
              </a:rPr>
              <a:t>#,Any text in the  lines above START_DATA is ignored  - NOTE all rainfall is in mm </a:t>
            </a:r>
            <a:r>
              <a:rPr lang="en-AU" sz="900" b="1" dirty="0" err="1">
                <a:solidFill>
                  <a:srgbClr val="92D050"/>
                </a:solidFill>
                <a:latin typeface="Courier New" panose="02070309020205020404" pitchFamily="49" charset="0"/>
                <a:cs typeface="Courier New" panose="02070309020205020404" pitchFamily="49" charset="0"/>
              </a:rPr>
              <a:t>ie</a:t>
            </a:r>
            <a:r>
              <a:rPr lang="en-AU" sz="900" b="1" dirty="0">
                <a:solidFill>
                  <a:srgbClr val="92D050"/>
                </a:solidFill>
                <a:latin typeface="Courier New" panose="02070309020205020404" pitchFamily="49" charset="0"/>
                <a:cs typeface="Courier New" panose="02070309020205020404" pitchFamily="49" charset="0"/>
              </a:rPr>
              <a:t> total rainfall over the corresponding duration.,,,,,,,,,,,</a:t>
            </a:r>
          </a:p>
          <a:p>
            <a:pPr marL="0" indent="0">
              <a:spcBef>
                <a:spcPts val="300"/>
              </a:spcBef>
              <a:buNone/>
            </a:pPr>
            <a:r>
              <a:rPr lang="en-AU" sz="900" b="1" dirty="0">
                <a:solidFill>
                  <a:srgbClr val="92D050"/>
                </a:solidFill>
                <a:latin typeface="Courier New" panose="02070309020205020404" pitchFamily="49" charset="0"/>
                <a:cs typeface="Courier New" panose="02070309020205020404" pitchFamily="49" charset="0"/>
              </a:rPr>
              <a:t>#,This file should be saved in csv format (name and extension as you wish as explicitly referenced in your wbnm2017 </a:t>
            </a:r>
            <a:r>
              <a:rPr lang="en-AU" sz="900" b="1" dirty="0" err="1">
                <a:solidFill>
                  <a:srgbClr val="92D050"/>
                </a:solidFill>
                <a:latin typeface="Courier New" panose="02070309020205020404" pitchFamily="49" charset="0"/>
                <a:cs typeface="Courier New" panose="02070309020205020404" pitchFamily="49" charset="0"/>
              </a:rPr>
              <a:t>runfile</a:t>
            </a:r>
            <a:r>
              <a:rPr lang="en-AU" sz="900" b="1" dirty="0">
                <a:solidFill>
                  <a:srgbClr val="92D050"/>
                </a:solidFill>
                <a:latin typeface="Courier New" panose="02070309020205020404" pitchFamily="49" charset="0"/>
                <a:cs typeface="Courier New" panose="02070309020205020404" pitchFamily="49" charset="0"/>
              </a:rPr>
              <a:t>),,,,,,,,,,,,,,,,,,,,</a:t>
            </a:r>
          </a:p>
          <a:p>
            <a:pPr marL="0" indent="0">
              <a:spcBef>
                <a:spcPts val="300"/>
              </a:spcBef>
              <a:buNone/>
            </a:pPr>
            <a:r>
              <a:rPr lang="en-AU" sz="900" b="1" dirty="0">
                <a:solidFill>
                  <a:srgbClr val="92D050"/>
                </a:solidFill>
                <a:latin typeface="Courier New" panose="02070309020205020404" pitchFamily="49" charset="0"/>
                <a:cs typeface="Courier New" panose="02070309020205020404" pitchFamily="49" charset="0"/>
              </a:rPr>
              <a:t>#,If you use spaces in the gauge name - enclose the name in quotes to confirm it is one contiguous string ,,,,,,,,,,,,,,,,,,,,,,,,,,,,,,,,,,,,,,</a:t>
            </a:r>
          </a:p>
          <a:p>
            <a:pPr marL="0" indent="0">
              <a:spcBef>
                <a:spcPts val="300"/>
              </a:spcBef>
              <a:buNone/>
            </a:pPr>
            <a:r>
              <a:rPr lang="en-AU" sz="900" b="1" dirty="0">
                <a:solidFill>
                  <a:srgbClr val="92D050"/>
                </a:solidFill>
                <a:latin typeface="Courier New" panose="02070309020205020404" pitchFamily="49" charset="0"/>
                <a:cs typeface="Courier New" panose="02070309020205020404" pitchFamily="49" charset="0"/>
              </a:rPr>
              <a:t>#,DO NOT change the format of the data header line - it is used to locate rainfall of a particular </a:t>
            </a:r>
            <a:r>
              <a:rPr lang="en-AU" sz="900" b="1" dirty="0" err="1">
                <a:solidFill>
                  <a:srgbClr val="92D050"/>
                </a:solidFill>
                <a:latin typeface="Courier New" panose="02070309020205020404" pitchFamily="49" charset="0"/>
                <a:cs typeface="Courier New" panose="02070309020205020404" pitchFamily="49" charset="0"/>
              </a:rPr>
              <a:t>aep</a:t>
            </a:r>
            <a:r>
              <a:rPr lang="en-AU" sz="900" b="1" dirty="0">
                <a:solidFill>
                  <a:srgbClr val="92D050"/>
                </a:solidFill>
                <a:latin typeface="Courier New" panose="02070309020205020404" pitchFamily="49" charset="0"/>
                <a:cs typeface="Courier New" panose="02070309020205020404" pitchFamily="49" charset="0"/>
              </a:rPr>
              <a:t> and dura in the gauge's row of data,,,,,,</a:t>
            </a:r>
          </a:p>
          <a:p>
            <a:pPr marL="0" indent="0">
              <a:spcBef>
                <a:spcPts val="300"/>
              </a:spcBef>
              <a:buNone/>
            </a:pPr>
            <a:r>
              <a:rPr lang="en-AU" sz="900" b="1" dirty="0">
                <a:solidFill>
                  <a:srgbClr val="92D050"/>
                </a:solidFill>
                <a:latin typeface="Courier New" panose="02070309020205020404" pitchFamily="49" charset="0"/>
                <a:cs typeface="Courier New" panose="02070309020205020404" pitchFamily="49" charset="0"/>
              </a:rPr>
              <a:t>START_DATA======================================================================================================================================</a:t>
            </a:r>
          </a:p>
          <a:p>
            <a:pPr marL="0" indent="0">
              <a:spcBef>
                <a:spcPts val="300"/>
              </a:spcBef>
              <a:buNone/>
            </a:pPr>
            <a:r>
              <a:rPr lang="en-AU" sz="900" b="1" dirty="0">
                <a:solidFill>
                  <a:srgbClr val="92D050"/>
                </a:solidFill>
                <a:latin typeface="Courier New" panose="02070309020205020404" pitchFamily="49" charset="0"/>
                <a:cs typeface="Courier New" panose="02070309020205020404" pitchFamily="49" charset="0"/>
              </a:rPr>
              <a:t>"Gauge","Easting","Northing","Zone","Downloaded","1 min 63.2","1 min 50.","1 min 20.","1 min 10.","1 min 5.","1 min 2.","1 min 1.","2 min 63.2",</a:t>
            </a:r>
            <a:r>
              <a:rPr lang="en-AU" sz="900" b="1" dirty="0">
                <a:solidFill>
                  <a:schemeClr val="bg1"/>
                </a:solidFill>
                <a:latin typeface="Courier New" panose="02070309020205020404" pitchFamily="49" charset="0"/>
                <a:cs typeface="Courier New" panose="02070309020205020404" pitchFamily="49" charset="0"/>
              </a:rPr>
              <a:t> </a:t>
            </a:r>
            <a:r>
              <a:rPr lang="en-AU" sz="900" b="1" dirty="0">
                <a:solidFill>
                  <a:srgbClr val="92D050"/>
                </a:solidFill>
                <a:latin typeface="Courier New" panose="02070309020205020404" pitchFamily="49" charset="0"/>
                <a:cs typeface="Courier New" panose="02070309020205020404" pitchFamily="49" charset="0"/>
              </a:rPr>
              <a:t>&lt;etc&gt;</a:t>
            </a:r>
          </a:p>
          <a:p>
            <a:pPr marL="0" indent="0">
              <a:spcBef>
                <a:spcPts val="300"/>
              </a:spcBef>
              <a:buNone/>
            </a:pPr>
            <a:r>
              <a:rPr lang="en-AU" sz="900" b="1" dirty="0">
                <a:solidFill>
                  <a:srgbClr val="FFC000"/>
                </a:solidFill>
                <a:latin typeface="Courier New" panose="02070309020205020404" pitchFamily="49" charset="0"/>
                <a:cs typeface="Courier New" panose="02070309020205020404" pitchFamily="49" charset="0"/>
              </a:rPr>
              <a:t>SorellCkBot,545841,5261381,55,23-Mar-17,1.06,1.2,1.66,2,2.36,2.88,3.3,1.81,2.03,2.74,3.25,3.74,4.35,4.82,2.41,2.71,3.68,4.37,5.06,5.94,6.63,2.9, &lt;etc&gt;</a:t>
            </a:r>
          </a:p>
          <a:p>
            <a:pPr marL="0" indent="0">
              <a:spcBef>
                <a:spcPts val="300"/>
              </a:spcBef>
              <a:buNone/>
            </a:pPr>
            <a:r>
              <a:rPr lang="en-AU" sz="900" b="1" dirty="0">
                <a:solidFill>
                  <a:srgbClr val="FFC000"/>
                </a:solidFill>
                <a:latin typeface="Courier New" panose="02070309020205020404" pitchFamily="49" charset="0"/>
                <a:cs typeface="Courier New" panose="02070309020205020404" pitchFamily="49" charset="0"/>
              </a:rPr>
              <a:t>SorellCkMid,548789,5270022,55,23-Mar-17,1.11,1.25,1.74,2.1,2.48,3.02,3.47,1.9,2.13,2.88,3.41,3.95,4.58,5.09,2.52,2.84,3.86,4.6,5.34,6.26,7,3.04, &lt;etc&gt;</a:t>
            </a:r>
          </a:p>
          <a:p>
            <a:pPr marL="0" indent="0">
              <a:spcBef>
                <a:spcPts val="300"/>
              </a:spcBef>
              <a:buNone/>
            </a:pPr>
            <a:r>
              <a:rPr lang="en-AU" sz="900" b="1" dirty="0">
                <a:solidFill>
                  <a:srgbClr val="FFC000"/>
                </a:solidFill>
                <a:latin typeface="Courier New" panose="02070309020205020404" pitchFamily="49" charset="0"/>
                <a:cs typeface="Courier New" panose="02070309020205020404" pitchFamily="49" charset="0"/>
              </a:rPr>
              <a:t>SorellCkTop,545888,5276088,55,23-Mar-17,1.1,1.25,1.74,2.1,2.48,3.03,3.48,1.91,2.14,2.9,3.44,3.98,4.63,5.13,1.91,2.14,2.9,3.44,3.98,4.63,5.13,3.0 &lt;etc&gt;</a:t>
            </a:r>
          </a:p>
          <a:p>
            <a:pPr marL="0" indent="0">
              <a:spcBef>
                <a:spcPts val="300"/>
              </a:spcBef>
              <a:buNone/>
            </a:pPr>
            <a:endParaRPr lang="en-AU" sz="900" b="1" dirty="0">
              <a:solidFill>
                <a:schemeClr val="bg1"/>
              </a:solidFill>
              <a:latin typeface="Courier New" panose="02070309020205020404" pitchFamily="49" charset="0"/>
              <a:cs typeface="Courier New" panose="02070309020205020404" pitchFamily="49" charset="0"/>
            </a:endParaRPr>
          </a:p>
          <a:p>
            <a:pPr marL="0" indent="0">
              <a:spcBef>
                <a:spcPts val="300"/>
              </a:spcBef>
              <a:buNone/>
            </a:pPr>
            <a:endParaRPr lang="en-AU" sz="900" b="1" dirty="0">
              <a:solidFill>
                <a:schemeClr val="bg1"/>
              </a:solidFill>
              <a:latin typeface="Courier New" panose="02070309020205020404" pitchFamily="49" charset="0"/>
              <a:cs typeface="Courier New" panose="02070309020205020404" pitchFamily="49" charset="0"/>
            </a:endParaRPr>
          </a:p>
          <a:p>
            <a:pPr>
              <a:spcBef>
                <a:spcPts val="300"/>
              </a:spcBef>
            </a:pPr>
            <a:r>
              <a:rPr lang="en-AU" sz="1200" b="1" i="1" dirty="0">
                <a:solidFill>
                  <a:schemeClr val="bg1"/>
                </a:solidFill>
                <a:cs typeface="Courier New" panose="02070309020205020404" pitchFamily="49" charset="0"/>
              </a:rPr>
              <a:t>Y</a:t>
            </a:r>
            <a:r>
              <a:rPr lang="en-US" sz="1200" b="1" i="1" dirty="0" err="1">
                <a:solidFill>
                  <a:schemeClr val="bg1"/>
                </a:solidFill>
                <a:cs typeface="Courier New" panose="02070309020205020404" pitchFamily="49" charset="0"/>
              </a:rPr>
              <a:t>ou</a:t>
            </a:r>
            <a:r>
              <a:rPr lang="en-US" sz="1200" b="1" i="1" dirty="0">
                <a:solidFill>
                  <a:schemeClr val="bg1"/>
                </a:solidFill>
                <a:cs typeface="Courier New" panose="02070309020205020404" pitchFamily="49" charset="0"/>
              </a:rPr>
              <a:t> add the gauge data – BOM AEP columns stacked in a row using a text editor like Notepad++ or Ultra Edit </a:t>
            </a:r>
          </a:p>
          <a:p>
            <a:pPr>
              <a:spcBef>
                <a:spcPts val="300"/>
              </a:spcBef>
            </a:pPr>
            <a:r>
              <a:rPr lang="en-US" sz="1200" b="1" i="1" dirty="0">
                <a:solidFill>
                  <a:schemeClr val="bg1"/>
                </a:solidFill>
                <a:cs typeface="Courier New" panose="02070309020205020404" pitchFamily="49" charset="0"/>
              </a:rPr>
              <a:t>Do </a:t>
            </a:r>
            <a:r>
              <a:rPr lang="en-US" sz="1200" b="1" i="1" u="sng" dirty="0">
                <a:solidFill>
                  <a:schemeClr val="bg1"/>
                </a:solidFill>
                <a:cs typeface="Courier New" panose="02070309020205020404" pitchFamily="49" charset="0"/>
              </a:rPr>
              <a:t>not</a:t>
            </a:r>
            <a:r>
              <a:rPr lang="en-US" sz="1200" b="1" i="1" dirty="0">
                <a:solidFill>
                  <a:schemeClr val="bg1"/>
                </a:solidFill>
                <a:cs typeface="Courier New" panose="02070309020205020404" pitchFamily="49" charset="0"/>
              </a:rPr>
              <a:t> use Excel – it strips the quotes from the header strings when you save  as it internally  stores type in </a:t>
            </a:r>
            <a:r>
              <a:rPr lang="en-US" sz="1200" b="1" i="1" dirty="0" err="1">
                <a:solidFill>
                  <a:schemeClr val="bg1"/>
                </a:solidFill>
                <a:cs typeface="Courier New" panose="02070309020205020404" pitchFamily="49" charset="0"/>
              </a:rPr>
              <a:t>xslx</a:t>
            </a:r>
            <a:r>
              <a:rPr lang="en-US" sz="1200" b="1" i="1" dirty="0">
                <a:solidFill>
                  <a:schemeClr val="bg1"/>
                </a:solidFill>
                <a:cs typeface="Courier New" panose="02070309020205020404" pitchFamily="49" charset="0"/>
              </a:rPr>
              <a:t> but csv needs them!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818625666"/>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42872" y="1657796"/>
            <a:ext cx="6029327" cy="4944507"/>
          </a:xfrm>
        </p:spPr>
        <p:txBody>
          <a:bodyPr>
            <a:normAutofit fontScale="25000" lnSpcReduction="20000"/>
          </a:bodyPr>
          <a:lstStyle/>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wbnm_IFD.py</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This script reads the BOM IFD csv download table data</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for a station and appends it to the ..IFD_database.csv</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file that contains the collection of IFD </a:t>
            </a:r>
            <a:r>
              <a:rPr lang="en-US" sz="3200" b="1" dirty="0" err="1">
                <a:solidFill>
                  <a:srgbClr val="FFC000"/>
                </a:solidFill>
                <a:latin typeface="Courier New" panose="02070309020205020404" pitchFamily="49" charset="0"/>
                <a:cs typeface="Courier New" panose="02070309020205020404" pitchFamily="49" charset="0"/>
              </a:rPr>
              <a:t>datsets</a:t>
            </a:r>
            <a:r>
              <a:rPr lang="en-US" sz="3200" b="1" dirty="0">
                <a:solidFill>
                  <a:srgbClr val="FFC000"/>
                </a:solidFill>
                <a:latin typeface="Courier New" panose="02070309020205020404" pitchFamily="49" charset="0"/>
                <a:cs typeface="Courier New" panose="02070309020205020404" pitchFamily="49" charset="0"/>
              </a:rPr>
              <a:t> for</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the various downloaded gauge sites.</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It is configured to add the IFD data in a form compatible</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with wbnm2017.</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a:t>
            </a:r>
          </a:p>
          <a:p>
            <a:pPr marL="0" indent="0">
              <a:spcBef>
                <a:spcPts val="300"/>
              </a:spcBef>
              <a:buNone/>
            </a:pPr>
            <a:endParaRPr lang="en-US" sz="3200" b="1" dirty="0">
              <a:solidFill>
                <a:srgbClr val="FFC000"/>
              </a:solidFill>
              <a:latin typeface="Courier New" panose="02070309020205020404" pitchFamily="49" charset="0"/>
              <a:cs typeface="Courier New" panose="02070309020205020404" pitchFamily="49" charset="0"/>
            </a:endParaRP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import </a:t>
            </a:r>
            <a:r>
              <a:rPr lang="en-US" sz="3200" b="1" dirty="0" err="1">
                <a:solidFill>
                  <a:srgbClr val="FFC000"/>
                </a:solidFill>
                <a:latin typeface="Courier New" panose="02070309020205020404" pitchFamily="49" charset="0"/>
                <a:cs typeface="Courier New" panose="02070309020205020404" pitchFamily="49" charset="0"/>
              </a:rPr>
              <a:t>os</a:t>
            </a:r>
            <a:endParaRPr lang="en-US" sz="3200" b="1" dirty="0">
              <a:solidFill>
                <a:srgbClr val="FFC000"/>
              </a:solidFill>
              <a:latin typeface="Courier New" panose="02070309020205020404" pitchFamily="49" charset="0"/>
              <a:cs typeface="Courier New" panose="02070309020205020404" pitchFamily="49" charset="0"/>
            </a:endParaRP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import sys</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import string</a:t>
            </a:r>
          </a:p>
          <a:p>
            <a:pPr marL="0" indent="0">
              <a:spcBef>
                <a:spcPts val="300"/>
              </a:spcBef>
              <a:buNone/>
            </a:pPr>
            <a:endParaRPr lang="en-US" sz="3200" b="1" dirty="0">
              <a:solidFill>
                <a:srgbClr val="FFC000"/>
              </a:solidFill>
              <a:latin typeface="Courier New" panose="02070309020205020404" pitchFamily="49" charset="0"/>
              <a:cs typeface="Courier New" panose="02070309020205020404" pitchFamily="49" charset="0"/>
            </a:endParaRPr>
          </a:p>
          <a:p>
            <a:pPr marL="0" indent="0">
              <a:spcBef>
                <a:spcPts val="300"/>
              </a:spcBef>
              <a:buNone/>
            </a:pPr>
            <a:r>
              <a:rPr lang="en-US" sz="3200" b="1" dirty="0" err="1">
                <a:solidFill>
                  <a:srgbClr val="FFC000"/>
                </a:solidFill>
                <a:latin typeface="Courier New" panose="02070309020205020404" pitchFamily="49" charset="0"/>
                <a:cs typeface="Courier New" panose="02070309020205020404" pitchFamily="49" charset="0"/>
              </a:rPr>
              <a:t>csv_outfilename</a:t>
            </a:r>
            <a:r>
              <a:rPr lang="en-US" sz="3200" b="1" dirty="0">
                <a:solidFill>
                  <a:srgbClr val="FFC000"/>
                </a:solidFill>
                <a:latin typeface="Courier New" panose="02070309020205020404" pitchFamily="49" charset="0"/>
                <a:cs typeface="Courier New" panose="02070309020205020404" pitchFamily="49" charset="0"/>
              </a:rPr>
              <a:t> = 'NSW_Rainfall_IFDdatabase.csv'  # change as </a:t>
            </a:r>
            <a:r>
              <a:rPr lang="en-US" sz="3200" b="1" dirty="0" err="1">
                <a:solidFill>
                  <a:srgbClr val="FFC000"/>
                </a:solidFill>
                <a:latin typeface="Courier New" panose="02070309020205020404" pitchFamily="49" charset="0"/>
                <a:cs typeface="Courier New" panose="02070309020205020404" pitchFamily="49" charset="0"/>
              </a:rPr>
              <a:t>reqd</a:t>
            </a:r>
            <a:r>
              <a:rPr lang="en-US" sz="3200" b="1" dirty="0">
                <a:solidFill>
                  <a:srgbClr val="FFC000"/>
                </a:solidFill>
                <a:latin typeface="Courier New" panose="02070309020205020404" pitchFamily="49" charset="0"/>
                <a:cs typeface="Courier New" panose="02070309020205020404" pitchFamily="49" charset="0"/>
              </a:rPr>
              <a:t> to suit region</a:t>
            </a:r>
          </a:p>
          <a:p>
            <a:pPr marL="0" indent="0">
              <a:spcBef>
                <a:spcPts val="300"/>
              </a:spcBef>
              <a:buNone/>
            </a:pPr>
            <a:endParaRPr lang="en-US" sz="3200" b="1" dirty="0">
              <a:solidFill>
                <a:srgbClr val="FFC000"/>
              </a:solidFill>
              <a:latin typeface="Courier New" panose="02070309020205020404" pitchFamily="49" charset="0"/>
              <a:cs typeface="Courier New" panose="02070309020205020404" pitchFamily="49" charset="0"/>
            </a:endParaRPr>
          </a:p>
          <a:p>
            <a:pPr marL="0" indent="0">
              <a:spcBef>
                <a:spcPts val="300"/>
              </a:spcBef>
              <a:buNone/>
            </a:pPr>
            <a:r>
              <a:rPr lang="en-US" sz="3200" b="1" dirty="0" err="1">
                <a:solidFill>
                  <a:srgbClr val="FFC000"/>
                </a:solidFill>
                <a:latin typeface="Courier New" panose="02070309020205020404" pitchFamily="49" charset="0"/>
                <a:cs typeface="Courier New" panose="02070309020205020404" pitchFamily="49" charset="0"/>
              </a:rPr>
              <a:t>out_fid</a:t>
            </a:r>
            <a:r>
              <a:rPr lang="en-US" sz="3200" b="1" dirty="0">
                <a:solidFill>
                  <a:srgbClr val="FFC000"/>
                </a:solidFill>
                <a:latin typeface="Courier New" panose="02070309020205020404" pitchFamily="49" charset="0"/>
                <a:cs typeface="Courier New" panose="02070309020205020404" pitchFamily="49" charset="0"/>
              </a:rPr>
              <a:t> = open(</a:t>
            </a:r>
            <a:r>
              <a:rPr lang="en-US" sz="3200" b="1" dirty="0" err="1">
                <a:solidFill>
                  <a:srgbClr val="FFC000"/>
                </a:solidFill>
                <a:latin typeface="Courier New" panose="02070309020205020404" pitchFamily="49" charset="0"/>
                <a:cs typeface="Courier New" panose="02070309020205020404" pitchFamily="49" charset="0"/>
              </a:rPr>
              <a:t>csv_outfilename</a:t>
            </a:r>
            <a:r>
              <a:rPr lang="en-US" sz="3200" b="1" dirty="0">
                <a:solidFill>
                  <a:srgbClr val="FFC000"/>
                </a:solidFill>
                <a:latin typeface="Courier New" panose="02070309020205020404" pitchFamily="49" charset="0"/>
                <a:cs typeface="Courier New" panose="02070309020205020404" pitchFamily="49" charset="0"/>
              </a:rPr>
              <a:t>, 'a')    # open the ...IFDDatabase.csv out file for appending</a:t>
            </a:r>
          </a:p>
          <a:p>
            <a:pPr marL="0" indent="0">
              <a:spcBef>
                <a:spcPts val="300"/>
              </a:spcBef>
              <a:buNone/>
            </a:pPr>
            <a:endParaRPr lang="en-US" sz="3200" b="1" dirty="0">
              <a:solidFill>
                <a:srgbClr val="FFC000"/>
              </a:solidFill>
              <a:latin typeface="Courier New" panose="02070309020205020404" pitchFamily="49" charset="0"/>
              <a:cs typeface="Courier New" panose="02070309020205020404" pitchFamily="49" charset="0"/>
            </a:endParaRPr>
          </a:p>
          <a:p>
            <a:pPr marL="0" indent="0">
              <a:spcBef>
                <a:spcPts val="300"/>
              </a:spcBef>
              <a:buNone/>
            </a:pPr>
            <a:r>
              <a:rPr lang="en-US" sz="3200" b="1" dirty="0" err="1">
                <a:solidFill>
                  <a:srgbClr val="FFC000"/>
                </a:solidFill>
                <a:latin typeface="Courier New" panose="02070309020205020404" pitchFamily="49" charset="0"/>
                <a:cs typeface="Courier New" panose="02070309020205020404" pitchFamily="49" charset="0"/>
              </a:rPr>
              <a:t>csv_inpfilenames</a:t>
            </a:r>
            <a:r>
              <a:rPr lang="en-US" sz="3200" b="1" dirty="0">
                <a:solidFill>
                  <a:srgbClr val="FFC000"/>
                </a:solidFill>
                <a:latin typeface="Courier New" panose="02070309020205020404" pitchFamily="49" charset="0"/>
                <a:cs typeface="Courier New" panose="02070309020205020404" pitchFamily="49" charset="0"/>
              </a:rPr>
              <a:t> = []</a:t>
            </a:r>
          </a:p>
          <a:p>
            <a:pPr marL="0" indent="0">
              <a:spcBef>
                <a:spcPts val="300"/>
              </a:spcBef>
              <a:buNone/>
            </a:pPr>
            <a:r>
              <a:rPr lang="en-US" sz="3200" b="1" dirty="0" err="1">
                <a:solidFill>
                  <a:srgbClr val="FFC000"/>
                </a:solidFill>
                <a:latin typeface="Courier New" panose="02070309020205020404" pitchFamily="49" charset="0"/>
                <a:cs typeface="Courier New" panose="02070309020205020404" pitchFamily="49" charset="0"/>
              </a:rPr>
              <a:t>csv_inpfilenames</a:t>
            </a:r>
            <a:r>
              <a:rPr lang="en-US" sz="3200" b="1" dirty="0">
                <a:solidFill>
                  <a:srgbClr val="FFC000"/>
                </a:solidFill>
                <a:latin typeface="Courier New" panose="02070309020205020404" pitchFamily="49" charset="0"/>
                <a:cs typeface="Courier New" panose="02070309020205020404" pitchFamily="49" charset="0"/>
              </a:rPr>
              <a:t> = ['Macriv1.csv', 'Macriv2.csv', 'Macriv3.csv', 'Macriv4.csv', 'Macriv5.csv']</a:t>
            </a:r>
          </a:p>
          <a:p>
            <a:pPr marL="0" indent="0">
              <a:spcBef>
                <a:spcPts val="300"/>
              </a:spcBef>
              <a:buNone/>
            </a:pPr>
            <a:endParaRPr lang="en-US" sz="3200" b="1" dirty="0">
              <a:solidFill>
                <a:srgbClr val="FFC000"/>
              </a:solidFill>
              <a:latin typeface="Courier New" panose="02070309020205020404" pitchFamily="49" charset="0"/>
              <a:cs typeface="Courier New" panose="02070309020205020404" pitchFamily="49" charset="0"/>
            </a:endParaRP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for i in range(</a:t>
            </a:r>
            <a:r>
              <a:rPr lang="en-US" sz="3200" b="1" dirty="0" err="1">
                <a:solidFill>
                  <a:srgbClr val="FFC000"/>
                </a:solidFill>
                <a:latin typeface="Courier New" panose="02070309020205020404" pitchFamily="49" charset="0"/>
                <a:cs typeface="Courier New" panose="02070309020205020404" pitchFamily="49" charset="0"/>
              </a:rPr>
              <a:t>len</a:t>
            </a:r>
            <a:r>
              <a:rPr lang="en-US" sz="3200" b="1" dirty="0">
                <a:solidFill>
                  <a:srgbClr val="FFC000"/>
                </a:solidFill>
                <a:latin typeface="Courier New" panose="02070309020205020404" pitchFamily="49" charset="0"/>
                <a:cs typeface="Courier New" panose="02070309020205020404" pitchFamily="49" charset="0"/>
              </a:rPr>
              <a:t>(</a:t>
            </a:r>
            <a:r>
              <a:rPr lang="en-US" sz="3200" b="1" dirty="0" err="1">
                <a:solidFill>
                  <a:srgbClr val="FFC000"/>
                </a:solidFill>
                <a:latin typeface="Courier New" panose="02070309020205020404" pitchFamily="49" charset="0"/>
                <a:cs typeface="Courier New" panose="02070309020205020404" pitchFamily="49" charset="0"/>
              </a:rPr>
              <a:t>csv_inpfilenames</a:t>
            </a:r>
            <a:r>
              <a:rPr lang="en-US" sz="3200" b="1" dirty="0">
                <a:solidFill>
                  <a:srgbClr val="FFC000"/>
                </a:solidFill>
                <a:latin typeface="Courier New" panose="02070309020205020404" pitchFamily="49" charset="0"/>
                <a:cs typeface="Courier New" panose="02070309020205020404" pitchFamily="49" charset="0"/>
              </a:rPr>
              <a:t>)):  # read in a csv BOM file</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a:t>
            </a:r>
            <a:r>
              <a:rPr lang="en-US" sz="3200" b="1" dirty="0" err="1">
                <a:solidFill>
                  <a:srgbClr val="FFC000"/>
                </a:solidFill>
                <a:latin typeface="Courier New" panose="02070309020205020404" pitchFamily="49" charset="0"/>
                <a:cs typeface="Courier New" panose="02070309020205020404" pitchFamily="49" charset="0"/>
              </a:rPr>
              <a:t>IFD_line</a:t>
            </a:r>
            <a:r>
              <a:rPr lang="en-US" sz="3200" b="1" dirty="0">
                <a:solidFill>
                  <a:srgbClr val="FFC000"/>
                </a:solidFill>
                <a:latin typeface="Courier New" panose="02070309020205020404" pitchFamily="49" charset="0"/>
                <a:cs typeface="Courier New" panose="02070309020205020404" pitchFamily="49" charset="0"/>
              </a:rPr>
              <a:t> = ''</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a:t>
            </a:r>
            <a:r>
              <a:rPr lang="en-US" sz="3200" b="1" dirty="0" err="1">
                <a:solidFill>
                  <a:srgbClr val="FFC000"/>
                </a:solidFill>
                <a:latin typeface="Courier New" panose="02070309020205020404" pitchFamily="49" charset="0"/>
                <a:cs typeface="Courier New" panose="02070309020205020404" pitchFamily="49" charset="0"/>
              </a:rPr>
              <a:t>inp_fid</a:t>
            </a:r>
            <a:r>
              <a:rPr lang="en-US" sz="3200" b="1" dirty="0">
                <a:solidFill>
                  <a:srgbClr val="FFC000"/>
                </a:solidFill>
                <a:latin typeface="Courier New" panose="02070309020205020404" pitchFamily="49" charset="0"/>
                <a:cs typeface="Courier New" panose="02070309020205020404" pitchFamily="49" charset="0"/>
              </a:rPr>
              <a:t> = open(</a:t>
            </a:r>
            <a:r>
              <a:rPr lang="en-US" sz="3200" b="1" dirty="0" err="1">
                <a:solidFill>
                  <a:srgbClr val="FFC000"/>
                </a:solidFill>
                <a:latin typeface="Courier New" panose="02070309020205020404" pitchFamily="49" charset="0"/>
                <a:cs typeface="Courier New" panose="02070309020205020404" pitchFamily="49" charset="0"/>
              </a:rPr>
              <a:t>csv_inpfilenames</a:t>
            </a:r>
            <a:r>
              <a:rPr lang="en-US" sz="3200" b="1" dirty="0">
                <a:solidFill>
                  <a:srgbClr val="FFC000"/>
                </a:solidFill>
                <a:latin typeface="Courier New" panose="02070309020205020404" pitchFamily="49" charset="0"/>
                <a:cs typeface="Courier New" panose="02070309020205020404" pitchFamily="49" charset="0"/>
              </a:rPr>
              <a:t>[i], 'r')  # open the BOM IFD csv file for input</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a:t>
            </a:r>
            <a:r>
              <a:rPr lang="en-US" sz="3200" b="1" dirty="0" err="1">
                <a:solidFill>
                  <a:srgbClr val="FFC000"/>
                </a:solidFill>
                <a:latin typeface="Courier New" panose="02070309020205020404" pitchFamily="49" charset="0"/>
                <a:cs typeface="Courier New" panose="02070309020205020404" pitchFamily="49" charset="0"/>
              </a:rPr>
              <a:t>inp_lines</a:t>
            </a:r>
            <a:r>
              <a:rPr lang="en-US" sz="3200" b="1" dirty="0">
                <a:solidFill>
                  <a:srgbClr val="FFC000"/>
                </a:solidFill>
                <a:latin typeface="Courier New" panose="02070309020205020404" pitchFamily="49" charset="0"/>
                <a:cs typeface="Courier New" panose="02070309020205020404" pitchFamily="49" charset="0"/>
              </a:rPr>
              <a:t> = </a:t>
            </a:r>
            <a:r>
              <a:rPr lang="en-US" sz="3200" b="1" dirty="0" err="1">
                <a:solidFill>
                  <a:srgbClr val="FFC000"/>
                </a:solidFill>
                <a:latin typeface="Courier New" panose="02070309020205020404" pitchFamily="49" charset="0"/>
                <a:cs typeface="Courier New" panose="02070309020205020404" pitchFamily="49" charset="0"/>
              </a:rPr>
              <a:t>inp_fid.readlines</a:t>
            </a:r>
            <a:r>
              <a:rPr lang="en-US" sz="3200" b="1" dirty="0">
                <a:solidFill>
                  <a:srgbClr val="FFC000"/>
                </a:solidFill>
                <a:latin typeface="Courier New" panose="02070309020205020404" pitchFamily="49" charset="0"/>
                <a:cs typeface="Courier New" panose="02070309020205020404" pitchFamily="49" charset="0"/>
              </a:rPr>
              <a:t>()     # read all station  IFD </a:t>
            </a:r>
            <a:r>
              <a:rPr lang="en-US" sz="3200" b="1" dirty="0" err="1">
                <a:solidFill>
                  <a:srgbClr val="FFC000"/>
                </a:solidFill>
                <a:latin typeface="Courier New" panose="02070309020205020404" pitchFamily="49" charset="0"/>
                <a:cs typeface="Courier New" panose="02070309020205020404" pitchFamily="49" charset="0"/>
              </a:rPr>
              <a:t>matl</a:t>
            </a:r>
            <a:r>
              <a:rPr lang="en-US" sz="3200" b="1" dirty="0">
                <a:solidFill>
                  <a:srgbClr val="FFC000"/>
                </a:solidFill>
                <a:latin typeface="Courier New" panose="02070309020205020404" pitchFamily="49" charset="0"/>
                <a:cs typeface="Courier New" panose="02070309020205020404" pitchFamily="49" charset="0"/>
              </a:rPr>
              <a:t> into string list</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a:t>
            </a:r>
            <a:r>
              <a:rPr lang="en-US" sz="3200" b="1" dirty="0" err="1">
                <a:solidFill>
                  <a:srgbClr val="FFC000"/>
                </a:solidFill>
                <a:latin typeface="Courier New" panose="02070309020205020404" pitchFamily="49" charset="0"/>
                <a:cs typeface="Courier New" panose="02070309020205020404" pitchFamily="49" charset="0"/>
              </a:rPr>
              <a:t>inp_fid.close</a:t>
            </a:r>
            <a:r>
              <a:rPr lang="en-US" sz="3200" b="1" dirty="0">
                <a:solidFill>
                  <a:srgbClr val="FFC000"/>
                </a:solidFill>
                <a:latin typeface="Courier New" panose="02070309020205020404" pitchFamily="49" charset="0"/>
                <a:cs typeface="Courier New" panose="02070309020205020404" pitchFamily="49" charset="0"/>
              </a:rPr>
              <a:t>()                     # close the input IFD csv file</a:t>
            </a:r>
          </a:p>
          <a:p>
            <a:pPr marL="0" indent="0">
              <a:spcBef>
                <a:spcPts val="300"/>
              </a:spcBef>
              <a:buNone/>
            </a:pPr>
            <a:endParaRPr lang="en-US" sz="3200" b="1" dirty="0">
              <a:solidFill>
                <a:srgbClr val="FFC000"/>
              </a:solidFill>
              <a:latin typeface="Courier New" panose="02070309020205020404" pitchFamily="49" charset="0"/>
              <a:cs typeface="Courier New" panose="02070309020205020404" pitchFamily="49" charset="0"/>
            </a:endParaRPr>
          </a:p>
          <a:p>
            <a:pPr marL="0" indent="0">
              <a:spcBef>
                <a:spcPts val="300"/>
              </a:spcBef>
              <a:buNone/>
            </a:pPr>
            <a:endParaRPr lang="en-US" sz="3200" b="1" dirty="0">
              <a:solidFill>
                <a:srgbClr val="FFC000"/>
              </a:solidFill>
              <a:latin typeface="Courier New" panose="02070309020205020404" pitchFamily="49" charset="0"/>
              <a:cs typeface="Courier New" panose="02070309020205020404" pitchFamily="49" charset="0"/>
            </a:endParaRP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values = []  # extract what </a:t>
            </a:r>
            <a:r>
              <a:rPr lang="en-US" sz="3200" b="1" dirty="0" err="1">
                <a:solidFill>
                  <a:srgbClr val="FFC000"/>
                </a:solidFill>
                <a:latin typeface="Courier New" panose="02070309020205020404" pitchFamily="49" charset="0"/>
                <a:cs typeface="Courier New" panose="02070309020205020404" pitchFamily="49" charset="0"/>
              </a:rPr>
              <a:t>reqd</a:t>
            </a:r>
            <a:r>
              <a:rPr lang="en-US" sz="3200" b="1" dirty="0">
                <a:solidFill>
                  <a:srgbClr val="FFC000"/>
                </a:solidFill>
                <a:latin typeface="Courier New" panose="02070309020205020404" pitchFamily="49" charset="0"/>
                <a:cs typeface="Courier New" panose="02070309020205020404" pitchFamily="49" charset="0"/>
              </a:rPr>
              <a:t> from this csv</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values = </a:t>
            </a:r>
            <a:r>
              <a:rPr lang="en-US" sz="3200" b="1" dirty="0" err="1">
                <a:solidFill>
                  <a:srgbClr val="FFC000"/>
                </a:solidFill>
                <a:latin typeface="Courier New" panose="02070309020205020404" pitchFamily="49" charset="0"/>
                <a:cs typeface="Courier New" panose="02070309020205020404" pitchFamily="49" charset="0"/>
              </a:rPr>
              <a:t>inp_lines</a:t>
            </a:r>
            <a:r>
              <a:rPr lang="en-US" sz="3200" b="1" dirty="0">
                <a:solidFill>
                  <a:srgbClr val="FFC000"/>
                </a:solidFill>
                <a:latin typeface="Courier New" panose="02070309020205020404" pitchFamily="49" charset="0"/>
                <a:cs typeface="Courier New" panose="02070309020205020404" pitchFamily="49" charset="0"/>
              </a:rPr>
              <a:t>[3].split(',')   # split the issued line into values</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downloaded = values[1].</a:t>
            </a:r>
            <a:r>
              <a:rPr lang="en-US" sz="3200" b="1" dirty="0" err="1">
                <a:solidFill>
                  <a:srgbClr val="FFC000"/>
                </a:solidFill>
                <a:latin typeface="Courier New" panose="02070309020205020404" pitchFamily="49" charset="0"/>
                <a:cs typeface="Courier New" panose="02070309020205020404" pitchFamily="49" charset="0"/>
              </a:rPr>
              <a:t>rstrip</a:t>
            </a:r>
            <a:r>
              <a:rPr lang="en-US" sz="3200" b="1" dirty="0">
                <a:solidFill>
                  <a:srgbClr val="FFC000"/>
                </a:solidFill>
                <a:latin typeface="Courier New" panose="02070309020205020404" pitchFamily="49" charset="0"/>
                <a:cs typeface="Courier New" panose="02070309020205020404" pitchFamily="49" charset="0"/>
              </a:rPr>
              <a:t>()</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values = </a:t>
            </a:r>
            <a:r>
              <a:rPr lang="en-US" sz="3200" b="1" dirty="0" err="1">
                <a:solidFill>
                  <a:srgbClr val="FFC000"/>
                </a:solidFill>
                <a:latin typeface="Courier New" panose="02070309020205020404" pitchFamily="49" charset="0"/>
                <a:cs typeface="Courier New" panose="02070309020205020404" pitchFamily="49" charset="0"/>
              </a:rPr>
              <a:t>inp_lines</a:t>
            </a:r>
            <a:r>
              <a:rPr lang="en-US" sz="3200" b="1" dirty="0">
                <a:solidFill>
                  <a:srgbClr val="FFC000"/>
                </a:solidFill>
                <a:latin typeface="Courier New" panose="02070309020205020404" pitchFamily="49" charset="0"/>
                <a:cs typeface="Courier New" panose="02070309020205020404" pitchFamily="49" charset="0"/>
              </a:rPr>
              <a:t>[5].split(',')   # split the station line into values</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station = values[1].</a:t>
            </a:r>
            <a:r>
              <a:rPr lang="en-US" sz="3200" b="1" dirty="0" err="1">
                <a:solidFill>
                  <a:srgbClr val="FFC000"/>
                </a:solidFill>
                <a:latin typeface="Courier New" panose="02070309020205020404" pitchFamily="49" charset="0"/>
                <a:cs typeface="Courier New" panose="02070309020205020404" pitchFamily="49" charset="0"/>
              </a:rPr>
              <a:t>rstrip</a:t>
            </a:r>
            <a:r>
              <a:rPr lang="en-US" sz="3200" b="1" dirty="0">
                <a:solidFill>
                  <a:srgbClr val="FFC000"/>
                </a:solidFill>
                <a:latin typeface="Courier New" panose="02070309020205020404" pitchFamily="49" charset="0"/>
                <a:cs typeface="Courier New" panose="02070309020205020404" pitchFamily="49" charset="0"/>
              </a:rPr>
              <a:t>()</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values = </a:t>
            </a:r>
            <a:r>
              <a:rPr lang="en-US" sz="3200" b="1" dirty="0" err="1">
                <a:solidFill>
                  <a:srgbClr val="FFC000"/>
                </a:solidFill>
                <a:latin typeface="Courier New" panose="02070309020205020404" pitchFamily="49" charset="0"/>
                <a:cs typeface="Courier New" panose="02070309020205020404" pitchFamily="49" charset="0"/>
              </a:rPr>
              <a:t>inp_lines</a:t>
            </a:r>
            <a:r>
              <a:rPr lang="en-US" sz="3200" b="1" dirty="0">
                <a:solidFill>
                  <a:srgbClr val="FFC000"/>
                </a:solidFill>
                <a:latin typeface="Courier New" panose="02070309020205020404" pitchFamily="49" charset="0"/>
                <a:cs typeface="Courier New" panose="02070309020205020404" pitchFamily="49" charset="0"/>
              </a:rPr>
              <a:t>[6].split(',')   # split the </a:t>
            </a:r>
            <a:r>
              <a:rPr lang="en-US" sz="3200" b="1" dirty="0" err="1">
                <a:solidFill>
                  <a:srgbClr val="FFC000"/>
                </a:solidFill>
                <a:latin typeface="Courier New" panose="02070309020205020404" pitchFamily="49" charset="0"/>
                <a:cs typeface="Courier New" panose="02070309020205020404" pitchFamily="49" charset="0"/>
              </a:rPr>
              <a:t>coords</a:t>
            </a:r>
            <a:r>
              <a:rPr lang="en-US" sz="3200" b="1" dirty="0">
                <a:solidFill>
                  <a:srgbClr val="FFC000"/>
                </a:solidFill>
                <a:latin typeface="Courier New" panose="02070309020205020404" pitchFamily="49" charset="0"/>
                <a:cs typeface="Courier New" panose="02070309020205020404" pitchFamily="49" charset="0"/>
              </a:rPr>
              <a:t> line into values</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easting = values[2].</a:t>
            </a:r>
            <a:r>
              <a:rPr lang="en-US" sz="3200" b="1" dirty="0" err="1">
                <a:solidFill>
                  <a:srgbClr val="FFC000"/>
                </a:solidFill>
                <a:latin typeface="Courier New" panose="02070309020205020404" pitchFamily="49" charset="0"/>
                <a:cs typeface="Courier New" panose="02070309020205020404" pitchFamily="49" charset="0"/>
              </a:rPr>
              <a:t>rstrip</a:t>
            </a:r>
            <a:r>
              <a:rPr lang="en-US" sz="3200" b="1" dirty="0">
                <a:solidFill>
                  <a:srgbClr val="FFC000"/>
                </a:solidFill>
                <a:latin typeface="Courier New" panose="02070309020205020404" pitchFamily="49" charset="0"/>
                <a:cs typeface="Courier New" panose="02070309020205020404" pitchFamily="49" charset="0"/>
              </a:rPr>
              <a:t>()</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northing = values[4].</a:t>
            </a:r>
            <a:r>
              <a:rPr lang="en-US" sz="3200" b="1" dirty="0" err="1">
                <a:solidFill>
                  <a:srgbClr val="FFC000"/>
                </a:solidFill>
                <a:latin typeface="Courier New" panose="02070309020205020404" pitchFamily="49" charset="0"/>
                <a:cs typeface="Courier New" panose="02070309020205020404" pitchFamily="49" charset="0"/>
              </a:rPr>
              <a:t>rstrip</a:t>
            </a:r>
            <a:r>
              <a:rPr lang="en-US" sz="3200" b="1" dirty="0">
                <a:solidFill>
                  <a:srgbClr val="FFC000"/>
                </a:solidFill>
                <a:latin typeface="Courier New" panose="02070309020205020404" pitchFamily="49" charset="0"/>
                <a:cs typeface="Courier New" panose="02070309020205020404" pitchFamily="49" charset="0"/>
              </a:rPr>
              <a:t>()</a:t>
            </a:r>
          </a:p>
          <a:p>
            <a:pPr marL="0" indent="0">
              <a:spcBef>
                <a:spcPts val="300"/>
              </a:spcBef>
              <a:buNone/>
            </a:pPr>
            <a:r>
              <a:rPr lang="en-US" sz="3200" b="1" dirty="0">
                <a:solidFill>
                  <a:srgbClr val="FFC000"/>
                </a:solidFill>
                <a:latin typeface="Courier New" panose="02070309020205020404" pitchFamily="49" charset="0"/>
                <a:cs typeface="Courier New" panose="02070309020205020404" pitchFamily="49" charset="0"/>
              </a:rPr>
              <a:t>    zone = values[6].</a:t>
            </a:r>
            <a:r>
              <a:rPr lang="en-US" sz="3200" b="1" dirty="0" err="1">
                <a:solidFill>
                  <a:srgbClr val="FFC000"/>
                </a:solidFill>
                <a:latin typeface="Courier New" panose="02070309020205020404" pitchFamily="49" charset="0"/>
                <a:cs typeface="Courier New" panose="02070309020205020404" pitchFamily="49" charset="0"/>
              </a:rPr>
              <a:t>rstrip</a:t>
            </a:r>
            <a:r>
              <a:rPr lang="en-US" sz="3200" b="1" dirty="0">
                <a:solidFill>
                  <a:srgbClr val="FFC000"/>
                </a:solidFill>
                <a:latin typeface="Courier New" panose="02070309020205020404" pitchFamily="49" charset="0"/>
                <a:cs typeface="Courier New" panose="02070309020205020404" pitchFamily="49" charset="0"/>
              </a:rPr>
              <a:t>()</a:t>
            </a:r>
          </a:p>
          <a:p>
            <a:pPr marL="0" indent="0">
              <a:spcBef>
                <a:spcPts val="300"/>
              </a:spcBef>
              <a:buNone/>
            </a:pPr>
            <a:endParaRPr lang="en-US" sz="3200" b="1" dirty="0">
              <a:solidFill>
                <a:schemeClr val="bg1"/>
              </a:solidFill>
              <a:cs typeface="Courier New" panose="02070309020205020404" pitchFamily="49"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CC404F7B-33ED-4438-A817-435CB63DC8AF}"/>
              </a:ext>
            </a:extLst>
          </p:cNvPr>
          <p:cNvSpPr txBox="1"/>
          <p:nvPr/>
        </p:nvSpPr>
        <p:spPr>
          <a:xfrm>
            <a:off x="6172199" y="1830477"/>
            <a:ext cx="6261287" cy="4262705"/>
          </a:xfrm>
          <a:prstGeom prst="rect">
            <a:avLst/>
          </a:prstGeom>
          <a:noFill/>
        </p:spPr>
        <p:txBody>
          <a:bodyPr wrap="square" rtlCol="0">
            <a:spAutoFit/>
          </a:bodyPr>
          <a:lstStyle/>
          <a:p>
            <a:pPr>
              <a:spcBef>
                <a:spcPts val="300"/>
              </a:spcBef>
            </a:pPr>
            <a:endParaRPr lang="en-US" sz="800" b="1" dirty="0">
              <a:solidFill>
                <a:srgbClr val="FFC000"/>
              </a:solidFill>
              <a:latin typeface="Courier New" panose="02070309020205020404" pitchFamily="49" charset="0"/>
              <a:cs typeface="Courier New" panose="02070309020205020404" pitchFamily="49" charset="0"/>
            </a:endParaRP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    </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 = (station + ',')        # populate the first few fields</a:t>
            </a: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    </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 = </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 + (easting + ',')</a:t>
            </a: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    </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 = </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 + (northing + ',')</a:t>
            </a: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    </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 = </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 + (zone + ',')</a:t>
            </a: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    </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 = </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 + (downloaded + ',')</a:t>
            </a:r>
          </a:p>
          <a:p>
            <a:pPr>
              <a:spcBef>
                <a:spcPts val="300"/>
              </a:spcBef>
            </a:pPr>
            <a:endParaRPr lang="en-US" sz="800" b="1" dirty="0">
              <a:solidFill>
                <a:srgbClr val="FFC000"/>
              </a:solidFill>
              <a:latin typeface="Courier New" panose="02070309020205020404" pitchFamily="49" charset="0"/>
              <a:cs typeface="Courier New" panose="02070309020205020404" pitchFamily="49" charset="0"/>
            </a:endParaRP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    for j in range(11, </a:t>
            </a:r>
            <a:r>
              <a:rPr lang="en-US" sz="800" b="1" dirty="0" err="1">
                <a:solidFill>
                  <a:srgbClr val="FFC000"/>
                </a:solidFill>
                <a:latin typeface="Courier New" panose="02070309020205020404" pitchFamily="49" charset="0"/>
                <a:cs typeface="Courier New" panose="02070309020205020404" pitchFamily="49" charset="0"/>
              </a:rPr>
              <a:t>len</a:t>
            </a:r>
            <a:r>
              <a:rPr lang="en-US" sz="800" b="1" dirty="0">
                <a:solidFill>
                  <a:srgbClr val="FFC000"/>
                </a:solidFill>
                <a:latin typeface="Courier New" panose="02070309020205020404" pitchFamily="49" charset="0"/>
                <a:cs typeface="Courier New" panose="02070309020205020404" pitchFamily="49" charset="0"/>
              </a:rPr>
              <a:t>(</a:t>
            </a:r>
            <a:r>
              <a:rPr lang="en-US" sz="800" b="1" dirty="0" err="1">
                <a:solidFill>
                  <a:srgbClr val="FFC000"/>
                </a:solidFill>
                <a:latin typeface="Courier New" panose="02070309020205020404" pitchFamily="49" charset="0"/>
                <a:cs typeface="Courier New" panose="02070309020205020404" pitchFamily="49" charset="0"/>
              </a:rPr>
              <a:t>inp_lines</a:t>
            </a:r>
            <a:r>
              <a:rPr lang="en-US" sz="800" b="1" dirty="0">
                <a:solidFill>
                  <a:srgbClr val="FFC000"/>
                </a:solidFill>
                <a:latin typeface="Courier New" panose="02070309020205020404" pitchFamily="49" charset="0"/>
                <a:cs typeface="Courier New" panose="02070309020205020404" pitchFamily="49" charset="0"/>
              </a:rPr>
              <a:t>)):   # skip up to IFD then read </a:t>
            </a:r>
            <a:r>
              <a:rPr lang="en-US" sz="800" b="1" dirty="0" err="1">
                <a:solidFill>
                  <a:srgbClr val="FFC000"/>
                </a:solidFill>
                <a:latin typeface="Courier New" panose="02070309020205020404" pitchFamily="49" charset="0"/>
                <a:cs typeface="Courier New" panose="02070309020205020404" pitchFamily="49" charset="0"/>
              </a:rPr>
              <a:t>IFd</a:t>
            </a:r>
            <a:r>
              <a:rPr lang="en-US" sz="800" b="1" dirty="0">
                <a:solidFill>
                  <a:srgbClr val="FFC000"/>
                </a:solidFill>
                <a:latin typeface="Courier New" panose="02070309020205020404" pitchFamily="49" charset="0"/>
                <a:cs typeface="Courier New" panose="02070309020205020404" pitchFamily="49" charset="0"/>
              </a:rPr>
              <a:t> data</a:t>
            </a: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        values = </a:t>
            </a:r>
            <a:r>
              <a:rPr lang="en-US" sz="800" b="1" dirty="0" err="1">
                <a:solidFill>
                  <a:srgbClr val="FFC000"/>
                </a:solidFill>
                <a:latin typeface="Courier New" panose="02070309020205020404" pitchFamily="49" charset="0"/>
                <a:cs typeface="Courier New" panose="02070309020205020404" pitchFamily="49" charset="0"/>
              </a:rPr>
              <a:t>inp_lines</a:t>
            </a:r>
            <a:r>
              <a:rPr lang="en-US" sz="800" b="1" dirty="0">
                <a:solidFill>
                  <a:srgbClr val="FFC000"/>
                </a:solidFill>
                <a:latin typeface="Courier New" panose="02070309020205020404" pitchFamily="49" charset="0"/>
                <a:cs typeface="Courier New" panose="02070309020205020404" pitchFamily="49" charset="0"/>
              </a:rPr>
              <a:t>[j].split(',')  # split the IFD data line into values</a:t>
            </a: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        for k in range(2, 9):</a:t>
            </a: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            </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 = </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 + ((values[k].</a:t>
            </a:r>
            <a:r>
              <a:rPr lang="en-US" sz="800" b="1" dirty="0" err="1">
                <a:solidFill>
                  <a:srgbClr val="FFC000"/>
                </a:solidFill>
                <a:latin typeface="Courier New" panose="02070309020205020404" pitchFamily="49" charset="0"/>
                <a:cs typeface="Courier New" panose="02070309020205020404" pitchFamily="49" charset="0"/>
              </a:rPr>
              <a:t>rstrip</a:t>
            </a:r>
            <a:r>
              <a:rPr lang="en-US" sz="800" b="1" dirty="0">
                <a:solidFill>
                  <a:srgbClr val="FFC000"/>
                </a:solidFill>
                <a:latin typeface="Courier New" panose="02070309020205020404" pitchFamily="49" charset="0"/>
                <a:cs typeface="Courier New" panose="02070309020205020404" pitchFamily="49" charset="0"/>
              </a:rPr>
              <a:t>()) + ',')  # append this lines IFD data</a:t>
            </a: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    </a:t>
            </a: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    </a:t>
            </a:r>
            <a:r>
              <a:rPr lang="en-US" sz="800" b="1" dirty="0" err="1">
                <a:solidFill>
                  <a:srgbClr val="FFC000"/>
                </a:solidFill>
                <a:latin typeface="Courier New" panose="02070309020205020404" pitchFamily="49" charset="0"/>
                <a:cs typeface="Courier New" panose="02070309020205020404" pitchFamily="49" charset="0"/>
              </a:rPr>
              <a:t>out_fid.write</a:t>
            </a:r>
            <a:r>
              <a:rPr lang="en-US" sz="800" b="1" dirty="0">
                <a:solidFill>
                  <a:srgbClr val="FFC000"/>
                </a:solidFill>
                <a:latin typeface="Courier New" panose="02070309020205020404" pitchFamily="49" charset="0"/>
                <a:cs typeface="Courier New" panose="02070309020205020404" pitchFamily="49" charset="0"/>
              </a:rPr>
              <a:t>( </a:t>
            </a:r>
            <a:r>
              <a:rPr lang="en-US" sz="800" b="1" dirty="0" err="1">
                <a:solidFill>
                  <a:srgbClr val="FFC000"/>
                </a:solidFill>
                <a:latin typeface="Courier New" panose="02070309020205020404" pitchFamily="49" charset="0"/>
                <a:cs typeface="Courier New" panose="02070309020205020404" pitchFamily="49" charset="0"/>
              </a:rPr>
              <a:t>str</a:t>
            </a:r>
            <a:r>
              <a:rPr lang="en-US" sz="800" b="1" dirty="0">
                <a:solidFill>
                  <a:srgbClr val="FFC000"/>
                </a:solidFill>
                <a:latin typeface="Courier New" panose="02070309020205020404" pitchFamily="49" charset="0"/>
                <a:cs typeface="Courier New" panose="02070309020205020404" pitchFamily="49" charset="0"/>
              </a:rPr>
              <a:t>(</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a:t>
            </a:r>
            <a:r>
              <a:rPr lang="en-US" sz="800" b="1" dirty="0" err="1">
                <a:solidFill>
                  <a:srgbClr val="FFC000"/>
                </a:solidFill>
                <a:latin typeface="Courier New" panose="02070309020205020404" pitchFamily="49" charset="0"/>
                <a:cs typeface="Courier New" panose="02070309020205020404" pitchFamily="49" charset="0"/>
              </a:rPr>
              <a:t>len</a:t>
            </a:r>
            <a:r>
              <a:rPr lang="en-US" sz="800" b="1" dirty="0">
                <a:solidFill>
                  <a:srgbClr val="FFC000"/>
                </a:solidFill>
                <a:latin typeface="Courier New" panose="02070309020205020404" pitchFamily="49" charset="0"/>
                <a:cs typeface="Courier New" panose="02070309020205020404" pitchFamily="49" charset="0"/>
              </a:rPr>
              <a:t>(</a:t>
            </a:r>
            <a:r>
              <a:rPr lang="en-US" sz="800" b="1" dirty="0" err="1">
                <a:solidFill>
                  <a:srgbClr val="FFC000"/>
                </a:solidFill>
                <a:latin typeface="Courier New" panose="02070309020205020404" pitchFamily="49" charset="0"/>
                <a:cs typeface="Courier New" panose="02070309020205020404" pitchFamily="49" charset="0"/>
              </a:rPr>
              <a:t>IFD_line</a:t>
            </a:r>
            <a:r>
              <a:rPr lang="en-US" sz="800" b="1" dirty="0">
                <a:solidFill>
                  <a:srgbClr val="FFC000"/>
                </a:solidFill>
                <a:latin typeface="Courier New" panose="02070309020205020404" pitchFamily="49" charset="0"/>
                <a:cs typeface="Courier New" panose="02070309020205020404" pitchFamily="49" charset="0"/>
              </a:rPr>
              <a:t>)-1])+'\n' )</a:t>
            </a:r>
          </a:p>
          <a:p>
            <a:pPr>
              <a:spcBef>
                <a:spcPts val="300"/>
              </a:spcBef>
            </a:pPr>
            <a:endParaRPr lang="en-US" sz="800" b="1" dirty="0">
              <a:solidFill>
                <a:srgbClr val="FFC000"/>
              </a:solidFill>
              <a:latin typeface="Courier New" panose="02070309020205020404" pitchFamily="49" charset="0"/>
              <a:cs typeface="Courier New" panose="02070309020205020404" pitchFamily="49" charset="0"/>
            </a:endParaRPr>
          </a:p>
          <a:p>
            <a:pPr>
              <a:spcBef>
                <a:spcPts val="300"/>
              </a:spcBef>
            </a:pPr>
            <a:r>
              <a:rPr lang="en-US" sz="800" b="1" dirty="0" err="1">
                <a:solidFill>
                  <a:srgbClr val="FFC000"/>
                </a:solidFill>
                <a:latin typeface="Courier New" panose="02070309020205020404" pitchFamily="49" charset="0"/>
                <a:cs typeface="Courier New" panose="02070309020205020404" pitchFamily="49" charset="0"/>
              </a:rPr>
              <a:t>out_fid.close</a:t>
            </a:r>
            <a:endParaRPr lang="en-US" sz="800" b="1" dirty="0">
              <a:solidFill>
                <a:srgbClr val="FFC000"/>
              </a:solidFill>
              <a:latin typeface="Courier New" panose="02070309020205020404" pitchFamily="49" charset="0"/>
              <a:cs typeface="Courier New" panose="02070309020205020404" pitchFamily="49" charset="0"/>
            </a:endParaRPr>
          </a:p>
          <a:p>
            <a:pPr>
              <a:spcBef>
                <a:spcPts val="300"/>
              </a:spcBef>
            </a:pPr>
            <a:endParaRPr lang="en-US" sz="800" b="1" dirty="0">
              <a:solidFill>
                <a:srgbClr val="FFC000"/>
              </a:solidFill>
              <a:latin typeface="Courier New" panose="02070309020205020404" pitchFamily="49" charset="0"/>
              <a:cs typeface="Courier New" panose="02070309020205020404" pitchFamily="49" charset="0"/>
            </a:endParaRPr>
          </a:p>
          <a:p>
            <a:pPr>
              <a:spcBef>
                <a:spcPts val="300"/>
              </a:spcBef>
            </a:pPr>
            <a:r>
              <a:rPr lang="en-US" sz="800" b="1" dirty="0">
                <a:solidFill>
                  <a:srgbClr val="FFC000"/>
                </a:solidFill>
                <a:latin typeface="Courier New" panose="02070309020205020404" pitchFamily="49" charset="0"/>
                <a:cs typeface="Courier New" panose="02070309020205020404" pitchFamily="49" charset="0"/>
              </a:rPr>
              <a:t>print('</a:t>
            </a:r>
            <a:r>
              <a:rPr lang="en-US" sz="800" b="1" dirty="0" err="1">
                <a:solidFill>
                  <a:srgbClr val="FFC000"/>
                </a:solidFill>
                <a:latin typeface="Courier New" panose="02070309020205020404" pitchFamily="49" charset="0"/>
                <a:cs typeface="Courier New" panose="02070309020205020404" pitchFamily="49" charset="0"/>
              </a:rPr>
              <a:t>Alldone</a:t>
            </a:r>
            <a:r>
              <a:rPr lang="en-US" sz="800" b="1" dirty="0">
                <a:solidFill>
                  <a:srgbClr val="FFC000"/>
                </a:solidFill>
                <a:latin typeface="Courier New" panose="02070309020205020404" pitchFamily="49" charset="0"/>
                <a:cs typeface="Courier New" panose="02070309020205020404" pitchFamily="49" charset="0"/>
              </a:rPr>
              <a:t> ....’)</a:t>
            </a:r>
          </a:p>
          <a:p>
            <a:pPr>
              <a:spcBef>
                <a:spcPts val="300"/>
              </a:spcBef>
            </a:pPr>
            <a:endParaRPr lang="en-AU" sz="800" b="1" dirty="0">
              <a:solidFill>
                <a:schemeClr val="bg1"/>
              </a:solidFill>
              <a:latin typeface="Courier New" panose="02070309020205020404" pitchFamily="49" charset="0"/>
              <a:cs typeface="Courier New" panose="02070309020205020404" pitchFamily="49" charset="0"/>
            </a:endParaRPr>
          </a:p>
          <a:p>
            <a:pPr>
              <a:spcBef>
                <a:spcPts val="300"/>
              </a:spcBef>
            </a:pPr>
            <a:endParaRPr lang="en-AU" sz="800" b="1" dirty="0">
              <a:solidFill>
                <a:schemeClr val="bg1"/>
              </a:solidFill>
              <a:latin typeface="Courier New" panose="02070309020205020404" pitchFamily="49" charset="0"/>
              <a:cs typeface="Courier New" panose="02070309020205020404" pitchFamily="49" charset="0"/>
            </a:endParaRPr>
          </a:p>
          <a:p>
            <a:pPr>
              <a:spcBef>
                <a:spcPts val="300"/>
              </a:spcBef>
            </a:pPr>
            <a:endParaRPr lang="en-AU" sz="800" b="1" dirty="0">
              <a:solidFill>
                <a:schemeClr val="bg1"/>
              </a:solidFill>
              <a:latin typeface="Courier New" panose="02070309020205020404" pitchFamily="49" charset="0"/>
              <a:cs typeface="Courier New" panose="02070309020205020404" pitchFamily="49" charset="0"/>
            </a:endParaRPr>
          </a:p>
          <a:p>
            <a:pPr>
              <a:spcBef>
                <a:spcPts val="300"/>
              </a:spcBef>
            </a:pPr>
            <a:endParaRPr lang="en-AU" sz="800" b="1" dirty="0">
              <a:solidFill>
                <a:schemeClr val="bg1"/>
              </a:solidFill>
              <a:latin typeface="Courier New" panose="02070309020205020404" pitchFamily="49" charset="0"/>
              <a:cs typeface="Courier New" panose="02070309020205020404" pitchFamily="49" charset="0"/>
            </a:endParaRPr>
          </a:p>
          <a:p>
            <a:pPr>
              <a:spcBef>
                <a:spcPts val="300"/>
              </a:spcBef>
            </a:pPr>
            <a:r>
              <a:rPr lang="en-AU" sz="2400" b="1" dirty="0">
                <a:solidFill>
                  <a:schemeClr val="bg1"/>
                </a:solidFill>
                <a:cs typeface="Courier New" panose="02070309020205020404" pitchFamily="49" charset="0"/>
              </a:rPr>
              <a:t>A</a:t>
            </a:r>
            <a:r>
              <a:rPr lang="en-US" sz="2400" b="1" dirty="0">
                <a:solidFill>
                  <a:schemeClr val="bg1"/>
                </a:solidFill>
                <a:cs typeface="Courier New" panose="02070309020205020404" pitchFamily="49" charset="0"/>
              </a:rPr>
              <a:t> python script to make creation easier!</a:t>
            </a:r>
          </a:p>
          <a:p>
            <a:pPr>
              <a:spcBef>
                <a:spcPts val="300"/>
              </a:spcBef>
            </a:pPr>
            <a:r>
              <a:rPr lang="en-AU" sz="2000" i="1" dirty="0">
                <a:solidFill>
                  <a:schemeClr val="bg1"/>
                </a:solidFill>
                <a:cs typeface="Courier New" panose="02070309020205020404" pitchFamily="49" charset="0"/>
              </a:rPr>
              <a:t>(available in the WBNM2017/</a:t>
            </a:r>
            <a:r>
              <a:rPr lang="en-AU" sz="2000" i="1" dirty="0" err="1">
                <a:solidFill>
                  <a:schemeClr val="bg1"/>
                </a:solidFill>
                <a:cs typeface="Courier New" panose="02070309020205020404" pitchFamily="49" charset="0"/>
              </a:rPr>
              <a:t>misc</a:t>
            </a:r>
            <a:r>
              <a:rPr lang="en-AU" sz="2000" i="1" dirty="0">
                <a:solidFill>
                  <a:schemeClr val="bg1"/>
                </a:solidFill>
                <a:cs typeface="Courier New" panose="02070309020205020404" pitchFamily="49" charset="0"/>
              </a:rPr>
              <a:t> directory)</a:t>
            </a:r>
            <a:endParaRPr lang="en-US" sz="2000" i="1" dirty="0">
              <a:solidFill>
                <a:schemeClr val="bg1"/>
              </a:solidFill>
              <a:cs typeface="Courier New" panose="02070309020205020404" pitchFamily="49" charset="0"/>
            </a:endParaRPr>
          </a:p>
        </p:txBody>
      </p:sp>
    </p:spTree>
    <p:extLst>
      <p:ext uri="{BB962C8B-B14F-4D97-AF65-F5344CB8AC3E}">
        <p14:creationId xmlns:p14="http://schemas.microsoft.com/office/powerpoint/2010/main" val="263893065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119791-CD51-41C8-B446-8EF504910AE9}"/>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13447"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2017---------------------------------Overview</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825625"/>
            <a:ext cx="11049000" cy="4351338"/>
          </a:xfrm>
        </p:spPr>
        <p:txBody>
          <a:bodyPr>
            <a:normAutofit/>
          </a:bodyPr>
          <a:lstStyle/>
          <a:p>
            <a:pPr marL="0" indent="0">
              <a:buNone/>
            </a:pPr>
            <a:r>
              <a:rPr lang="en-AU" sz="3200" b="1" i="1" dirty="0">
                <a:solidFill>
                  <a:schemeClr val="bg1"/>
                </a:solidFill>
              </a:rPr>
              <a:t>MODEL OUTPUTS</a:t>
            </a:r>
          </a:p>
          <a:p>
            <a:pPr marL="0" indent="0">
              <a:buNone/>
            </a:pPr>
            <a:r>
              <a:rPr lang="en-AU" altLang="en-US" dirty="0">
                <a:solidFill>
                  <a:schemeClr val="bg1"/>
                </a:solidFill>
              </a:rPr>
              <a:t>Basic optional outputs are;</a:t>
            </a:r>
          </a:p>
          <a:p>
            <a:pPr lvl="1"/>
            <a:r>
              <a:rPr lang="en-AU" altLang="en-US" dirty="0">
                <a:solidFill>
                  <a:schemeClr val="bg1"/>
                </a:solidFill>
              </a:rPr>
              <a:t>Runoff (hydrographs) at several locations within each subarea</a:t>
            </a:r>
          </a:p>
          <a:p>
            <a:pPr lvl="1"/>
            <a:r>
              <a:rPr lang="en-AU" altLang="en-US" dirty="0">
                <a:solidFill>
                  <a:schemeClr val="bg1"/>
                </a:solidFill>
              </a:rPr>
              <a:t>Detail summary tables for each storm event of; </a:t>
            </a:r>
          </a:p>
          <a:p>
            <a:pPr lvl="2"/>
            <a:r>
              <a:rPr lang="en-AU" altLang="en-US" dirty="0">
                <a:solidFill>
                  <a:schemeClr val="bg1"/>
                </a:solidFill>
              </a:rPr>
              <a:t>Rainfall Depths, Peak Flows, Volumes, Timings in each subarea</a:t>
            </a:r>
          </a:p>
          <a:p>
            <a:pPr lvl="2"/>
            <a:r>
              <a:rPr lang="en-AU" altLang="en-US" dirty="0">
                <a:solidFill>
                  <a:schemeClr val="bg1"/>
                </a:solidFill>
              </a:rPr>
              <a:t>Hydraulic behaviour of Culverts and Scorable weirs</a:t>
            </a:r>
          </a:p>
          <a:p>
            <a:pPr lvl="2"/>
            <a:r>
              <a:rPr lang="en-AU" altLang="en-US" dirty="0">
                <a:solidFill>
                  <a:schemeClr val="bg1"/>
                </a:solidFill>
              </a:rPr>
              <a:t>Hydraulic behaviour of Local and Outlet structures</a:t>
            </a:r>
          </a:p>
          <a:p>
            <a:pPr lvl="1"/>
            <a:r>
              <a:rPr lang="en-AU" altLang="en-US" dirty="0">
                <a:solidFill>
                  <a:schemeClr val="bg1"/>
                </a:solidFill>
              </a:rPr>
              <a:t>A detail summary table for each storm  </a:t>
            </a:r>
          </a:p>
          <a:p>
            <a:pPr lvl="1"/>
            <a:r>
              <a:rPr lang="en-AU" altLang="en-US" dirty="0">
                <a:solidFill>
                  <a:schemeClr val="bg1"/>
                </a:solidFill>
              </a:rPr>
              <a:t>And if run in design mode</a:t>
            </a:r>
          </a:p>
          <a:p>
            <a:pPr lvl="2"/>
            <a:r>
              <a:rPr lang="en-AU" altLang="en-US" dirty="0">
                <a:solidFill>
                  <a:schemeClr val="bg1"/>
                </a:solidFill>
              </a:rPr>
              <a:t>All of the above for a single event or spectrum of storm events</a:t>
            </a:r>
          </a:p>
          <a:p>
            <a:pPr lvl="2"/>
            <a:r>
              <a:rPr lang="en-AU" altLang="en-US" dirty="0">
                <a:solidFill>
                  <a:schemeClr val="bg1"/>
                </a:solidFill>
              </a:rPr>
              <a:t>Design peak flow spectrum summaries</a:t>
            </a:r>
          </a:p>
          <a:p>
            <a:pPr marL="0" indent="0">
              <a:buNone/>
            </a:pPr>
            <a:endParaRPr lang="en-US" sz="3200" b="1" i="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852394473"/>
      </p:ext>
    </p:extLst>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0696575" cy="4351338"/>
          </a:xfrm>
        </p:spPr>
        <p:txBody>
          <a:bodyPr>
            <a:normAutofit/>
          </a:bodyPr>
          <a:lstStyle/>
          <a:p>
            <a:pPr marL="0" indent="0">
              <a:buNone/>
            </a:pPr>
            <a:r>
              <a:rPr lang="en-AU" sz="3200" b="1" dirty="0">
                <a:solidFill>
                  <a:schemeClr val="bg1"/>
                </a:solidFill>
              </a:rPr>
              <a:t>Spatial Losses</a:t>
            </a:r>
          </a:p>
          <a:p>
            <a:r>
              <a:rPr lang="en-AU" sz="2400" b="1" dirty="0">
                <a:solidFill>
                  <a:schemeClr val="bg1"/>
                </a:solidFill>
              </a:rPr>
              <a:t>If soil types, cover or rainfall intensities vary significantly across the catchment then global losses (as is the default in ARR 2016) may be inappropriate. Typically spatial (</a:t>
            </a:r>
            <a:r>
              <a:rPr lang="en-AU" sz="2400" b="1" dirty="0" err="1">
                <a:solidFill>
                  <a:schemeClr val="bg1"/>
                </a:solidFill>
              </a:rPr>
              <a:t>subareal</a:t>
            </a:r>
            <a:r>
              <a:rPr lang="en-AU" sz="2400" b="1" dirty="0">
                <a:solidFill>
                  <a:schemeClr val="bg1"/>
                </a:solidFill>
              </a:rPr>
              <a:t>) losses are then estimated from descriptions of climate/soil type/depth/cover and occasionally from field measurement. Once the decision has been taken to reflect spatial variability in losses, all of the </a:t>
            </a:r>
            <a:r>
              <a:rPr lang="en-AU" sz="2400" b="1" dirty="0" err="1">
                <a:solidFill>
                  <a:schemeClr val="bg1"/>
                </a:solidFill>
              </a:rPr>
              <a:t>wbnm</a:t>
            </a:r>
            <a:r>
              <a:rPr lang="en-AU" sz="2400" b="1" dirty="0">
                <a:solidFill>
                  <a:schemeClr val="bg1"/>
                </a:solidFill>
              </a:rPr>
              <a:t> loss options can be considered. As most Australian loss data is now IL/CL based it is however of benefit to stay with IL/CL losses as this provides an ability to compare adopted rates with recorded data.</a:t>
            </a:r>
          </a:p>
          <a:p>
            <a:r>
              <a:rPr lang="en-AU" sz="2400" b="1" dirty="0">
                <a:solidFill>
                  <a:schemeClr val="bg1"/>
                </a:solidFill>
              </a:rPr>
              <a:t>Do not vary losses spatially unless you have good reasons to do so!</a:t>
            </a:r>
            <a:endParaRPr lang="en-US" sz="24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4001715458"/>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4351338"/>
          </a:xfrm>
        </p:spPr>
        <p:txBody>
          <a:bodyPr>
            <a:normAutofit/>
          </a:bodyPr>
          <a:lstStyle/>
          <a:p>
            <a:pPr marL="0" indent="0">
              <a:buNone/>
            </a:pPr>
            <a:r>
              <a:rPr lang="en-AU" sz="3200" b="1" dirty="0">
                <a:solidFill>
                  <a:schemeClr val="bg1"/>
                </a:solidFill>
              </a:rPr>
              <a:t>Stream Improvements</a:t>
            </a:r>
          </a:p>
          <a:p>
            <a:pPr marL="0" indent="0">
              <a:buNone/>
            </a:pPr>
            <a:r>
              <a:rPr lang="en-AU" sz="2400" b="1" dirty="0">
                <a:solidFill>
                  <a:schemeClr val="bg1"/>
                </a:solidFill>
              </a:rPr>
              <a:t>Lag in a stream in a natural condition is directly simulated in </a:t>
            </a:r>
            <a:r>
              <a:rPr lang="en-AU" sz="2400" b="1" dirty="0" err="1">
                <a:solidFill>
                  <a:schemeClr val="bg1"/>
                </a:solidFill>
              </a:rPr>
              <a:t>wbnm</a:t>
            </a:r>
            <a:r>
              <a:rPr lang="en-AU" sz="2400" b="1" dirty="0">
                <a:solidFill>
                  <a:schemeClr val="bg1"/>
                </a:solidFill>
              </a:rPr>
              <a:t> when routing flows from the top to the bottom of each subarea with a stream.</a:t>
            </a:r>
          </a:p>
          <a:p>
            <a:pPr marL="0" indent="0">
              <a:buNone/>
            </a:pPr>
            <a:r>
              <a:rPr lang="en-AU" sz="2400" b="1" dirty="0">
                <a:solidFill>
                  <a:schemeClr val="bg1"/>
                </a:solidFill>
              </a:rPr>
              <a:t>When a stream is ‘improved’ (straightened-cleaned – lined) its velocity increases.</a:t>
            </a:r>
          </a:p>
          <a:p>
            <a:pPr marL="0" indent="0">
              <a:buNone/>
            </a:pPr>
            <a:r>
              <a:rPr lang="en-AU" sz="2400" b="1" dirty="0">
                <a:solidFill>
                  <a:schemeClr val="bg1"/>
                </a:solidFill>
              </a:rPr>
              <a:t>This increase in velocity can be used to estimate the reduction in the stream  lag factor, (1.0 = natural) , Improved stream Lag factor = n(improved)/n(</a:t>
            </a:r>
            <a:r>
              <a:rPr lang="en-AU" sz="2400" b="1" dirty="0" err="1">
                <a:solidFill>
                  <a:schemeClr val="bg1"/>
                </a:solidFill>
              </a:rPr>
              <a:t>nat</a:t>
            </a:r>
            <a:r>
              <a:rPr lang="en-AU" sz="2400" b="1" dirty="0">
                <a:solidFill>
                  <a:schemeClr val="bg1"/>
                </a:solidFill>
              </a:rPr>
              <a:t>) &lt;= 1.0. This  assumes hydraulic radius and stream gradient are similar post improvement. If not then both R and S both may need to be included in calculating the new lag factor.</a:t>
            </a:r>
          </a:p>
          <a:p>
            <a:pPr marL="0" indent="0">
              <a:buNone/>
            </a:pPr>
            <a:r>
              <a:rPr lang="en-AU" sz="2400" b="1" dirty="0">
                <a:solidFill>
                  <a:schemeClr val="bg1"/>
                </a:solidFill>
              </a:rPr>
              <a:t>Eg n (rough natural) = say 0.070 and when straightened and concrete lined  n (improved) = say 0.015, would imply a new lag factor = 0.015/0.070 = 0.21 for that stream reach.</a:t>
            </a:r>
          </a:p>
          <a:p>
            <a:pPr marL="0" indent="0">
              <a:buNone/>
            </a:pPr>
            <a:endParaRPr lang="en-AU" sz="2400" b="1" dirty="0">
              <a:solidFill>
                <a:schemeClr val="bg1"/>
              </a:solidFill>
            </a:endParaRPr>
          </a:p>
          <a:p>
            <a:pPr marL="0" indent="0">
              <a:buNone/>
            </a:pPr>
            <a:endParaRPr lang="en-AU" sz="24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076404726"/>
      </p:ext>
    </p:extLst>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027497" y="2605271"/>
            <a:ext cx="5103796" cy="4351338"/>
          </a:xfrm>
        </p:spPr>
        <p:txBody>
          <a:bodyPr>
            <a:normAutofit/>
          </a:bodyPr>
          <a:lstStyle/>
          <a:p>
            <a:pPr marL="0" indent="0">
              <a:buNone/>
            </a:pPr>
            <a:r>
              <a:rPr lang="en-AU" sz="2400" b="1" dirty="0">
                <a:solidFill>
                  <a:schemeClr val="bg1"/>
                </a:solidFill>
              </a:rPr>
              <a:t>WBNM can simulate the response of very complex structures, functioning both as local (part subarea) OSD basins and basins at the subareal outlet. </a:t>
            </a:r>
          </a:p>
          <a:p>
            <a:pPr marL="0" indent="0">
              <a:buNone/>
            </a:pPr>
            <a:r>
              <a:rPr lang="en-AU" sz="2400" b="1" dirty="0">
                <a:solidFill>
                  <a:schemeClr val="bg1"/>
                </a:solidFill>
              </a:rPr>
              <a:t>The structure can be of types – HQS, HS , HS(TWF), HS(TWR) or HS(TWC).</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7088350C-D720-40C6-8338-8C7F56F6C648}"/>
              </a:ext>
            </a:extLst>
          </p:cNvPr>
          <p:cNvSpPr txBox="1"/>
          <p:nvPr/>
        </p:nvSpPr>
        <p:spPr>
          <a:xfrm>
            <a:off x="1027497" y="1690688"/>
            <a:ext cx="6497053" cy="584775"/>
          </a:xfrm>
          <a:prstGeom prst="rect">
            <a:avLst/>
          </a:prstGeom>
          <a:noFill/>
        </p:spPr>
        <p:txBody>
          <a:bodyPr wrap="square" rtlCol="0">
            <a:spAutoFit/>
          </a:bodyPr>
          <a:lstStyle/>
          <a:p>
            <a:r>
              <a:rPr lang="en-AU" sz="3200" b="1" dirty="0">
                <a:solidFill>
                  <a:schemeClr val="bg1"/>
                </a:solidFill>
              </a:rPr>
              <a:t>Structures, Diversions &amp; Blockages </a:t>
            </a:r>
          </a:p>
        </p:txBody>
      </p:sp>
      <p:sp>
        <p:nvSpPr>
          <p:cNvPr id="6" name="TextBox 5">
            <a:extLst>
              <a:ext uri="{FF2B5EF4-FFF2-40B4-BE49-F238E27FC236}">
                <a16:creationId xmlns:a16="http://schemas.microsoft.com/office/drawing/2014/main" id="{57FA7054-C9C0-4D79-A01E-54BD3BEC5156}"/>
              </a:ext>
            </a:extLst>
          </p:cNvPr>
          <p:cNvSpPr txBox="1"/>
          <p:nvPr/>
        </p:nvSpPr>
        <p:spPr>
          <a:xfrm>
            <a:off x="6131294" y="2605271"/>
            <a:ext cx="5948412" cy="3908762"/>
          </a:xfrm>
          <a:prstGeom prst="rect">
            <a:avLst/>
          </a:prstGeom>
          <a:noFill/>
        </p:spPr>
        <p:txBody>
          <a:bodyPr wrap="square" rtlCol="0">
            <a:spAutoFit/>
          </a:bodyPr>
          <a:lstStyle/>
          <a:p>
            <a:pPr marL="342900" indent="-342900">
              <a:buFont typeface="Arial" panose="020B0604020202020204" pitchFamily="34" charset="0"/>
              <a:buChar char="•"/>
            </a:pPr>
            <a:r>
              <a:rPr lang="en-AU" sz="2000" dirty="0">
                <a:solidFill>
                  <a:srgbClr val="FFFF00"/>
                </a:solidFill>
              </a:rPr>
              <a:t>HQS, user specified </a:t>
            </a:r>
            <a:r>
              <a:rPr lang="en-AU" sz="2000" dirty="0" err="1">
                <a:solidFill>
                  <a:srgbClr val="FFFF00"/>
                </a:solidFill>
              </a:rPr>
              <a:t>elevs</a:t>
            </a:r>
            <a:r>
              <a:rPr lang="en-AU" sz="2000" dirty="0">
                <a:solidFill>
                  <a:srgbClr val="FFFF00"/>
                </a:solidFill>
              </a:rPr>
              <a:t>/discharges/storages </a:t>
            </a:r>
          </a:p>
          <a:p>
            <a:pPr marL="342900" indent="-342900">
              <a:buFont typeface="Arial" panose="020B0604020202020204" pitchFamily="34" charset="0"/>
              <a:buChar char="•"/>
            </a:pPr>
            <a:r>
              <a:rPr lang="en-AU" sz="2000" dirty="0">
                <a:solidFill>
                  <a:srgbClr val="FFFF00"/>
                </a:solidFill>
              </a:rPr>
              <a:t>HS, inlet controlled structure</a:t>
            </a:r>
          </a:p>
          <a:p>
            <a:pPr marL="342900" indent="-342900">
              <a:buFont typeface="Arial" panose="020B0604020202020204" pitchFamily="34" charset="0"/>
              <a:buChar char="•"/>
            </a:pPr>
            <a:r>
              <a:rPr lang="en-AU" sz="2000" dirty="0">
                <a:solidFill>
                  <a:srgbClr val="FFFF00"/>
                </a:solidFill>
              </a:rPr>
              <a:t>HS(TWF), inlet or outlet controlled structure with fixed </a:t>
            </a:r>
            <a:r>
              <a:rPr lang="en-AU" sz="2000" dirty="0" err="1">
                <a:solidFill>
                  <a:srgbClr val="FFFF00"/>
                </a:solidFill>
              </a:rPr>
              <a:t>tailwater</a:t>
            </a:r>
            <a:endParaRPr lang="en-AU" sz="2000" dirty="0">
              <a:solidFill>
                <a:srgbClr val="FFFF00"/>
              </a:solidFill>
            </a:endParaRPr>
          </a:p>
          <a:p>
            <a:pPr marL="342900" indent="-342900">
              <a:buFont typeface="Arial" panose="020B0604020202020204" pitchFamily="34" charset="0"/>
              <a:buChar char="•"/>
            </a:pPr>
            <a:r>
              <a:rPr lang="en-AU" sz="2000" dirty="0">
                <a:solidFill>
                  <a:srgbClr val="FFFF00"/>
                </a:solidFill>
              </a:rPr>
              <a:t>HS(TWR), inlet or outlet controlled structure with </a:t>
            </a:r>
            <a:r>
              <a:rPr lang="en-AU" sz="2000" dirty="0" err="1">
                <a:solidFill>
                  <a:srgbClr val="FFFF00"/>
                </a:solidFill>
              </a:rPr>
              <a:t>tailwater</a:t>
            </a:r>
            <a:r>
              <a:rPr lang="en-AU" sz="2000" dirty="0">
                <a:solidFill>
                  <a:srgbClr val="FFFF00"/>
                </a:solidFill>
              </a:rPr>
              <a:t> determined by provided rating curve/table</a:t>
            </a:r>
          </a:p>
          <a:p>
            <a:pPr marL="342900" indent="-342900">
              <a:buFont typeface="Arial" panose="020B0604020202020204" pitchFamily="34" charset="0"/>
              <a:buChar char="•"/>
            </a:pPr>
            <a:r>
              <a:rPr lang="en-AU" sz="2000" dirty="0">
                <a:solidFill>
                  <a:srgbClr val="FFFF00"/>
                </a:solidFill>
              </a:rPr>
              <a:t>HS(TWC), inlet or outlet controlled structure with </a:t>
            </a:r>
            <a:r>
              <a:rPr lang="en-AU" sz="2000" dirty="0" err="1">
                <a:solidFill>
                  <a:srgbClr val="FFFF00"/>
                </a:solidFill>
              </a:rPr>
              <a:t>tailwater</a:t>
            </a:r>
            <a:r>
              <a:rPr lang="en-AU" sz="2000" dirty="0">
                <a:solidFill>
                  <a:srgbClr val="FFFF00"/>
                </a:solidFill>
              </a:rPr>
              <a:t> determined by normal depth flow in downstream channel for which geometry has been provided.</a:t>
            </a:r>
            <a:endParaRPr lang="en-US" sz="2000" dirty="0">
              <a:solidFill>
                <a:srgbClr val="FFFF00"/>
              </a:solidFill>
            </a:endParaRP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3234125385"/>
      </p:ext>
    </p:extLst>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239253" y="2492537"/>
            <a:ext cx="10513193" cy="4351338"/>
          </a:xfrm>
        </p:spPr>
        <p:txBody>
          <a:bodyPr>
            <a:normAutofit/>
          </a:bodyPr>
          <a:lstStyle/>
          <a:p>
            <a:pPr marL="0" indent="0">
              <a:buNone/>
            </a:pPr>
            <a:r>
              <a:rPr lang="en-AU" sz="2400" b="1" dirty="0">
                <a:solidFill>
                  <a:schemeClr val="bg1"/>
                </a:solidFill>
              </a:rPr>
              <a:t>There can be multiple outlets of different types at each structure – BOX, PIPE, WEIR, SCOUR all with different geometries and </a:t>
            </a:r>
            <a:r>
              <a:rPr lang="en-AU" sz="2400" b="1" dirty="0" err="1">
                <a:solidFill>
                  <a:schemeClr val="bg1"/>
                </a:solidFill>
              </a:rPr>
              <a:t>blockges</a:t>
            </a:r>
            <a:r>
              <a:rPr lang="en-AU" sz="2400" b="1" dirty="0">
                <a:solidFill>
                  <a:schemeClr val="bg1"/>
                </a:solidFill>
              </a:rPr>
              <a:t> to different extents at different times. No widely used hydraulic model has this flexibility to our knowledge . When partial blockages occur at intermediate times, WBNM will therefor produce more realistic flood behaviour at such structures than its 2D hydraulic equivalents.</a:t>
            </a:r>
          </a:p>
          <a:p>
            <a:pPr marL="0" indent="0">
              <a:buNone/>
            </a:pPr>
            <a:r>
              <a:rPr lang="en-AU" sz="2400" b="1" dirty="0">
                <a:solidFill>
                  <a:schemeClr val="bg1"/>
                </a:solidFill>
              </a:rPr>
              <a:t>Flows can be diverted from these outlets to any nominated top or bottom of a subarea downstream of the structure, with a user nominated delay.</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E3E20A4D-1012-47B8-9B97-B6B0A9503DF6}"/>
              </a:ext>
            </a:extLst>
          </p:cNvPr>
          <p:cNvSpPr txBox="1"/>
          <p:nvPr/>
        </p:nvSpPr>
        <p:spPr>
          <a:xfrm>
            <a:off x="1143000" y="1759744"/>
            <a:ext cx="6516303" cy="861774"/>
          </a:xfrm>
          <a:prstGeom prst="rect">
            <a:avLst/>
          </a:prstGeom>
          <a:noFill/>
        </p:spPr>
        <p:txBody>
          <a:bodyPr wrap="square" rtlCol="0">
            <a:spAutoFit/>
          </a:bodyPr>
          <a:lstStyle/>
          <a:p>
            <a:r>
              <a:rPr lang="en-AU" sz="3200" b="1" dirty="0">
                <a:solidFill>
                  <a:schemeClr val="bg1"/>
                </a:solidFill>
              </a:rPr>
              <a:t>Structures, Diversions &amp; Blockages </a:t>
            </a:r>
          </a:p>
          <a:p>
            <a:endParaRPr lang="en-US" dirty="0"/>
          </a:p>
        </p:txBody>
      </p:sp>
    </p:spTree>
    <p:extLst>
      <p:ext uri="{BB962C8B-B14F-4D97-AF65-F5344CB8AC3E}">
        <p14:creationId xmlns:p14="http://schemas.microsoft.com/office/powerpoint/2010/main" val="1527341056"/>
      </p:ext>
    </p:extLst>
  </p:cSld>
  <p:clrMapOvr>
    <a:masterClrMapping/>
  </p:clrMapOvr>
  <p:transition spd="med">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921619" y="2448718"/>
            <a:ext cx="5277049" cy="4077210"/>
          </a:xfrm>
        </p:spPr>
        <p:txBody>
          <a:bodyPr>
            <a:noAutofit/>
          </a:bodyPr>
          <a:lstStyle/>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#####START_OUTLET_STRUCTURE#7  </a:t>
            </a:r>
            <a:r>
              <a:rPr lang="en-AU" sz="1200" b="1" dirty="0">
                <a:solidFill>
                  <a:schemeClr val="bg1"/>
                </a:solidFill>
                <a:latin typeface="Courier New" panose="02070309020205020404" pitchFamily="49" charset="0"/>
                <a:cs typeface="Courier New" panose="02070309020205020404" pitchFamily="49" charset="0"/>
              </a:rPr>
              <a:t>&lt; H_S Type</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Basin_7                        </a:t>
            </a:r>
            <a:r>
              <a:rPr lang="en-AU" sz="1200" dirty="0">
                <a:solidFill>
                  <a:schemeClr val="bg1"/>
                </a:solidFill>
                <a:latin typeface="Courier New" panose="02070309020205020404" pitchFamily="49" charset="0"/>
                <a:cs typeface="Courier New" panose="02070309020205020404" pitchFamily="49" charset="0"/>
              </a:rPr>
              <a:t>&lt; structure name</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2GA                            </a:t>
            </a:r>
            <a:r>
              <a:rPr lang="en-AU" sz="1200" dirty="0">
                <a:solidFill>
                  <a:schemeClr val="bg1"/>
                </a:solidFill>
                <a:latin typeface="Courier New" panose="02070309020205020404" pitchFamily="49" charset="0"/>
                <a:cs typeface="Courier New" panose="02070309020205020404" pitchFamily="49" charset="0"/>
              </a:rPr>
              <a:t>&lt; on subarea</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#####H_S                       </a:t>
            </a:r>
            <a:r>
              <a:rPr lang="en-AU" sz="1200" dirty="0">
                <a:solidFill>
                  <a:schemeClr val="bg1"/>
                </a:solidFill>
                <a:latin typeface="Courier New" panose="02070309020205020404" pitchFamily="49" charset="0"/>
                <a:cs typeface="Courier New" panose="02070309020205020404" pitchFamily="49" charset="0"/>
              </a:rPr>
              <a:t>&lt; inlet controlled type</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#####START_OUTLET_DETAILS</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2                   </a:t>
            </a:r>
            <a:r>
              <a:rPr lang="en-AU" sz="1200" dirty="0">
                <a:solidFill>
                  <a:schemeClr val="bg1"/>
                </a:solidFill>
                <a:latin typeface="Courier New" panose="02070309020205020404" pitchFamily="49" charset="0"/>
                <a:cs typeface="Courier New" panose="02070309020205020404" pitchFamily="49" charset="0"/>
              </a:rPr>
              <a:t>&lt; 2 outlet blocks</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#####WEIR</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20.200                   </a:t>
            </a:r>
            <a:r>
              <a:rPr lang="en-AU" sz="1200" dirty="0">
                <a:solidFill>
                  <a:schemeClr val="bg1"/>
                </a:solidFill>
                <a:latin typeface="Courier New" panose="02070309020205020404" pitchFamily="49" charset="0"/>
                <a:cs typeface="Courier New" panose="02070309020205020404" pitchFamily="49" charset="0"/>
              </a:rPr>
              <a:t>&lt; crest </a:t>
            </a:r>
            <a:r>
              <a:rPr lang="en-AU" sz="1200" dirty="0" err="1">
                <a:solidFill>
                  <a:schemeClr val="bg1"/>
                </a:solidFill>
                <a:latin typeface="Courier New" panose="02070309020205020404" pitchFamily="49" charset="0"/>
                <a:cs typeface="Courier New" panose="02070309020205020404" pitchFamily="49" charset="0"/>
              </a:rPr>
              <a:t>elev</a:t>
            </a:r>
            <a:r>
              <a:rPr lang="en-AU" sz="1200" dirty="0">
                <a:solidFill>
                  <a:schemeClr val="bg1"/>
                </a:solidFill>
                <a:latin typeface="Courier New" panose="02070309020205020404" pitchFamily="49" charset="0"/>
                <a:cs typeface="Courier New" panose="02070309020205020404" pitchFamily="49" charset="0"/>
              </a:rPr>
              <a:t> (m)</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20.000                   </a:t>
            </a:r>
            <a:r>
              <a:rPr lang="en-AU" sz="1200" dirty="0">
                <a:solidFill>
                  <a:schemeClr val="bg1"/>
                </a:solidFill>
                <a:latin typeface="Courier New" panose="02070309020205020404" pitchFamily="49" charset="0"/>
                <a:cs typeface="Courier New" panose="02070309020205020404" pitchFamily="49" charset="0"/>
              </a:rPr>
              <a:t>&lt; crest length (m) </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1.700                   </a:t>
            </a:r>
            <a:r>
              <a:rPr lang="en-AU" sz="1200" dirty="0">
                <a:solidFill>
                  <a:schemeClr val="bg1"/>
                </a:solidFill>
                <a:latin typeface="Courier New" panose="02070309020205020404" pitchFamily="49" charset="0"/>
                <a:cs typeface="Courier New" panose="02070309020205020404" pitchFamily="49" charset="0"/>
              </a:rPr>
              <a:t>&lt; weir </a:t>
            </a:r>
            <a:r>
              <a:rPr lang="en-AU" sz="1200" dirty="0" err="1">
                <a:solidFill>
                  <a:schemeClr val="bg1"/>
                </a:solidFill>
                <a:latin typeface="Courier New" panose="02070309020205020404" pitchFamily="49" charset="0"/>
                <a:cs typeface="Courier New" panose="02070309020205020404" pitchFamily="49" charset="0"/>
              </a:rPr>
              <a:t>coeff</a:t>
            </a:r>
            <a:endParaRPr lang="en-AU" sz="1200" dirty="0">
              <a:solidFill>
                <a:schemeClr val="bg1"/>
              </a:solidFill>
              <a:latin typeface="Courier New" panose="02070309020205020404" pitchFamily="49" charset="0"/>
              <a:cs typeface="Courier New" panose="02070309020205020404" pitchFamily="49" charset="0"/>
            </a:endParaRP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1.000                   </a:t>
            </a:r>
            <a:r>
              <a:rPr lang="en-AU" sz="1200" dirty="0">
                <a:solidFill>
                  <a:schemeClr val="bg1"/>
                </a:solidFill>
                <a:latin typeface="Courier New" panose="02070309020205020404" pitchFamily="49" charset="0"/>
                <a:cs typeface="Courier New" panose="02070309020205020404" pitchFamily="49" charset="0"/>
              </a:rPr>
              <a:t>&lt; discharge fact/time</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2MB                            </a:t>
            </a:r>
            <a:r>
              <a:rPr lang="en-AU" sz="1200" dirty="0">
                <a:solidFill>
                  <a:schemeClr val="bg1"/>
                </a:solidFill>
                <a:latin typeface="Courier New" panose="02070309020205020404" pitchFamily="49" charset="0"/>
                <a:cs typeface="Courier New" panose="02070309020205020404" pitchFamily="49" charset="0"/>
              </a:rPr>
              <a:t>&lt; flows to sub</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TOP                            </a:t>
            </a:r>
            <a:r>
              <a:rPr lang="en-AU" sz="1200" dirty="0">
                <a:solidFill>
                  <a:schemeClr val="bg1"/>
                </a:solidFill>
                <a:latin typeface="Courier New" panose="02070309020205020404" pitchFamily="49" charset="0"/>
                <a:cs typeface="Courier New" panose="02070309020205020404" pitchFamily="49" charset="0"/>
              </a:rPr>
              <a:t>&lt; location on sub</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0.000                   </a:t>
            </a:r>
            <a:r>
              <a:rPr lang="en-AU" sz="1200" dirty="0">
                <a:solidFill>
                  <a:schemeClr val="bg1"/>
                </a:solidFill>
                <a:latin typeface="Courier New" panose="02070309020205020404" pitchFamily="49" charset="0"/>
                <a:cs typeface="Courier New" panose="02070309020205020404" pitchFamily="49" charset="0"/>
              </a:rPr>
              <a:t>&lt; flow delay (min)</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#####PIPE</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17.500                   </a:t>
            </a:r>
            <a:r>
              <a:rPr lang="en-AU" sz="1200" dirty="0">
                <a:solidFill>
                  <a:schemeClr val="bg1"/>
                </a:solidFill>
                <a:latin typeface="Courier New" panose="02070309020205020404" pitchFamily="49" charset="0"/>
                <a:cs typeface="Courier New" panose="02070309020205020404" pitchFamily="49" charset="0"/>
              </a:rPr>
              <a:t>&lt; inlet </a:t>
            </a:r>
            <a:r>
              <a:rPr lang="en-AU" sz="1200" dirty="0" err="1">
                <a:solidFill>
                  <a:schemeClr val="bg1"/>
                </a:solidFill>
                <a:latin typeface="Courier New" panose="02070309020205020404" pitchFamily="49" charset="0"/>
                <a:cs typeface="Courier New" panose="02070309020205020404" pitchFamily="49" charset="0"/>
              </a:rPr>
              <a:t>inv</a:t>
            </a:r>
            <a:r>
              <a:rPr lang="en-AU" sz="1200" dirty="0">
                <a:solidFill>
                  <a:schemeClr val="bg1"/>
                </a:solidFill>
                <a:latin typeface="Courier New" panose="02070309020205020404" pitchFamily="49" charset="0"/>
                <a:cs typeface="Courier New" panose="02070309020205020404" pitchFamily="49" charset="0"/>
              </a:rPr>
              <a:t> </a:t>
            </a:r>
            <a:r>
              <a:rPr lang="en-AU" sz="1200" dirty="0" err="1">
                <a:solidFill>
                  <a:schemeClr val="bg1"/>
                </a:solidFill>
                <a:latin typeface="Courier New" panose="02070309020205020404" pitchFamily="49" charset="0"/>
                <a:cs typeface="Courier New" panose="02070309020205020404" pitchFamily="49" charset="0"/>
              </a:rPr>
              <a:t>elev</a:t>
            </a:r>
            <a:r>
              <a:rPr lang="en-AU" sz="1200" dirty="0">
                <a:solidFill>
                  <a:schemeClr val="bg1"/>
                </a:solidFill>
                <a:latin typeface="Courier New" panose="02070309020205020404" pitchFamily="49" charset="0"/>
                <a:cs typeface="Courier New" panose="02070309020205020404" pitchFamily="49" charset="0"/>
              </a:rPr>
              <a:t> (m)</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1                   </a:t>
            </a:r>
            <a:r>
              <a:rPr lang="en-AU" sz="1200" dirty="0">
                <a:solidFill>
                  <a:schemeClr val="bg1"/>
                </a:solidFill>
                <a:latin typeface="Courier New" panose="02070309020205020404" pitchFamily="49" charset="0"/>
                <a:cs typeface="Courier New" panose="02070309020205020404" pitchFamily="49" charset="0"/>
              </a:rPr>
              <a:t>&lt; number of pipes</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1                   </a:t>
            </a:r>
            <a:r>
              <a:rPr lang="en-AU" sz="1200" dirty="0">
                <a:solidFill>
                  <a:schemeClr val="bg1"/>
                </a:solidFill>
                <a:latin typeface="Courier New" panose="02070309020205020404" pitchFamily="49" charset="0"/>
                <a:cs typeface="Courier New" panose="02070309020205020404" pitchFamily="49" charset="0"/>
              </a:rPr>
              <a:t>&lt; entrance type</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1350.000                   </a:t>
            </a:r>
            <a:r>
              <a:rPr lang="en-AU" sz="1200" dirty="0">
                <a:solidFill>
                  <a:schemeClr val="bg1"/>
                </a:solidFill>
                <a:latin typeface="Courier New" panose="02070309020205020404" pitchFamily="49" charset="0"/>
                <a:cs typeface="Courier New" panose="02070309020205020404" pitchFamily="49" charset="0"/>
              </a:rPr>
              <a:t>&lt; diameter (mm)</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0.85     37.00         </a:t>
            </a:r>
            <a:r>
              <a:rPr lang="en-AU" sz="1200" dirty="0">
                <a:solidFill>
                  <a:schemeClr val="bg1"/>
                </a:solidFill>
                <a:latin typeface="Courier New" panose="02070309020205020404" pitchFamily="49" charset="0"/>
                <a:cs typeface="Courier New" panose="02070309020205020404" pitchFamily="49" charset="0"/>
              </a:rPr>
              <a:t>&lt; discharge fact/time</a:t>
            </a:r>
            <a:endParaRPr lang="en-AU" sz="1200" dirty="0">
              <a:solidFill>
                <a:srgbClr val="FFFF00"/>
              </a:solidFill>
              <a:latin typeface="Courier New" panose="02070309020205020404" pitchFamily="49" charset="0"/>
              <a:cs typeface="Courier New" panose="02070309020205020404" pitchFamily="49" charset="0"/>
            </a:endParaRP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2G                             </a:t>
            </a:r>
            <a:r>
              <a:rPr lang="en-AU" sz="1200" dirty="0">
                <a:solidFill>
                  <a:schemeClr val="bg1"/>
                </a:solidFill>
                <a:latin typeface="Courier New" panose="02070309020205020404" pitchFamily="49" charset="0"/>
                <a:cs typeface="Courier New" panose="02070309020205020404" pitchFamily="49" charset="0"/>
              </a:rPr>
              <a:t>&lt; flows to sub</a:t>
            </a:r>
            <a:endParaRPr lang="en-AU" sz="1200" dirty="0">
              <a:solidFill>
                <a:srgbClr val="FFFF00"/>
              </a:solidFill>
              <a:latin typeface="Courier New" panose="02070309020205020404" pitchFamily="49" charset="0"/>
              <a:cs typeface="Courier New" panose="02070309020205020404" pitchFamily="49" charset="0"/>
            </a:endParaRP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BOTTOM                         </a:t>
            </a:r>
            <a:r>
              <a:rPr lang="en-AU" sz="1200" dirty="0">
                <a:solidFill>
                  <a:schemeClr val="bg1"/>
                </a:solidFill>
                <a:latin typeface="Courier New" panose="02070309020205020404" pitchFamily="49" charset="0"/>
                <a:cs typeface="Courier New" panose="02070309020205020404" pitchFamily="49" charset="0"/>
              </a:rPr>
              <a:t>&lt; location on sub</a:t>
            </a:r>
            <a:endParaRPr lang="en-AU" sz="1200" dirty="0">
              <a:solidFill>
                <a:srgbClr val="FFFF00"/>
              </a:solidFill>
              <a:latin typeface="Courier New" panose="02070309020205020404" pitchFamily="49" charset="0"/>
              <a:cs typeface="Courier New" panose="02070309020205020404" pitchFamily="49" charset="0"/>
            </a:endParaRP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       0.000                   </a:t>
            </a:r>
            <a:r>
              <a:rPr lang="en-AU" sz="1200" dirty="0">
                <a:solidFill>
                  <a:schemeClr val="bg1"/>
                </a:solidFill>
                <a:latin typeface="Courier New" panose="02070309020205020404" pitchFamily="49" charset="0"/>
                <a:cs typeface="Courier New" panose="02070309020205020404" pitchFamily="49" charset="0"/>
              </a:rPr>
              <a:t>&lt; flow delay (min)</a:t>
            </a:r>
          </a:p>
          <a:p>
            <a:pPr marL="0" indent="0">
              <a:spcBef>
                <a:spcPts val="0"/>
              </a:spcBef>
              <a:buNone/>
            </a:pPr>
            <a:r>
              <a:rPr lang="en-AU" sz="1200" dirty="0">
                <a:solidFill>
                  <a:srgbClr val="FFFF00"/>
                </a:solidFill>
                <a:latin typeface="Courier New" panose="02070309020205020404" pitchFamily="49" charset="0"/>
                <a:cs typeface="Courier New" panose="02070309020205020404" pitchFamily="49" charset="0"/>
              </a:rPr>
              <a:t>#####END_OUTLET_DETAILS</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7088350C-D720-40C6-8338-8C7F56F6C648}"/>
              </a:ext>
            </a:extLst>
          </p:cNvPr>
          <p:cNvSpPr txBox="1"/>
          <p:nvPr/>
        </p:nvSpPr>
        <p:spPr>
          <a:xfrm>
            <a:off x="1023886" y="1467627"/>
            <a:ext cx="10349564" cy="584775"/>
          </a:xfrm>
          <a:prstGeom prst="rect">
            <a:avLst/>
          </a:prstGeom>
          <a:noFill/>
        </p:spPr>
        <p:txBody>
          <a:bodyPr wrap="square" rtlCol="0">
            <a:spAutoFit/>
          </a:bodyPr>
          <a:lstStyle/>
          <a:p>
            <a:r>
              <a:rPr lang="en-AU" sz="3200" b="1" dirty="0">
                <a:solidFill>
                  <a:schemeClr val="bg1"/>
                </a:solidFill>
              </a:rPr>
              <a:t>Structures, Diversions &amp; Blockages (H_S &amp; H_S_Q outlets)</a:t>
            </a:r>
          </a:p>
        </p:txBody>
      </p:sp>
      <p:sp>
        <p:nvSpPr>
          <p:cNvPr id="6" name="TextBox 5">
            <a:extLst>
              <a:ext uri="{FF2B5EF4-FFF2-40B4-BE49-F238E27FC236}">
                <a16:creationId xmlns:a16="http://schemas.microsoft.com/office/drawing/2014/main" id="{57FA7054-C9C0-4D79-A01E-54BD3BEC5156}"/>
              </a:ext>
            </a:extLst>
          </p:cNvPr>
          <p:cNvSpPr txBox="1"/>
          <p:nvPr/>
        </p:nvSpPr>
        <p:spPr>
          <a:xfrm>
            <a:off x="6282561" y="2414118"/>
            <a:ext cx="5909439" cy="4524315"/>
          </a:xfrm>
          <a:prstGeom prst="rect">
            <a:avLst/>
          </a:prstGeom>
          <a:noFill/>
        </p:spPr>
        <p:txBody>
          <a:bodyPr wrap="square" rtlCol="0">
            <a:spAutoFit/>
          </a:bodyPr>
          <a:lstStyle/>
          <a:p>
            <a:r>
              <a:rPr lang="en-AU" sz="1200" dirty="0">
                <a:solidFill>
                  <a:srgbClr val="FFFF00"/>
                </a:solidFill>
                <a:latin typeface="Courier New" panose="02070309020205020404" pitchFamily="49" charset="0"/>
                <a:cs typeface="Courier New" panose="02070309020205020404" pitchFamily="49" charset="0"/>
              </a:rPr>
              <a:t>#####START_OUTLET_STRUCTURE#5 </a:t>
            </a:r>
            <a:r>
              <a:rPr lang="en-AU" sz="1200" b="1" dirty="0">
                <a:solidFill>
                  <a:schemeClr val="bg1"/>
                </a:solidFill>
                <a:latin typeface="Courier New" panose="02070309020205020404" pitchFamily="49" charset="0"/>
                <a:cs typeface="Courier New" panose="02070309020205020404" pitchFamily="49" charset="0"/>
              </a:rPr>
              <a:t>&lt; H_S_Q Type</a:t>
            </a:r>
          </a:p>
          <a:p>
            <a:r>
              <a:rPr lang="en-AU" sz="1200" dirty="0">
                <a:solidFill>
                  <a:srgbClr val="FFFF00"/>
                </a:solidFill>
                <a:latin typeface="Courier New" panose="02070309020205020404" pitchFamily="49" charset="0"/>
                <a:cs typeface="Courier New" panose="02070309020205020404" pitchFamily="49" charset="0"/>
              </a:rPr>
              <a:t>Basin_5                </a:t>
            </a:r>
            <a:r>
              <a:rPr lang="en-AU" sz="1200" dirty="0">
                <a:solidFill>
                  <a:schemeClr val="bg1"/>
                </a:solidFill>
                <a:latin typeface="Courier New" panose="02070309020205020404" pitchFamily="49" charset="0"/>
                <a:cs typeface="Courier New" panose="02070309020205020404" pitchFamily="49" charset="0"/>
              </a:rPr>
              <a:t>&lt; structure name</a:t>
            </a:r>
            <a:endParaRPr lang="en-AU" sz="1200" dirty="0">
              <a:solidFill>
                <a:srgbClr val="FFFF00"/>
              </a:solidFill>
              <a:latin typeface="Courier New" panose="02070309020205020404" pitchFamily="49" charset="0"/>
              <a:cs typeface="Courier New" panose="02070309020205020404" pitchFamily="49" charset="0"/>
            </a:endParaRPr>
          </a:p>
          <a:p>
            <a:r>
              <a:rPr lang="en-AU" sz="1200" dirty="0">
                <a:solidFill>
                  <a:srgbClr val="FFFF00"/>
                </a:solidFill>
                <a:latin typeface="Courier New" panose="02070309020205020404" pitchFamily="49" charset="0"/>
                <a:cs typeface="Courier New" panose="02070309020205020404" pitchFamily="49" charset="0"/>
              </a:rPr>
              <a:t>4D                     </a:t>
            </a:r>
            <a:r>
              <a:rPr lang="en-AU" sz="1200" dirty="0">
                <a:solidFill>
                  <a:schemeClr val="bg1"/>
                </a:solidFill>
                <a:latin typeface="Courier New" panose="02070309020205020404" pitchFamily="49" charset="0"/>
                <a:cs typeface="Courier New" panose="02070309020205020404" pitchFamily="49" charset="0"/>
              </a:rPr>
              <a:t>&lt; on subarea</a:t>
            </a:r>
            <a:endParaRPr lang="en-AU" sz="1200" dirty="0">
              <a:solidFill>
                <a:srgbClr val="FFFF00"/>
              </a:solidFill>
              <a:latin typeface="Courier New" panose="02070309020205020404" pitchFamily="49" charset="0"/>
              <a:cs typeface="Courier New" panose="02070309020205020404" pitchFamily="49" charset="0"/>
            </a:endParaRPr>
          </a:p>
          <a:p>
            <a:r>
              <a:rPr lang="en-AU" sz="1200" dirty="0">
                <a:solidFill>
                  <a:srgbClr val="FFFF00"/>
                </a:solidFill>
                <a:latin typeface="Courier New" panose="02070309020205020404" pitchFamily="49" charset="0"/>
                <a:cs typeface="Courier New" panose="02070309020205020404" pitchFamily="49" charset="0"/>
              </a:rPr>
              <a:t>#####H_S_Q             </a:t>
            </a:r>
            <a:r>
              <a:rPr lang="en-AU" sz="1200" dirty="0">
                <a:solidFill>
                  <a:schemeClr val="bg1"/>
                </a:solidFill>
                <a:latin typeface="Courier New" panose="02070309020205020404" pitchFamily="49" charset="0"/>
                <a:cs typeface="Courier New" panose="02070309020205020404" pitchFamily="49" charset="0"/>
              </a:rPr>
              <a:t>&lt; user defined discharges </a:t>
            </a:r>
            <a:r>
              <a:rPr lang="en-AU" sz="1200" dirty="0">
                <a:solidFill>
                  <a:srgbClr val="FFFF00"/>
                </a:solidFill>
                <a:latin typeface="Courier New" panose="02070309020205020404" pitchFamily="49" charset="0"/>
                <a:cs typeface="Courier New" panose="02070309020205020404" pitchFamily="49" charset="0"/>
              </a:rPr>
              <a:t>#####START_OUTLET_DETAILS</a:t>
            </a:r>
          </a:p>
          <a:p>
            <a:r>
              <a:rPr lang="en-AU" sz="1200" dirty="0">
                <a:solidFill>
                  <a:srgbClr val="FFFF00"/>
                </a:solidFill>
                <a:latin typeface="Courier New" panose="02070309020205020404" pitchFamily="49" charset="0"/>
                <a:cs typeface="Courier New" panose="02070309020205020404" pitchFamily="49" charset="0"/>
              </a:rPr>
              <a:t>           3           </a:t>
            </a:r>
            <a:r>
              <a:rPr lang="en-AU" sz="1200" dirty="0">
                <a:solidFill>
                  <a:schemeClr val="bg1"/>
                </a:solidFill>
                <a:latin typeface="Courier New" panose="02070309020205020404" pitchFamily="49" charset="0"/>
                <a:cs typeface="Courier New" panose="02070309020205020404" pitchFamily="49" charset="0"/>
              </a:rPr>
              <a:t>&lt; 3 outlet blocks</a:t>
            </a:r>
          </a:p>
          <a:p>
            <a:r>
              <a:rPr lang="en-AU" sz="1200" dirty="0">
                <a:solidFill>
                  <a:srgbClr val="FFFF00"/>
                </a:solidFill>
                <a:latin typeface="Courier New" panose="02070309020205020404" pitchFamily="49" charset="0"/>
                <a:cs typeface="Courier New" panose="02070309020205020404" pitchFamily="49" charset="0"/>
              </a:rPr>
              <a:t>#####HSQ               </a:t>
            </a:r>
            <a:r>
              <a:rPr lang="en-AU" sz="1200" dirty="0">
                <a:solidFill>
                  <a:schemeClr val="bg1"/>
                </a:solidFill>
                <a:latin typeface="Courier New" panose="02070309020205020404" pitchFamily="49" charset="0"/>
                <a:cs typeface="Courier New" panose="02070309020205020404" pitchFamily="49" charset="0"/>
              </a:rPr>
              <a:t>&lt; all must be HSQ if a HSQ structure</a:t>
            </a:r>
          </a:p>
          <a:p>
            <a:r>
              <a:rPr lang="en-AU" sz="1200" dirty="0">
                <a:solidFill>
                  <a:srgbClr val="FFFF00"/>
                </a:solidFill>
                <a:latin typeface="Courier New" panose="02070309020205020404" pitchFamily="49" charset="0"/>
                <a:cs typeface="Courier New" panose="02070309020205020404" pitchFamily="49" charset="0"/>
              </a:rPr>
              <a:t>       0.85      25.00 </a:t>
            </a:r>
            <a:r>
              <a:rPr lang="en-AU" sz="1200" dirty="0">
                <a:solidFill>
                  <a:schemeClr val="bg1"/>
                </a:solidFill>
                <a:latin typeface="Courier New" panose="02070309020205020404" pitchFamily="49" charset="0"/>
                <a:cs typeface="Courier New" panose="02070309020205020404" pitchFamily="49" charset="0"/>
              </a:rPr>
              <a:t>&lt; discharge fact/time of blockage (min)</a:t>
            </a:r>
            <a:endParaRPr lang="en-AU" sz="1200" dirty="0">
              <a:solidFill>
                <a:srgbClr val="FFFF00"/>
              </a:solidFill>
              <a:latin typeface="Courier New" panose="02070309020205020404" pitchFamily="49" charset="0"/>
              <a:cs typeface="Courier New" panose="02070309020205020404" pitchFamily="49" charset="0"/>
            </a:endParaRPr>
          </a:p>
          <a:p>
            <a:r>
              <a:rPr lang="en-AU" sz="1200" dirty="0">
                <a:solidFill>
                  <a:srgbClr val="FFFF00"/>
                </a:solidFill>
                <a:latin typeface="Courier New" panose="02070309020205020404" pitchFamily="49" charset="0"/>
                <a:cs typeface="Courier New" panose="02070309020205020404" pitchFamily="49" charset="0"/>
              </a:rPr>
              <a:t>3G                     </a:t>
            </a:r>
            <a:r>
              <a:rPr lang="en-AU" sz="1200" dirty="0">
                <a:solidFill>
                  <a:schemeClr val="bg1"/>
                </a:solidFill>
                <a:latin typeface="Courier New" panose="02070309020205020404" pitchFamily="49" charset="0"/>
                <a:cs typeface="Courier New" panose="02070309020205020404" pitchFamily="49" charset="0"/>
              </a:rPr>
              <a:t>&lt; flows to sub</a:t>
            </a:r>
            <a:endParaRPr lang="en-AU" sz="1200" dirty="0">
              <a:solidFill>
                <a:srgbClr val="FFFF00"/>
              </a:solidFill>
              <a:latin typeface="Courier New" panose="02070309020205020404" pitchFamily="49" charset="0"/>
              <a:cs typeface="Courier New" panose="02070309020205020404" pitchFamily="49" charset="0"/>
            </a:endParaRPr>
          </a:p>
          <a:p>
            <a:r>
              <a:rPr lang="en-AU" sz="1200" dirty="0">
                <a:solidFill>
                  <a:srgbClr val="FFFF00"/>
                </a:solidFill>
                <a:latin typeface="Courier New" panose="02070309020205020404" pitchFamily="49" charset="0"/>
                <a:cs typeface="Courier New" panose="02070309020205020404" pitchFamily="49" charset="0"/>
              </a:rPr>
              <a:t>BOTTOM                 </a:t>
            </a:r>
            <a:r>
              <a:rPr lang="en-AU" sz="1200" dirty="0">
                <a:solidFill>
                  <a:schemeClr val="bg1"/>
                </a:solidFill>
                <a:latin typeface="Courier New" panose="02070309020205020404" pitchFamily="49" charset="0"/>
                <a:cs typeface="Courier New" panose="02070309020205020404" pitchFamily="49" charset="0"/>
              </a:rPr>
              <a:t>&lt; location on sub</a:t>
            </a:r>
            <a:endParaRPr lang="en-AU" sz="1200" dirty="0">
              <a:solidFill>
                <a:srgbClr val="FFFF00"/>
              </a:solidFill>
              <a:latin typeface="Courier New" panose="02070309020205020404" pitchFamily="49" charset="0"/>
              <a:cs typeface="Courier New" panose="02070309020205020404" pitchFamily="49" charset="0"/>
            </a:endParaRPr>
          </a:p>
          <a:p>
            <a:r>
              <a:rPr lang="en-AU" sz="1200" dirty="0">
                <a:solidFill>
                  <a:srgbClr val="FFFF00"/>
                </a:solidFill>
                <a:latin typeface="Courier New" panose="02070309020205020404" pitchFamily="49" charset="0"/>
                <a:cs typeface="Courier New" panose="02070309020205020404" pitchFamily="49" charset="0"/>
              </a:rPr>
              <a:t>       5.000           </a:t>
            </a:r>
            <a:r>
              <a:rPr lang="en-AU" sz="1200" dirty="0">
                <a:solidFill>
                  <a:schemeClr val="bg1"/>
                </a:solidFill>
                <a:latin typeface="Courier New" panose="02070309020205020404" pitchFamily="49" charset="0"/>
                <a:cs typeface="Courier New" panose="02070309020205020404" pitchFamily="49" charset="0"/>
              </a:rPr>
              <a:t>&lt; flow delay (min)</a:t>
            </a:r>
            <a:endParaRPr lang="en-AU" sz="1200" dirty="0">
              <a:solidFill>
                <a:srgbClr val="FFFF00"/>
              </a:solidFill>
              <a:latin typeface="Courier New" panose="02070309020205020404" pitchFamily="49" charset="0"/>
              <a:cs typeface="Courier New" panose="02070309020205020404" pitchFamily="49" charset="0"/>
            </a:endParaRPr>
          </a:p>
          <a:p>
            <a:r>
              <a:rPr lang="en-AU" sz="1200" dirty="0">
                <a:solidFill>
                  <a:srgbClr val="FFFF00"/>
                </a:solidFill>
                <a:latin typeface="Courier New" panose="02070309020205020404" pitchFamily="49" charset="0"/>
                <a:cs typeface="Courier New" panose="02070309020205020404" pitchFamily="49" charset="0"/>
              </a:rPr>
              <a:t>#####HSQ</a:t>
            </a:r>
          </a:p>
          <a:p>
            <a:r>
              <a:rPr lang="en-AU" sz="1200" dirty="0">
                <a:solidFill>
                  <a:srgbClr val="FFFF00"/>
                </a:solidFill>
                <a:latin typeface="Courier New" panose="02070309020205020404" pitchFamily="49" charset="0"/>
                <a:cs typeface="Courier New" panose="02070309020205020404" pitchFamily="49" charset="0"/>
              </a:rPr>
              <a:t>       1.000</a:t>
            </a:r>
          </a:p>
          <a:p>
            <a:r>
              <a:rPr lang="en-AU" sz="1200" dirty="0">
                <a:solidFill>
                  <a:srgbClr val="FFFF00"/>
                </a:solidFill>
                <a:latin typeface="Courier New" panose="02070309020205020404" pitchFamily="49" charset="0"/>
                <a:cs typeface="Courier New" panose="02070309020205020404" pitchFamily="49" charset="0"/>
              </a:rPr>
              <a:t>4E</a:t>
            </a:r>
          </a:p>
          <a:p>
            <a:r>
              <a:rPr lang="en-AU" sz="1200" dirty="0">
                <a:solidFill>
                  <a:srgbClr val="FFFF00"/>
                </a:solidFill>
                <a:latin typeface="Courier New" panose="02070309020205020404" pitchFamily="49" charset="0"/>
                <a:cs typeface="Courier New" panose="02070309020205020404" pitchFamily="49" charset="0"/>
              </a:rPr>
              <a:t>TOP</a:t>
            </a:r>
          </a:p>
          <a:p>
            <a:r>
              <a:rPr lang="en-AU" sz="1200" dirty="0">
                <a:solidFill>
                  <a:srgbClr val="FFFF00"/>
                </a:solidFill>
                <a:latin typeface="Courier New" panose="02070309020205020404" pitchFamily="49" charset="0"/>
                <a:cs typeface="Courier New" panose="02070309020205020404" pitchFamily="49" charset="0"/>
              </a:rPr>
              <a:t>       0.000</a:t>
            </a:r>
          </a:p>
          <a:p>
            <a:r>
              <a:rPr lang="en-AU" sz="1200" dirty="0">
                <a:solidFill>
                  <a:srgbClr val="FFFF00"/>
                </a:solidFill>
                <a:latin typeface="Courier New" panose="02070309020205020404" pitchFamily="49" charset="0"/>
                <a:cs typeface="Courier New" panose="02070309020205020404" pitchFamily="49" charset="0"/>
              </a:rPr>
              <a:t>#####HSQ</a:t>
            </a:r>
          </a:p>
          <a:p>
            <a:r>
              <a:rPr lang="en-AU" sz="1200" dirty="0">
                <a:solidFill>
                  <a:srgbClr val="FFFF00"/>
                </a:solidFill>
                <a:latin typeface="Courier New" panose="02070309020205020404" pitchFamily="49" charset="0"/>
                <a:cs typeface="Courier New" panose="02070309020205020404" pitchFamily="49" charset="0"/>
              </a:rPr>
              <a:t>       1.000</a:t>
            </a:r>
          </a:p>
          <a:p>
            <a:r>
              <a:rPr lang="en-AU" sz="1200" dirty="0">
                <a:solidFill>
                  <a:srgbClr val="FFFF00"/>
                </a:solidFill>
                <a:latin typeface="Courier New" panose="02070309020205020404" pitchFamily="49" charset="0"/>
                <a:cs typeface="Courier New" panose="02070309020205020404" pitchFamily="49" charset="0"/>
              </a:rPr>
              <a:t>4E</a:t>
            </a:r>
          </a:p>
          <a:p>
            <a:r>
              <a:rPr lang="en-AU" sz="1200" dirty="0">
                <a:solidFill>
                  <a:srgbClr val="FFFF00"/>
                </a:solidFill>
                <a:latin typeface="Courier New" panose="02070309020205020404" pitchFamily="49" charset="0"/>
                <a:cs typeface="Courier New" panose="02070309020205020404" pitchFamily="49" charset="0"/>
              </a:rPr>
              <a:t>TOP</a:t>
            </a:r>
          </a:p>
          <a:p>
            <a:r>
              <a:rPr lang="en-AU" sz="1200" dirty="0">
                <a:solidFill>
                  <a:srgbClr val="FFFF00"/>
                </a:solidFill>
                <a:latin typeface="Courier New" panose="02070309020205020404" pitchFamily="49" charset="0"/>
                <a:cs typeface="Courier New" panose="02070309020205020404" pitchFamily="49" charset="0"/>
              </a:rPr>
              <a:t>       0.000</a:t>
            </a:r>
          </a:p>
          <a:p>
            <a:r>
              <a:rPr lang="en-AU" sz="1200" dirty="0">
                <a:solidFill>
                  <a:srgbClr val="FFFF00"/>
                </a:solidFill>
                <a:latin typeface="Courier New" panose="02070309020205020404" pitchFamily="49" charset="0"/>
                <a:cs typeface="Courier New" panose="02070309020205020404" pitchFamily="49" charset="0"/>
              </a:rPr>
              <a:t>#####END_OUTLET_DETAILS</a:t>
            </a:r>
            <a:endParaRPr lang="en-US" sz="1200" dirty="0">
              <a:solidFill>
                <a:schemeClr val="bg1"/>
              </a:solidFill>
              <a:latin typeface="Courier New" panose="02070309020205020404" pitchFamily="49" charset="0"/>
              <a:cs typeface="Courier New" panose="02070309020205020404" pitchFamily="49" charset="0"/>
            </a:endParaRPr>
          </a:p>
          <a:p>
            <a:endParaRPr lang="en-US" sz="2400" dirty="0">
              <a:solidFill>
                <a:schemeClr val="bg1"/>
              </a:solidFill>
            </a:endParaRPr>
          </a:p>
        </p:txBody>
      </p:sp>
    </p:spTree>
    <p:extLst>
      <p:ext uri="{BB962C8B-B14F-4D97-AF65-F5344CB8AC3E}">
        <p14:creationId xmlns:p14="http://schemas.microsoft.com/office/powerpoint/2010/main" val="2723859053"/>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616820" y="2447319"/>
            <a:ext cx="4926729" cy="4077210"/>
          </a:xfrm>
        </p:spPr>
        <p:txBody>
          <a:bodyPr>
            <a:noAutofit/>
          </a:bodyPr>
          <a:lstStyle/>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#####START_OUTLET_STRUCTURES_BLOCK#|######...#|###########|                                                        </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#####START_OUTLET_STRUCTURE#1</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BASIN AT OUTLET OF SUB 3 TAILWATER DEPTH FROM RATING TABLE</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SUB3                          </a:t>
            </a:r>
            <a:r>
              <a:rPr lang="en-AU" sz="1050" dirty="0">
                <a:solidFill>
                  <a:schemeClr val="bg1"/>
                </a:solidFill>
                <a:latin typeface="Courier New" panose="02070309020205020404" pitchFamily="49" charset="0"/>
                <a:cs typeface="Courier New" panose="02070309020205020404" pitchFamily="49" charset="0"/>
              </a:rPr>
              <a:t>&lt; location</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#####H_S(TWR)</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#####START_OUTLET_DETAILS</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                  </a:t>
            </a:r>
            <a:r>
              <a:rPr lang="en-AU" sz="1050" dirty="0">
                <a:solidFill>
                  <a:schemeClr val="bg1"/>
                </a:solidFill>
                <a:latin typeface="Courier New" panose="02070309020205020404" pitchFamily="49" charset="0"/>
                <a:cs typeface="Courier New" panose="02070309020205020404" pitchFamily="49" charset="0"/>
              </a:rPr>
              <a:t>&lt; no outlet blocks</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#####BOX</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100.00                  </a:t>
            </a:r>
            <a:r>
              <a:rPr lang="en-AU" sz="1050" dirty="0">
                <a:solidFill>
                  <a:schemeClr val="bg1"/>
                </a:solidFill>
                <a:latin typeface="Courier New" panose="02070309020205020404" pitchFamily="49" charset="0"/>
                <a:cs typeface="Courier New" panose="02070309020205020404" pitchFamily="49" charset="0"/>
              </a:rPr>
              <a:t>&lt; invert at entrance (m)</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3                  </a:t>
            </a:r>
            <a:r>
              <a:rPr lang="en-AU" sz="1050" dirty="0">
                <a:solidFill>
                  <a:schemeClr val="bg1"/>
                </a:solidFill>
                <a:latin typeface="Courier New" panose="02070309020205020404" pitchFamily="49" charset="0"/>
                <a:cs typeface="Courier New" panose="02070309020205020404" pitchFamily="49" charset="0"/>
              </a:rPr>
              <a:t>&lt; no outlets in block    </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                  </a:t>
            </a:r>
            <a:r>
              <a:rPr lang="en-AU" sz="1050" dirty="0">
                <a:solidFill>
                  <a:schemeClr val="bg1"/>
                </a:solidFill>
                <a:latin typeface="Courier New" panose="02070309020205020404" pitchFamily="49" charset="0"/>
                <a:cs typeface="Courier New" panose="02070309020205020404" pitchFamily="49" charset="0"/>
              </a:rPr>
              <a:t>&lt; Entrance type</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2400.00                  </a:t>
            </a:r>
            <a:r>
              <a:rPr lang="en-AU" sz="1050" dirty="0">
                <a:solidFill>
                  <a:schemeClr val="bg1"/>
                </a:solidFill>
                <a:latin typeface="Courier New" panose="02070309020205020404" pitchFamily="49" charset="0"/>
                <a:cs typeface="Courier New" panose="02070309020205020404" pitchFamily="49" charset="0"/>
              </a:rPr>
              <a:t>&lt; width (m)</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1200.00                  </a:t>
            </a:r>
            <a:r>
              <a:rPr lang="en-AU" sz="1050" dirty="0">
                <a:solidFill>
                  <a:schemeClr val="bg1"/>
                </a:solidFill>
                <a:latin typeface="Courier New" panose="02070309020205020404" pitchFamily="49" charset="0"/>
                <a:cs typeface="Courier New" panose="02070309020205020404" pitchFamily="49" charset="0"/>
              </a:rPr>
              <a:t>&lt; Depth (m</a:t>
            </a:r>
            <a:r>
              <a:rPr lang="en-AU" sz="1050" dirty="0">
                <a:solidFill>
                  <a:srgbClr val="FFFF00"/>
                </a:solidFill>
                <a:latin typeface="Courier New" panose="02070309020205020404" pitchFamily="49" charset="0"/>
                <a:cs typeface="Courier New" panose="02070309020205020404" pitchFamily="49" charset="0"/>
              </a:rPr>
              <a:t>)</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0.50                  </a:t>
            </a:r>
            <a:r>
              <a:rPr lang="en-AU" sz="1050" dirty="0">
                <a:solidFill>
                  <a:schemeClr val="bg1"/>
                </a:solidFill>
                <a:latin typeface="Courier New" panose="02070309020205020404" pitchFamily="49" charset="0"/>
                <a:cs typeface="Courier New" panose="02070309020205020404" pitchFamily="49" charset="0"/>
              </a:rPr>
              <a:t>&lt; entrance loss </a:t>
            </a:r>
            <a:r>
              <a:rPr lang="en-AU" sz="1050" dirty="0" err="1">
                <a:solidFill>
                  <a:schemeClr val="bg1"/>
                </a:solidFill>
                <a:latin typeface="Courier New" panose="02070309020205020404" pitchFamily="49" charset="0"/>
                <a:cs typeface="Courier New" panose="02070309020205020404" pitchFamily="49" charset="0"/>
              </a:rPr>
              <a:t>coeff</a:t>
            </a:r>
            <a:endParaRPr lang="en-AU" sz="1050" dirty="0">
              <a:solidFill>
                <a:schemeClr val="bg1"/>
              </a:solidFill>
              <a:latin typeface="Courier New" panose="02070309020205020404" pitchFamily="49" charset="0"/>
              <a:cs typeface="Courier New" panose="02070309020205020404" pitchFamily="49" charset="0"/>
            </a:endParaRP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50.00                  </a:t>
            </a:r>
            <a:r>
              <a:rPr lang="en-AU" sz="1050" dirty="0">
                <a:solidFill>
                  <a:schemeClr val="bg1"/>
                </a:solidFill>
                <a:latin typeface="Courier New" panose="02070309020205020404" pitchFamily="49" charset="0"/>
                <a:cs typeface="Courier New" panose="02070309020205020404" pitchFamily="49" charset="0"/>
              </a:rPr>
              <a:t>&lt; Length (m)</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99.50                  </a:t>
            </a:r>
            <a:r>
              <a:rPr lang="en-AU" sz="1050" dirty="0">
                <a:solidFill>
                  <a:schemeClr val="bg1"/>
                </a:solidFill>
                <a:latin typeface="Courier New" panose="02070309020205020404" pitchFamily="49" charset="0"/>
                <a:cs typeface="Courier New" panose="02070309020205020404" pitchFamily="49" charset="0"/>
              </a:rPr>
              <a:t>&lt; Outlet Invert level (m)</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0.011                  </a:t>
            </a:r>
            <a:r>
              <a:rPr lang="en-AU" sz="1050" dirty="0">
                <a:solidFill>
                  <a:schemeClr val="bg1"/>
                </a:solidFill>
                <a:latin typeface="Courier New" panose="02070309020205020404" pitchFamily="49" charset="0"/>
                <a:cs typeface="Courier New" panose="02070309020205020404" pitchFamily="49" charset="0"/>
              </a:rPr>
              <a:t>&lt; </a:t>
            </a:r>
            <a:r>
              <a:rPr lang="en-AU" sz="1050" dirty="0" err="1">
                <a:solidFill>
                  <a:schemeClr val="bg1"/>
                </a:solidFill>
                <a:latin typeface="Courier New" panose="02070309020205020404" pitchFamily="49" charset="0"/>
                <a:cs typeface="Courier New" panose="02070309020205020404" pitchFamily="49" charset="0"/>
              </a:rPr>
              <a:t>Mannings</a:t>
            </a:r>
            <a:r>
              <a:rPr lang="en-AU" sz="1050" dirty="0">
                <a:solidFill>
                  <a:schemeClr val="bg1"/>
                </a:solidFill>
                <a:latin typeface="Courier New" panose="02070309020205020404" pitchFamily="49" charset="0"/>
                <a:cs typeface="Courier New" panose="02070309020205020404" pitchFamily="49" charset="0"/>
              </a:rPr>
              <a:t> n</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0.85       56.00      </a:t>
            </a:r>
            <a:r>
              <a:rPr lang="en-AU" sz="1050" dirty="0">
                <a:solidFill>
                  <a:schemeClr val="bg1"/>
                </a:solidFill>
                <a:latin typeface="Courier New" panose="02070309020205020404" pitchFamily="49" charset="0"/>
                <a:cs typeface="Courier New" panose="02070309020205020404" pitchFamily="49" charset="0"/>
              </a:rPr>
              <a:t>&lt; discharge factor/time (min)</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SUB5                          </a:t>
            </a:r>
            <a:r>
              <a:rPr lang="en-AU" sz="1050" dirty="0">
                <a:solidFill>
                  <a:schemeClr val="bg1"/>
                </a:solidFill>
                <a:latin typeface="Courier New" panose="02070309020205020404" pitchFamily="49" charset="0"/>
                <a:cs typeface="Courier New" panose="02070309020205020404" pitchFamily="49" charset="0"/>
              </a:rPr>
              <a:t>&lt; discharging to</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TOP                           </a:t>
            </a:r>
            <a:r>
              <a:rPr lang="en-AU" sz="1050" dirty="0">
                <a:solidFill>
                  <a:schemeClr val="bg1"/>
                </a:solidFill>
                <a:latin typeface="Courier New" panose="02070309020205020404" pitchFamily="49" charset="0"/>
                <a:cs typeface="Courier New" panose="02070309020205020404" pitchFamily="49" charset="0"/>
              </a:rPr>
              <a:t>&lt; at</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0.00                  </a:t>
            </a:r>
            <a:r>
              <a:rPr lang="en-AU" sz="1050" dirty="0">
                <a:solidFill>
                  <a:schemeClr val="bg1"/>
                </a:solidFill>
                <a:latin typeface="Courier New" panose="02070309020205020404" pitchFamily="49" charset="0"/>
                <a:cs typeface="Courier New" panose="02070309020205020404" pitchFamily="49" charset="0"/>
              </a:rPr>
              <a:t>&lt; delay (min)</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#####END_OUTLET_DETAILS</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7088350C-D720-40C6-8338-8C7F56F6C648}"/>
              </a:ext>
            </a:extLst>
          </p:cNvPr>
          <p:cNvSpPr txBox="1"/>
          <p:nvPr/>
        </p:nvSpPr>
        <p:spPr>
          <a:xfrm>
            <a:off x="1084044" y="1449522"/>
            <a:ext cx="10349564" cy="830997"/>
          </a:xfrm>
          <a:prstGeom prst="rect">
            <a:avLst/>
          </a:prstGeom>
          <a:noFill/>
        </p:spPr>
        <p:txBody>
          <a:bodyPr wrap="square" rtlCol="0">
            <a:spAutoFit/>
          </a:bodyPr>
          <a:lstStyle/>
          <a:p>
            <a:r>
              <a:rPr lang="en-AU" sz="3200" b="1" dirty="0">
                <a:solidFill>
                  <a:schemeClr val="bg1"/>
                </a:solidFill>
              </a:rPr>
              <a:t>Structures, Diversions &amp; Blockages (HS(TWR) outlet)</a:t>
            </a:r>
          </a:p>
          <a:p>
            <a:r>
              <a:rPr lang="en-AU" sz="1600" b="1" i="1" u="sng" dirty="0">
                <a:solidFill>
                  <a:schemeClr val="bg1"/>
                </a:solidFill>
                <a:latin typeface="Arial" panose="020B0604020202020204" pitchFamily="34" charset="0"/>
                <a:cs typeface="Arial" panose="020B0604020202020204" pitchFamily="34" charset="0"/>
              </a:rPr>
              <a:t>Note: If  discharges exist to more than one location, then a H_Q_S type must be employed!  </a:t>
            </a:r>
          </a:p>
        </p:txBody>
      </p:sp>
      <p:sp>
        <p:nvSpPr>
          <p:cNvPr id="8" name="TextBox 7">
            <a:extLst>
              <a:ext uri="{FF2B5EF4-FFF2-40B4-BE49-F238E27FC236}">
                <a16:creationId xmlns:a16="http://schemas.microsoft.com/office/drawing/2014/main" id="{0B318474-0DE3-4B31-B519-A532570DDB67}"/>
              </a:ext>
            </a:extLst>
          </p:cNvPr>
          <p:cNvSpPr txBox="1"/>
          <p:nvPr/>
        </p:nvSpPr>
        <p:spPr>
          <a:xfrm>
            <a:off x="5543550" y="2447319"/>
            <a:ext cx="6162675" cy="4455066"/>
          </a:xfrm>
          <a:prstGeom prst="rect">
            <a:avLst/>
          </a:prstGeom>
          <a:noFill/>
        </p:spPr>
        <p:txBody>
          <a:bodyPr wrap="square" rtlCol="0">
            <a:spAutoFit/>
          </a:bodyPr>
          <a:lstStyle/>
          <a:p>
            <a:r>
              <a:rPr lang="en-AU" sz="1050" dirty="0">
                <a:solidFill>
                  <a:srgbClr val="FFFF00"/>
                </a:solidFill>
                <a:latin typeface="Courier New" panose="02070309020205020404" pitchFamily="49" charset="0"/>
                <a:cs typeface="Courier New" panose="02070309020205020404" pitchFamily="49" charset="0"/>
              </a:rPr>
              <a:t>#####START_TAILWATER_DETAILS</a:t>
            </a:r>
          </a:p>
          <a:p>
            <a:r>
              <a:rPr lang="en-AU" sz="1050" dirty="0">
                <a:solidFill>
                  <a:srgbClr val="FFFF00"/>
                </a:solidFill>
                <a:latin typeface="Courier New" panose="02070309020205020404" pitchFamily="49" charset="0"/>
                <a:cs typeface="Courier New" panose="02070309020205020404" pitchFamily="49" charset="0"/>
              </a:rPr>
              <a:t>           8                   </a:t>
            </a:r>
            <a:r>
              <a:rPr lang="en-AU" sz="1050" dirty="0">
                <a:solidFill>
                  <a:schemeClr val="bg1"/>
                </a:solidFill>
                <a:latin typeface="Courier New" panose="02070309020205020404" pitchFamily="49" charset="0"/>
                <a:cs typeface="Courier New" panose="02070309020205020404" pitchFamily="49" charset="0"/>
              </a:rPr>
              <a:t>&lt; 8 </a:t>
            </a:r>
            <a:r>
              <a:rPr lang="en-AU" sz="1050" dirty="0" err="1">
                <a:solidFill>
                  <a:schemeClr val="bg1"/>
                </a:solidFill>
                <a:latin typeface="Courier New" panose="02070309020205020404" pitchFamily="49" charset="0"/>
                <a:cs typeface="Courier New" panose="02070309020205020404" pitchFamily="49" charset="0"/>
              </a:rPr>
              <a:t>vals</a:t>
            </a:r>
            <a:r>
              <a:rPr lang="en-AU" sz="1050" dirty="0">
                <a:solidFill>
                  <a:schemeClr val="bg1"/>
                </a:solidFill>
                <a:latin typeface="Courier New" panose="02070309020205020404" pitchFamily="49" charset="0"/>
                <a:cs typeface="Courier New" panose="02070309020205020404" pitchFamily="49" charset="0"/>
              </a:rPr>
              <a:t> in rating table</a:t>
            </a:r>
          </a:p>
          <a:p>
            <a:r>
              <a:rPr lang="en-AU" sz="1050" dirty="0">
                <a:solidFill>
                  <a:srgbClr val="FFFF00"/>
                </a:solidFill>
                <a:latin typeface="Courier New" panose="02070309020205020404" pitchFamily="49" charset="0"/>
                <a:cs typeface="Courier New" panose="02070309020205020404" pitchFamily="49" charset="0"/>
              </a:rPr>
              <a:t>       99.50        0.00       </a:t>
            </a:r>
            <a:r>
              <a:rPr lang="en-AU" sz="1050" dirty="0">
                <a:solidFill>
                  <a:schemeClr val="bg1"/>
                </a:solidFill>
                <a:latin typeface="Courier New" panose="02070309020205020404" pitchFamily="49" charset="0"/>
                <a:cs typeface="Courier New" panose="02070309020205020404" pitchFamily="49" charset="0"/>
              </a:rPr>
              <a:t>&lt; Q0 must be zero   </a:t>
            </a:r>
          </a:p>
          <a:p>
            <a:r>
              <a:rPr lang="en-AU" sz="1050" dirty="0">
                <a:solidFill>
                  <a:srgbClr val="FFFF00"/>
                </a:solidFill>
                <a:latin typeface="Courier New" panose="02070309020205020404" pitchFamily="49" charset="0"/>
                <a:cs typeface="Courier New" panose="02070309020205020404" pitchFamily="49" charset="0"/>
              </a:rPr>
              <a:t>      100.10        2.00       </a:t>
            </a:r>
            <a:r>
              <a:rPr lang="en-AU" sz="1050" dirty="0">
                <a:solidFill>
                  <a:schemeClr val="bg1"/>
                </a:solidFill>
                <a:latin typeface="Courier New" panose="02070309020205020404" pitchFamily="49" charset="0"/>
                <a:cs typeface="Courier New" panose="02070309020205020404" pitchFamily="49" charset="0"/>
              </a:rPr>
              <a:t>&lt; Elevation (m)  Q (m3/sec)</a:t>
            </a:r>
          </a:p>
          <a:p>
            <a:r>
              <a:rPr lang="en-AU" sz="1050" dirty="0">
                <a:solidFill>
                  <a:srgbClr val="FFFF00"/>
                </a:solidFill>
                <a:latin typeface="Courier New" panose="02070309020205020404" pitchFamily="49" charset="0"/>
                <a:cs typeface="Courier New" panose="02070309020205020404" pitchFamily="49" charset="0"/>
              </a:rPr>
              <a:t>      100.70        8.00        </a:t>
            </a:r>
          </a:p>
          <a:p>
            <a:r>
              <a:rPr lang="en-AU" sz="1050" dirty="0">
                <a:solidFill>
                  <a:srgbClr val="FFFF00"/>
                </a:solidFill>
                <a:latin typeface="Courier New" panose="02070309020205020404" pitchFamily="49" charset="0"/>
                <a:cs typeface="Courier New" panose="02070309020205020404" pitchFamily="49" charset="0"/>
              </a:rPr>
              <a:t>      101.30        9.00        </a:t>
            </a:r>
          </a:p>
          <a:p>
            <a:r>
              <a:rPr lang="en-AU" sz="1050" dirty="0">
                <a:solidFill>
                  <a:srgbClr val="FFFF00"/>
                </a:solidFill>
                <a:latin typeface="Courier New" panose="02070309020205020404" pitchFamily="49" charset="0"/>
                <a:cs typeface="Courier New" panose="02070309020205020404" pitchFamily="49" charset="0"/>
              </a:rPr>
              <a:t>      101.90       29.00        </a:t>
            </a:r>
          </a:p>
          <a:p>
            <a:r>
              <a:rPr lang="en-AU" sz="1050" dirty="0">
                <a:solidFill>
                  <a:srgbClr val="FFFF00"/>
                </a:solidFill>
                <a:latin typeface="Courier New" panose="02070309020205020404" pitchFamily="49" charset="0"/>
                <a:cs typeface="Courier New" panose="02070309020205020404" pitchFamily="49" charset="0"/>
              </a:rPr>
              <a:t>      102.50       48.00        </a:t>
            </a:r>
          </a:p>
          <a:p>
            <a:r>
              <a:rPr lang="en-AU" sz="1050" dirty="0">
                <a:solidFill>
                  <a:srgbClr val="FFFF00"/>
                </a:solidFill>
                <a:latin typeface="Courier New" panose="02070309020205020404" pitchFamily="49" charset="0"/>
                <a:cs typeface="Courier New" panose="02070309020205020404" pitchFamily="49" charset="0"/>
              </a:rPr>
              <a:t>      103.10       69.00        </a:t>
            </a:r>
          </a:p>
          <a:p>
            <a:r>
              <a:rPr lang="en-AU" sz="1050" dirty="0">
                <a:solidFill>
                  <a:srgbClr val="FFFF00"/>
                </a:solidFill>
                <a:latin typeface="Courier New" panose="02070309020205020404" pitchFamily="49" charset="0"/>
                <a:cs typeface="Courier New" panose="02070309020205020404" pitchFamily="49" charset="0"/>
              </a:rPr>
              <a:t>      103.70       95.00        </a:t>
            </a:r>
          </a:p>
          <a:p>
            <a:r>
              <a:rPr lang="en-AU" sz="1050" dirty="0">
                <a:solidFill>
                  <a:srgbClr val="FFFF00"/>
                </a:solidFill>
                <a:latin typeface="Courier New" panose="02070309020205020404" pitchFamily="49" charset="0"/>
                <a:cs typeface="Courier New" panose="02070309020205020404" pitchFamily="49" charset="0"/>
              </a:rPr>
              <a:t>#####END_TAILWATER_DETAILS</a:t>
            </a:r>
          </a:p>
          <a:p>
            <a:r>
              <a:rPr lang="en-AU" sz="1050" dirty="0">
                <a:solidFill>
                  <a:srgbClr val="FFFF00"/>
                </a:solidFill>
                <a:latin typeface="Courier New" panose="02070309020205020404" pitchFamily="49" charset="0"/>
                <a:cs typeface="Courier New" panose="02070309020205020404" pitchFamily="49" charset="0"/>
              </a:rPr>
              <a:t>#####START_BASIN_DETAILS</a:t>
            </a:r>
          </a:p>
          <a:p>
            <a:r>
              <a:rPr lang="en-AU" sz="1050" dirty="0">
                <a:solidFill>
                  <a:srgbClr val="FFFF00"/>
                </a:solidFill>
                <a:latin typeface="Courier New" panose="02070309020205020404" pitchFamily="49" charset="0"/>
                <a:cs typeface="Courier New" panose="02070309020205020404" pitchFamily="49" charset="0"/>
              </a:rPr>
              <a:t>          12                   </a:t>
            </a:r>
            <a:r>
              <a:rPr lang="en-AU" sz="1050" dirty="0">
                <a:solidFill>
                  <a:schemeClr val="bg1"/>
                </a:solidFill>
                <a:latin typeface="Courier New" panose="02070309020205020404" pitchFamily="49" charset="0"/>
                <a:cs typeface="Courier New" panose="02070309020205020404" pitchFamily="49" charset="0"/>
              </a:rPr>
              <a:t>&lt; 12 </a:t>
            </a:r>
            <a:r>
              <a:rPr lang="en-AU" sz="1050" dirty="0" err="1">
                <a:solidFill>
                  <a:schemeClr val="bg1"/>
                </a:solidFill>
                <a:latin typeface="Courier New" panose="02070309020205020404" pitchFamily="49" charset="0"/>
                <a:cs typeface="Courier New" panose="02070309020205020404" pitchFamily="49" charset="0"/>
              </a:rPr>
              <a:t>vals</a:t>
            </a:r>
            <a:r>
              <a:rPr lang="en-AU" sz="1050" dirty="0">
                <a:solidFill>
                  <a:schemeClr val="bg1"/>
                </a:solidFill>
                <a:latin typeface="Courier New" panose="02070309020205020404" pitchFamily="49" charset="0"/>
                <a:cs typeface="Courier New" panose="02070309020205020404" pitchFamily="49" charset="0"/>
              </a:rPr>
              <a:t> in H-S table</a:t>
            </a:r>
          </a:p>
          <a:p>
            <a:r>
              <a:rPr lang="en-AU" sz="1050" dirty="0">
                <a:solidFill>
                  <a:srgbClr val="FFFF00"/>
                </a:solidFill>
                <a:latin typeface="Courier New" panose="02070309020205020404" pitchFamily="49" charset="0"/>
                <a:cs typeface="Courier New" panose="02070309020205020404" pitchFamily="49" charset="0"/>
              </a:rPr>
              <a:t>      100.00        0.00       </a:t>
            </a:r>
            <a:r>
              <a:rPr lang="en-AU" sz="1050" dirty="0">
                <a:solidFill>
                  <a:schemeClr val="bg1"/>
                </a:solidFill>
                <a:latin typeface="Courier New" panose="02070309020205020404" pitchFamily="49" charset="0"/>
                <a:cs typeface="Courier New" panose="02070309020205020404" pitchFamily="49" charset="0"/>
              </a:rPr>
              <a:t>&lt; S0 must be zero</a:t>
            </a:r>
          </a:p>
          <a:p>
            <a:r>
              <a:rPr lang="en-AU" sz="1050" dirty="0">
                <a:solidFill>
                  <a:srgbClr val="FFFF00"/>
                </a:solidFill>
                <a:latin typeface="Courier New" panose="02070309020205020404" pitchFamily="49" charset="0"/>
                <a:cs typeface="Courier New" panose="02070309020205020404" pitchFamily="49" charset="0"/>
              </a:rPr>
              <a:t>      100.50      100.00</a:t>
            </a:r>
          </a:p>
          <a:p>
            <a:r>
              <a:rPr lang="en-AU" sz="1050" dirty="0">
                <a:solidFill>
                  <a:srgbClr val="FFFF00"/>
                </a:solidFill>
                <a:latin typeface="Courier New" panose="02070309020205020404" pitchFamily="49" charset="0"/>
                <a:cs typeface="Courier New" panose="02070309020205020404" pitchFamily="49" charset="0"/>
              </a:rPr>
              <a:t>      101.00      200.00</a:t>
            </a:r>
          </a:p>
          <a:p>
            <a:r>
              <a:rPr lang="en-AU" sz="1050" dirty="0">
                <a:solidFill>
                  <a:srgbClr val="FFFF00"/>
                </a:solidFill>
                <a:latin typeface="Courier New" panose="02070309020205020404" pitchFamily="49" charset="0"/>
                <a:cs typeface="Courier New" panose="02070309020205020404" pitchFamily="49" charset="0"/>
              </a:rPr>
              <a:t>      101.50      300.00</a:t>
            </a:r>
          </a:p>
          <a:p>
            <a:r>
              <a:rPr lang="en-AU" sz="1050" dirty="0">
                <a:solidFill>
                  <a:srgbClr val="FFFF00"/>
                </a:solidFill>
                <a:latin typeface="Courier New" panose="02070309020205020404" pitchFamily="49" charset="0"/>
                <a:cs typeface="Courier New" panose="02070309020205020404" pitchFamily="49" charset="0"/>
              </a:rPr>
              <a:t>      102.00      400.00</a:t>
            </a:r>
          </a:p>
          <a:p>
            <a:r>
              <a:rPr lang="en-AU" sz="1050" dirty="0">
                <a:solidFill>
                  <a:srgbClr val="FFFF00"/>
                </a:solidFill>
                <a:latin typeface="Courier New" panose="02070309020205020404" pitchFamily="49" charset="0"/>
                <a:cs typeface="Courier New" panose="02070309020205020404" pitchFamily="49" charset="0"/>
              </a:rPr>
              <a:t>      …….</a:t>
            </a:r>
          </a:p>
          <a:p>
            <a:r>
              <a:rPr lang="en-AU" sz="1050" dirty="0">
                <a:solidFill>
                  <a:srgbClr val="FFFF00"/>
                </a:solidFill>
                <a:latin typeface="Courier New" panose="02070309020205020404" pitchFamily="49" charset="0"/>
                <a:cs typeface="Courier New" panose="02070309020205020404" pitchFamily="49" charset="0"/>
              </a:rPr>
              <a:t>      105.50     1100.00</a:t>
            </a:r>
          </a:p>
          <a:p>
            <a:r>
              <a:rPr lang="en-AU" sz="1050" dirty="0">
                <a:solidFill>
                  <a:srgbClr val="FFFF00"/>
                </a:solidFill>
                <a:latin typeface="Courier New" panose="02070309020205020404" pitchFamily="49" charset="0"/>
                <a:cs typeface="Courier New" panose="02070309020205020404" pitchFamily="49" charset="0"/>
              </a:rPr>
              <a:t>      100.00                   </a:t>
            </a:r>
            <a:r>
              <a:rPr lang="en-AU" sz="1050" dirty="0">
                <a:solidFill>
                  <a:schemeClr val="bg1"/>
                </a:solidFill>
                <a:latin typeface="Courier New" panose="02070309020205020404" pitchFamily="49" charset="0"/>
                <a:cs typeface="Courier New" panose="02070309020205020404" pitchFamily="49" charset="0"/>
              </a:rPr>
              <a:t>&lt; starting water level (m)</a:t>
            </a:r>
          </a:p>
          <a:p>
            <a:r>
              <a:rPr lang="en-AU" sz="1050" dirty="0">
                <a:solidFill>
                  <a:srgbClr val="FFFF00"/>
                </a:solidFill>
                <a:latin typeface="Courier New" panose="02070309020205020404" pitchFamily="49" charset="0"/>
                <a:cs typeface="Courier New" panose="02070309020205020404" pitchFamily="49" charset="0"/>
              </a:rPr>
              <a:t>        0.00                   </a:t>
            </a:r>
            <a:r>
              <a:rPr lang="en-AU" sz="1050" dirty="0">
                <a:solidFill>
                  <a:schemeClr val="bg1"/>
                </a:solidFill>
                <a:latin typeface="Courier New" panose="02070309020205020404" pitchFamily="49" charset="0"/>
                <a:cs typeface="Courier New" panose="02070309020205020404" pitchFamily="49" charset="0"/>
              </a:rPr>
              <a:t>&lt; surface area (Ha)</a:t>
            </a:r>
          </a:p>
          <a:p>
            <a:r>
              <a:rPr lang="en-AU" sz="1050" dirty="0">
                <a:solidFill>
                  <a:srgbClr val="FFFF00"/>
                </a:solidFill>
                <a:latin typeface="Courier New" panose="02070309020205020404" pitchFamily="49" charset="0"/>
                <a:cs typeface="Courier New" panose="02070309020205020404" pitchFamily="49" charset="0"/>
              </a:rPr>
              <a:t>        1.00                   </a:t>
            </a:r>
            <a:r>
              <a:rPr lang="en-AU" sz="1050" dirty="0">
                <a:solidFill>
                  <a:schemeClr val="bg1"/>
                </a:solidFill>
                <a:latin typeface="Courier New" panose="02070309020205020404" pitchFamily="49" charset="0"/>
                <a:cs typeface="Courier New" panose="02070309020205020404" pitchFamily="49" charset="0"/>
              </a:rPr>
              <a:t>&lt; storage scale factor</a:t>
            </a:r>
          </a:p>
          <a:p>
            <a:r>
              <a:rPr lang="en-AU" sz="1050" dirty="0">
                <a:solidFill>
                  <a:srgbClr val="FFFF00"/>
                </a:solidFill>
                <a:latin typeface="Courier New" panose="02070309020205020404" pitchFamily="49" charset="0"/>
                <a:cs typeface="Courier New" panose="02070309020205020404" pitchFamily="49" charset="0"/>
              </a:rPr>
              <a:t>#####END_BASIN_DETAILS</a:t>
            </a:r>
          </a:p>
          <a:p>
            <a:r>
              <a:rPr lang="en-AU" sz="1050" dirty="0">
                <a:solidFill>
                  <a:srgbClr val="FFFF00"/>
                </a:solidFill>
                <a:latin typeface="Courier New" panose="02070309020205020404" pitchFamily="49" charset="0"/>
                <a:cs typeface="Courier New" panose="02070309020205020404" pitchFamily="49" charset="0"/>
              </a:rPr>
              <a:t>#####END_OUTLET_STRUCTURE#1</a:t>
            </a:r>
          </a:p>
          <a:p>
            <a:r>
              <a:rPr lang="en-AU" sz="1050" dirty="0">
                <a:solidFill>
                  <a:srgbClr val="FFFF00"/>
                </a:solidFill>
                <a:latin typeface="Courier New" panose="02070309020205020404" pitchFamily="49" charset="0"/>
                <a:cs typeface="Courier New" panose="02070309020205020404" pitchFamily="49" charset="0"/>
              </a:rPr>
              <a:t>#####END_OUTLET_STRUCTURES_BLOCK###|##...##########|</a:t>
            </a:r>
          </a:p>
          <a:p>
            <a:endParaRPr lang="en-US" sz="1050" dirty="0"/>
          </a:p>
        </p:txBody>
      </p:sp>
    </p:spTree>
    <p:extLst>
      <p:ext uri="{BB962C8B-B14F-4D97-AF65-F5344CB8AC3E}">
        <p14:creationId xmlns:p14="http://schemas.microsoft.com/office/powerpoint/2010/main" val="1013032921"/>
      </p:ext>
    </p:extLst>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616820" y="2447319"/>
            <a:ext cx="5161493" cy="4077210"/>
          </a:xfrm>
        </p:spPr>
        <p:txBody>
          <a:bodyPr>
            <a:noAutofit/>
          </a:bodyPr>
          <a:lstStyle/>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#####START_OUTLET_STRUCTURES_BLOCK#|#####..#####|###########|                                                        </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#####START_OUTLET_STRUCTURE#1</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BASIN AT OUTLET OF SUB 3 TAILWATER DEPTH FIXED</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SUB3        </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#####H_S(TWF)</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#####START_OUTLET_DETAILS</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#####BOX</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100.00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3</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2400.00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1200.00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0.50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50.00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99.50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0.011</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SUB5        </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TOP    </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0.00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#####END_OUTLET_DETAILS</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7088350C-D720-40C6-8338-8C7F56F6C648}"/>
              </a:ext>
            </a:extLst>
          </p:cNvPr>
          <p:cNvSpPr txBox="1"/>
          <p:nvPr/>
        </p:nvSpPr>
        <p:spPr>
          <a:xfrm>
            <a:off x="1084044" y="1449522"/>
            <a:ext cx="10349564" cy="830997"/>
          </a:xfrm>
          <a:prstGeom prst="rect">
            <a:avLst/>
          </a:prstGeom>
          <a:noFill/>
        </p:spPr>
        <p:txBody>
          <a:bodyPr wrap="square" rtlCol="0">
            <a:spAutoFit/>
          </a:bodyPr>
          <a:lstStyle/>
          <a:p>
            <a:r>
              <a:rPr lang="en-AU" sz="3200" b="1" dirty="0">
                <a:solidFill>
                  <a:schemeClr val="bg1"/>
                </a:solidFill>
              </a:rPr>
              <a:t>Structures, Diversions &amp; Blockages (HS(TWF) outlet)</a:t>
            </a:r>
          </a:p>
          <a:p>
            <a:r>
              <a:rPr lang="en-AU" sz="1600" b="1" i="1" u="sng" dirty="0">
                <a:solidFill>
                  <a:schemeClr val="bg1"/>
                </a:solidFill>
                <a:latin typeface="Arial" panose="020B0604020202020204" pitchFamily="34" charset="0"/>
                <a:cs typeface="Arial" panose="020B0604020202020204" pitchFamily="34" charset="0"/>
              </a:rPr>
              <a:t>Note: If  discharges exist to more than one location, then a H_Q_S type must be employed!  </a:t>
            </a:r>
          </a:p>
        </p:txBody>
      </p:sp>
      <p:sp>
        <p:nvSpPr>
          <p:cNvPr id="8" name="TextBox 7">
            <a:extLst>
              <a:ext uri="{FF2B5EF4-FFF2-40B4-BE49-F238E27FC236}">
                <a16:creationId xmlns:a16="http://schemas.microsoft.com/office/drawing/2014/main" id="{0B318474-0DE3-4B31-B519-A532570DDB67}"/>
              </a:ext>
            </a:extLst>
          </p:cNvPr>
          <p:cNvSpPr txBox="1"/>
          <p:nvPr/>
        </p:nvSpPr>
        <p:spPr>
          <a:xfrm>
            <a:off x="6029325" y="2447319"/>
            <a:ext cx="6162675" cy="3970318"/>
          </a:xfrm>
          <a:prstGeom prst="rect">
            <a:avLst/>
          </a:prstGeom>
          <a:noFill/>
        </p:spPr>
        <p:txBody>
          <a:bodyPr wrap="square" rtlCol="0">
            <a:spAutoFit/>
          </a:bodyPr>
          <a:lstStyle/>
          <a:p>
            <a:r>
              <a:rPr lang="en-AU" sz="1050" dirty="0">
                <a:solidFill>
                  <a:srgbClr val="FFFF00"/>
                </a:solidFill>
                <a:latin typeface="Courier New" panose="02070309020205020404" pitchFamily="49" charset="0"/>
                <a:cs typeface="Courier New" panose="02070309020205020404" pitchFamily="49" charset="0"/>
              </a:rPr>
              <a:t>#####START_TAILWATER_DETAILS</a:t>
            </a:r>
          </a:p>
          <a:p>
            <a:r>
              <a:rPr lang="en-AU" sz="1050" dirty="0">
                <a:solidFill>
                  <a:srgbClr val="FFFF00"/>
                </a:solidFill>
                <a:latin typeface="Courier New" panose="02070309020205020404" pitchFamily="49" charset="0"/>
                <a:cs typeface="Courier New" panose="02070309020205020404" pitchFamily="49" charset="0"/>
              </a:rPr>
              <a:t>      101.50                      </a:t>
            </a:r>
            <a:r>
              <a:rPr lang="en-AU" sz="1050" dirty="0">
                <a:solidFill>
                  <a:schemeClr val="bg1"/>
                </a:solidFill>
                <a:latin typeface="Courier New" panose="02070309020205020404" pitchFamily="49" charset="0"/>
                <a:cs typeface="Courier New" panose="02070309020205020404" pitchFamily="49" charset="0"/>
              </a:rPr>
              <a:t>&lt; now fixed value</a:t>
            </a:r>
          </a:p>
          <a:p>
            <a:r>
              <a:rPr lang="en-AU" sz="1050" dirty="0">
                <a:solidFill>
                  <a:srgbClr val="FFFF00"/>
                </a:solidFill>
                <a:latin typeface="Courier New" panose="02070309020205020404" pitchFamily="49" charset="0"/>
                <a:cs typeface="Courier New" panose="02070309020205020404" pitchFamily="49" charset="0"/>
              </a:rPr>
              <a:t>#####END_TAILWATER_DETAILS</a:t>
            </a:r>
          </a:p>
          <a:p>
            <a:r>
              <a:rPr lang="en-AU" sz="1050" dirty="0">
                <a:solidFill>
                  <a:srgbClr val="FFFF00"/>
                </a:solidFill>
                <a:latin typeface="Courier New" panose="02070309020205020404" pitchFamily="49" charset="0"/>
                <a:cs typeface="Courier New" panose="02070309020205020404" pitchFamily="49" charset="0"/>
              </a:rPr>
              <a:t>#####START_BASIN_DETAILS</a:t>
            </a:r>
          </a:p>
          <a:p>
            <a:r>
              <a:rPr lang="en-AU" sz="1050" dirty="0">
                <a:solidFill>
                  <a:srgbClr val="FFFF00"/>
                </a:solidFill>
                <a:latin typeface="Courier New" panose="02070309020205020404" pitchFamily="49" charset="0"/>
                <a:cs typeface="Courier New" panose="02070309020205020404" pitchFamily="49" charset="0"/>
              </a:rPr>
              <a:t>          12</a:t>
            </a:r>
          </a:p>
          <a:p>
            <a:r>
              <a:rPr lang="en-AU" sz="1050" dirty="0">
                <a:solidFill>
                  <a:srgbClr val="FFFF00"/>
                </a:solidFill>
                <a:latin typeface="Courier New" panose="02070309020205020404" pitchFamily="49" charset="0"/>
                <a:cs typeface="Courier New" panose="02070309020205020404" pitchFamily="49" charset="0"/>
              </a:rPr>
              <a:t>      100.00        0.00</a:t>
            </a:r>
          </a:p>
          <a:p>
            <a:r>
              <a:rPr lang="en-AU" sz="1050" dirty="0">
                <a:solidFill>
                  <a:srgbClr val="FFFF00"/>
                </a:solidFill>
                <a:latin typeface="Courier New" panose="02070309020205020404" pitchFamily="49" charset="0"/>
                <a:cs typeface="Courier New" panose="02070309020205020404" pitchFamily="49" charset="0"/>
              </a:rPr>
              <a:t>      100.50      100.00</a:t>
            </a:r>
          </a:p>
          <a:p>
            <a:r>
              <a:rPr lang="en-AU" sz="1050" dirty="0">
                <a:solidFill>
                  <a:srgbClr val="FFFF00"/>
                </a:solidFill>
                <a:latin typeface="Courier New" panose="02070309020205020404" pitchFamily="49" charset="0"/>
                <a:cs typeface="Courier New" panose="02070309020205020404" pitchFamily="49" charset="0"/>
              </a:rPr>
              <a:t>      101.00      200.00</a:t>
            </a:r>
          </a:p>
          <a:p>
            <a:r>
              <a:rPr lang="en-AU" sz="1050" dirty="0">
                <a:solidFill>
                  <a:srgbClr val="FFFF00"/>
                </a:solidFill>
                <a:latin typeface="Courier New" panose="02070309020205020404" pitchFamily="49" charset="0"/>
                <a:cs typeface="Courier New" panose="02070309020205020404" pitchFamily="49" charset="0"/>
              </a:rPr>
              <a:t>      101.50      300.00</a:t>
            </a:r>
          </a:p>
          <a:p>
            <a:r>
              <a:rPr lang="en-AU" sz="1050" dirty="0">
                <a:solidFill>
                  <a:srgbClr val="FFFF00"/>
                </a:solidFill>
                <a:latin typeface="Courier New" panose="02070309020205020404" pitchFamily="49" charset="0"/>
                <a:cs typeface="Courier New" panose="02070309020205020404" pitchFamily="49" charset="0"/>
              </a:rPr>
              <a:t>      102.00      400.00</a:t>
            </a:r>
          </a:p>
          <a:p>
            <a:r>
              <a:rPr lang="en-AU" sz="1050" dirty="0">
                <a:solidFill>
                  <a:srgbClr val="FFFF00"/>
                </a:solidFill>
                <a:latin typeface="Courier New" panose="02070309020205020404" pitchFamily="49" charset="0"/>
                <a:cs typeface="Courier New" panose="02070309020205020404" pitchFamily="49" charset="0"/>
              </a:rPr>
              <a:t>      102.50      500.00</a:t>
            </a:r>
          </a:p>
          <a:p>
            <a:r>
              <a:rPr lang="en-AU" sz="1050" dirty="0">
                <a:solidFill>
                  <a:srgbClr val="FFFF00"/>
                </a:solidFill>
                <a:latin typeface="Courier New" panose="02070309020205020404" pitchFamily="49" charset="0"/>
                <a:cs typeface="Courier New" panose="02070309020205020404" pitchFamily="49" charset="0"/>
              </a:rPr>
              <a:t>      103.00      600.00</a:t>
            </a:r>
          </a:p>
          <a:p>
            <a:r>
              <a:rPr lang="en-AU" sz="1050" dirty="0">
                <a:solidFill>
                  <a:srgbClr val="FFFF00"/>
                </a:solidFill>
                <a:latin typeface="Courier New" panose="02070309020205020404" pitchFamily="49" charset="0"/>
                <a:cs typeface="Courier New" panose="02070309020205020404" pitchFamily="49" charset="0"/>
              </a:rPr>
              <a:t>      103.50      700.00</a:t>
            </a:r>
          </a:p>
          <a:p>
            <a:r>
              <a:rPr lang="en-AU" sz="1050" dirty="0">
                <a:solidFill>
                  <a:srgbClr val="FFFF00"/>
                </a:solidFill>
                <a:latin typeface="Courier New" panose="02070309020205020404" pitchFamily="49" charset="0"/>
                <a:cs typeface="Courier New" panose="02070309020205020404" pitchFamily="49" charset="0"/>
              </a:rPr>
              <a:t>      104.00      800.00</a:t>
            </a:r>
          </a:p>
          <a:p>
            <a:r>
              <a:rPr lang="en-AU" sz="1050" dirty="0">
                <a:solidFill>
                  <a:srgbClr val="FFFF00"/>
                </a:solidFill>
                <a:latin typeface="Courier New" panose="02070309020205020404" pitchFamily="49" charset="0"/>
                <a:cs typeface="Courier New" panose="02070309020205020404" pitchFamily="49" charset="0"/>
              </a:rPr>
              <a:t>      104.50      900.00</a:t>
            </a:r>
          </a:p>
          <a:p>
            <a:r>
              <a:rPr lang="en-AU" sz="1050" dirty="0">
                <a:solidFill>
                  <a:srgbClr val="FFFF00"/>
                </a:solidFill>
                <a:latin typeface="Courier New" panose="02070309020205020404" pitchFamily="49" charset="0"/>
                <a:cs typeface="Courier New" panose="02070309020205020404" pitchFamily="49" charset="0"/>
              </a:rPr>
              <a:t>      105.00     1000.00</a:t>
            </a:r>
          </a:p>
          <a:p>
            <a:r>
              <a:rPr lang="en-AU" sz="1050" dirty="0">
                <a:solidFill>
                  <a:srgbClr val="FFFF00"/>
                </a:solidFill>
                <a:latin typeface="Courier New" panose="02070309020205020404" pitchFamily="49" charset="0"/>
                <a:cs typeface="Courier New" panose="02070309020205020404" pitchFamily="49" charset="0"/>
              </a:rPr>
              <a:t>      105.50     1100.00</a:t>
            </a:r>
          </a:p>
          <a:p>
            <a:r>
              <a:rPr lang="en-AU" sz="1050" dirty="0">
                <a:solidFill>
                  <a:srgbClr val="FFFF00"/>
                </a:solidFill>
                <a:latin typeface="Courier New" panose="02070309020205020404" pitchFamily="49" charset="0"/>
                <a:cs typeface="Courier New" panose="02070309020205020404" pitchFamily="49" charset="0"/>
              </a:rPr>
              <a:t>      100.00</a:t>
            </a:r>
          </a:p>
          <a:p>
            <a:r>
              <a:rPr lang="en-AU" sz="1050" dirty="0">
                <a:solidFill>
                  <a:srgbClr val="FFFF00"/>
                </a:solidFill>
                <a:latin typeface="Courier New" panose="02070309020205020404" pitchFamily="49" charset="0"/>
                <a:cs typeface="Courier New" panose="02070309020205020404" pitchFamily="49" charset="0"/>
              </a:rPr>
              <a:t>        0.00</a:t>
            </a:r>
          </a:p>
          <a:p>
            <a:r>
              <a:rPr lang="en-AU" sz="1050" dirty="0">
                <a:solidFill>
                  <a:srgbClr val="FFFF00"/>
                </a:solidFill>
                <a:latin typeface="Courier New" panose="02070309020205020404" pitchFamily="49" charset="0"/>
                <a:cs typeface="Courier New" panose="02070309020205020404" pitchFamily="49" charset="0"/>
              </a:rPr>
              <a:t>        1.00</a:t>
            </a:r>
          </a:p>
          <a:p>
            <a:r>
              <a:rPr lang="en-AU" sz="1050" dirty="0">
                <a:solidFill>
                  <a:srgbClr val="FFFF00"/>
                </a:solidFill>
                <a:latin typeface="Courier New" panose="02070309020205020404" pitchFamily="49" charset="0"/>
                <a:cs typeface="Courier New" panose="02070309020205020404" pitchFamily="49" charset="0"/>
              </a:rPr>
              <a:t>#####END_BASIN_DETAILS</a:t>
            </a:r>
          </a:p>
          <a:p>
            <a:r>
              <a:rPr lang="en-AU" sz="1050" dirty="0">
                <a:solidFill>
                  <a:srgbClr val="FFFF00"/>
                </a:solidFill>
                <a:latin typeface="Courier New" panose="02070309020205020404" pitchFamily="49" charset="0"/>
                <a:cs typeface="Courier New" panose="02070309020205020404" pitchFamily="49" charset="0"/>
              </a:rPr>
              <a:t>#####END_OUTLET_STRUCTURE#1</a:t>
            </a:r>
          </a:p>
          <a:p>
            <a:r>
              <a:rPr lang="en-AU" sz="1050" dirty="0">
                <a:solidFill>
                  <a:srgbClr val="FFFF00"/>
                </a:solidFill>
                <a:latin typeface="Courier New" panose="02070309020205020404" pitchFamily="49" charset="0"/>
                <a:cs typeface="Courier New" panose="02070309020205020404" pitchFamily="49" charset="0"/>
              </a:rPr>
              <a:t>#####END_OUTLET_STRUCTURES_BLOCK###|###########|###########|###########|</a:t>
            </a:r>
          </a:p>
          <a:p>
            <a:endParaRPr lang="en-US" sz="1050" dirty="0"/>
          </a:p>
        </p:txBody>
      </p:sp>
    </p:spTree>
    <p:extLst>
      <p:ext uri="{BB962C8B-B14F-4D97-AF65-F5344CB8AC3E}">
        <p14:creationId xmlns:p14="http://schemas.microsoft.com/office/powerpoint/2010/main" val="3870905667"/>
      </p:ext>
    </p:extLst>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616820" y="2447319"/>
            <a:ext cx="5161493" cy="4077210"/>
          </a:xfrm>
        </p:spPr>
        <p:txBody>
          <a:bodyPr>
            <a:noAutofit/>
          </a:bodyPr>
          <a:lstStyle/>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#####START_OUTLET_STRUCTURES_BLOCK#|######...####|###########|                                                        </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#####START_OUTLET_STRUCTURE#1</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BASIN AT OUTLET OF SUB 3 TAILWATER DEPTH USING MANNING IN CHNL SUB3        </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#####H_S(TWC)</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#####START_OUTLET_DETAILS</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3</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#####BOX</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100.00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3</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2400.00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1200.00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0.50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50.00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99.50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0.011</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1.00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SUB5        </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TOP    </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        0.00</a:t>
            </a:r>
          </a:p>
          <a:p>
            <a:pPr marL="0" indent="0">
              <a:spcBef>
                <a:spcPts val="0"/>
              </a:spcBef>
              <a:buNone/>
            </a:pPr>
            <a:r>
              <a:rPr lang="en-AU" sz="1050" dirty="0">
                <a:solidFill>
                  <a:srgbClr val="FFFF00"/>
                </a:solidFill>
                <a:latin typeface="Courier New" panose="02070309020205020404" pitchFamily="49" charset="0"/>
                <a:cs typeface="Courier New" panose="02070309020205020404" pitchFamily="49" charset="0"/>
              </a:rPr>
              <a:t>#####END_OUTLET_DETAILS</a:t>
            </a:r>
          </a:p>
          <a:p>
            <a:pPr marL="0" indent="0">
              <a:spcBef>
                <a:spcPts val="0"/>
              </a:spcBef>
              <a:buNone/>
            </a:pPr>
            <a:endParaRPr lang="en-AU" sz="1050" dirty="0">
              <a:solidFill>
                <a:srgbClr val="FFFF00"/>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7088350C-D720-40C6-8338-8C7F56F6C648}"/>
              </a:ext>
            </a:extLst>
          </p:cNvPr>
          <p:cNvSpPr txBox="1"/>
          <p:nvPr/>
        </p:nvSpPr>
        <p:spPr>
          <a:xfrm>
            <a:off x="1084044" y="1449522"/>
            <a:ext cx="10349564" cy="830997"/>
          </a:xfrm>
          <a:prstGeom prst="rect">
            <a:avLst/>
          </a:prstGeom>
          <a:noFill/>
        </p:spPr>
        <p:txBody>
          <a:bodyPr wrap="square" rtlCol="0">
            <a:spAutoFit/>
          </a:bodyPr>
          <a:lstStyle/>
          <a:p>
            <a:r>
              <a:rPr lang="en-AU" sz="3200" b="1" dirty="0">
                <a:solidFill>
                  <a:schemeClr val="bg1"/>
                </a:solidFill>
              </a:rPr>
              <a:t>Structures, Diversions &amp; Blockages (HS(TWC) outlet)</a:t>
            </a:r>
          </a:p>
          <a:p>
            <a:r>
              <a:rPr lang="en-AU" sz="1600" b="1" i="1" u="sng" dirty="0">
                <a:solidFill>
                  <a:schemeClr val="bg1"/>
                </a:solidFill>
                <a:latin typeface="Arial" panose="020B0604020202020204" pitchFamily="34" charset="0"/>
                <a:cs typeface="Arial" panose="020B0604020202020204" pitchFamily="34" charset="0"/>
              </a:rPr>
              <a:t>Note: If  discharges exist to more than one location, then a H_Q_S type must be employed!  </a:t>
            </a:r>
          </a:p>
        </p:txBody>
      </p:sp>
      <p:sp>
        <p:nvSpPr>
          <p:cNvPr id="8" name="TextBox 7">
            <a:extLst>
              <a:ext uri="{FF2B5EF4-FFF2-40B4-BE49-F238E27FC236}">
                <a16:creationId xmlns:a16="http://schemas.microsoft.com/office/drawing/2014/main" id="{0B318474-0DE3-4B31-B519-A532570DDB67}"/>
              </a:ext>
            </a:extLst>
          </p:cNvPr>
          <p:cNvSpPr txBox="1"/>
          <p:nvPr/>
        </p:nvSpPr>
        <p:spPr>
          <a:xfrm>
            <a:off x="5915025" y="2437188"/>
            <a:ext cx="6162675" cy="4616648"/>
          </a:xfrm>
          <a:prstGeom prst="rect">
            <a:avLst/>
          </a:prstGeom>
          <a:noFill/>
        </p:spPr>
        <p:txBody>
          <a:bodyPr wrap="square" rtlCol="0">
            <a:spAutoFit/>
          </a:bodyPr>
          <a:lstStyle/>
          <a:p>
            <a:r>
              <a:rPr lang="en-AU" sz="1050" dirty="0">
                <a:solidFill>
                  <a:srgbClr val="FFFF00"/>
                </a:solidFill>
                <a:latin typeface="Courier New" panose="02070309020205020404" pitchFamily="49" charset="0"/>
                <a:cs typeface="Courier New" panose="02070309020205020404" pitchFamily="49" charset="0"/>
              </a:rPr>
              <a:t>#####START_TAILWATER_DETAILS</a:t>
            </a:r>
          </a:p>
          <a:p>
            <a:r>
              <a:rPr lang="en-AU" sz="1050" dirty="0">
                <a:solidFill>
                  <a:srgbClr val="FFFF00"/>
                </a:solidFill>
                <a:latin typeface="Courier New" panose="02070309020205020404" pitchFamily="49" charset="0"/>
                <a:cs typeface="Courier New" panose="02070309020205020404" pitchFamily="49" charset="0"/>
              </a:rPr>
              <a:t>        5.00                    </a:t>
            </a:r>
            <a:r>
              <a:rPr lang="en-AU" sz="1050" dirty="0">
                <a:solidFill>
                  <a:schemeClr val="bg1"/>
                </a:solidFill>
                <a:latin typeface="Courier New" panose="02070309020205020404" pitchFamily="49" charset="0"/>
                <a:cs typeface="Courier New" panose="02070309020205020404" pitchFamily="49" charset="0"/>
              </a:rPr>
              <a:t>&lt; DS Channel Bed Width (m)</a:t>
            </a:r>
          </a:p>
          <a:p>
            <a:r>
              <a:rPr lang="en-AU" sz="1050" dirty="0">
                <a:solidFill>
                  <a:srgbClr val="FFFF00"/>
                </a:solidFill>
                <a:latin typeface="Courier New" panose="02070309020205020404" pitchFamily="49" charset="0"/>
                <a:cs typeface="Courier New" panose="02070309020205020404" pitchFamily="49" charset="0"/>
              </a:rPr>
              <a:t>        0.20                    </a:t>
            </a:r>
            <a:r>
              <a:rPr lang="en-AU" sz="1050" dirty="0">
                <a:solidFill>
                  <a:schemeClr val="bg1"/>
                </a:solidFill>
                <a:latin typeface="Courier New" panose="02070309020205020404" pitchFamily="49" charset="0"/>
                <a:cs typeface="Courier New" panose="02070309020205020404" pitchFamily="49" charset="0"/>
              </a:rPr>
              <a:t>&lt; DS Channel side slope</a:t>
            </a:r>
            <a:endParaRPr lang="en-AU" sz="1050" dirty="0">
              <a:solidFill>
                <a:srgbClr val="FFFF00"/>
              </a:solidFill>
              <a:latin typeface="Courier New" panose="02070309020205020404" pitchFamily="49" charset="0"/>
              <a:cs typeface="Courier New" panose="02070309020205020404" pitchFamily="49" charset="0"/>
            </a:endParaRPr>
          </a:p>
          <a:p>
            <a:r>
              <a:rPr lang="en-AU" sz="1050" dirty="0">
                <a:solidFill>
                  <a:srgbClr val="FFFF00"/>
                </a:solidFill>
                <a:latin typeface="Courier New" panose="02070309020205020404" pitchFamily="49" charset="0"/>
                <a:cs typeface="Courier New" panose="02070309020205020404" pitchFamily="49" charset="0"/>
              </a:rPr>
              <a:t>        0.50                    </a:t>
            </a:r>
            <a:r>
              <a:rPr lang="en-AU" sz="1050" dirty="0">
                <a:solidFill>
                  <a:schemeClr val="bg1"/>
                </a:solidFill>
                <a:latin typeface="Courier New" panose="02070309020205020404" pitchFamily="49" charset="0"/>
                <a:cs typeface="Courier New" panose="02070309020205020404" pitchFamily="49" charset="0"/>
              </a:rPr>
              <a:t>&lt; DS Channel Bed slope </a:t>
            </a:r>
          </a:p>
          <a:p>
            <a:r>
              <a:rPr lang="en-AU" sz="1050" dirty="0">
                <a:solidFill>
                  <a:schemeClr val="bg1"/>
                </a:solidFill>
                <a:latin typeface="Courier New" panose="02070309020205020404" pitchFamily="49" charset="0"/>
                <a:cs typeface="Courier New" panose="02070309020205020404" pitchFamily="49" charset="0"/>
              </a:rPr>
              <a:t>        </a:t>
            </a:r>
            <a:r>
              <a:rPr lang="en-AU" sz="1050" dirty="0">
                <a:solidFill>
                  <a:srgbClr val="FFFF00"/>
                </a:solidFill>
                <a:latin typeface="Courier New" panose="02070309020205020404" pitchFamily="49" charset="0"/>
                <a:cs typeface="Courier New" panose="02070309020205020404" pitchFamily="49" charset="0"/>
              </a:rPr>
              <a:t>0.05                    </a:t>
            </a:r>
            <a:r>
              <a:rPr lang="en-AU" sz="1050" dirty="0">
                <a:solidFill>
                  <a:schemeClr val="bg1"/>
                </a:solidFill>
                <a:latin typeface="Courier New" panose="02070309020205020404" pitchFamily="49" charset="0"/>
                <a:cs typeface="Courier New" panose="02070309020205020404" pitchFamily="49" charset="0"/>
              </a:rPr>
              <a:t>&lt; DS Channel </a:t>
            </a:r>
            <a:r>
              <a:rPr lang="en-AU" sz="1050" dirty="0" err="1">
                <a:solidFill>
                  <a:schemeClr val="bg1"/>
                </a:solidFill>
                <a:latin typeface="Courier New" panose="02070309020205020404" pitchFamily="49" charset="0"/>
                <a:cs typeface="Courier New" panose="02070309020205020404" pitchFamily="49" charset="0"/>
              </a:rPr>
              <a:t>Mannings</a:t>
            </a:r>
            <a:r>
              <a:rPr lang="en-AU" sz="1050" dirty="0">
                <a:solidFill>
                  <a:schemeClr val="bg1"/>
                </a:solidFill>
                <a:latin typeface="Courier New" panose="02070309020205020404" pitchFamily="49" charset="0"/>
                <a:cs typeface="Courier New" panose="02070309020205020404" pitchFamily="49" charset="0"/>
              </a:rPr>
              <a:t> n</a:t>
            </a:r>
            <a:endParaRPr lang="en-AU" sz="1050" dirty="0">
              <a:solidFill>
                <a:srgbClr val="FFFF00"/>
              </a:solidFill>
              <a:latin typeface="Courier New" panose="02070309020205020404" pitchFamily="49" charset="0"/>
              <a:cs typeface="Courier New" panose="02070309020205020404" pitchFamily="49" charset="0"/>
            </a:endParaRPr>
          </a:p>
          <a:p>
            <a:r>
              <a:rPr lang="en-AU" sz="1050" dirty="0">
                <a:solidFill>
                  <a:srgbClr val="FFFF00"/>
                </a:solidFill>
                <a:latin typeface="Courier New" panose="02070309020205020404" pitchFamily="49" charset="0"/>
                <a:cs typeface="Courier New" panose="02070309020205020404" pitchFamily="49" charset="0"/>
              </a:rPr>
              <a:t>       99.50                   </a:t>
            </a:r>
            <a:r>
              <a:rPr lang="en-AU" sz="1050" dirty="0">
                <a:solidFill>
                  <a:schemeClr val="bg1"/>
                </a:solidFill>
                <a:latin typeface="Courier New" panose="02070309020205020404" pitchFamily="49" charset="0"/>
                <a:cs typeface="Courier New" panose="02070309020205020404" pitchFamily="49" charset="0"/>
              </a:rPr>
              <a:t> &lt; DS Channel invert at structure outlet (m)</a:t>
            </a:r>
          </a:p>
          <a:p>
            <a:r>
              <a:rPr lang="en-AU" sz="1050" dirty="0">
                <a:solidFill>
                  <a:srgbClr val="FFFF00"/>
                </a:solidFill>
                <a:latin typeface="Courier New" panose="02070309020205020404" pitchFamily="49" charset="0"/>
                <a:cs typeface="Courier New" panose="02070309020205020404" pitchFamily="49" charset="0"/>
              </a:rPr>
              <a:t>#####END_TAILWATER_DETAILS</a:t>
            </a:r>
          </a:p>
          <a:p>
            <a:r>
              <a:rPr lang="en-AU" sz="1050" dirty="0">
                <a:solidFill>
                  <a:srgbClr val="FFFF00"/>
                </a:solidFill>
                <a:latin typeface="Courier New" panose="02070309020205020404" pitchFamily="49" charset="0"/>
                <a:cs typeface="Courier New" panose="02070309020205020404" pitchFamily="49" charset="0"/>
              </a:rPr>
              <a:t>#####START_BASIN_DETAILS</a:t>
            </a:r>
          </a:p>
          <a:p>
            <a:r>
              <a:rPr lang="en-AU" sz="1050" dirty="0">
                <a:solidFill>
                  <a:srgbClr val="FFFF00"/>
                </a:solidFill>
                <a:latin typeface="Courier New" panose="02070309020205020404" pitchFamily="49" charset="0"/>
                <a:cs typeface="Courier New" panose="02070309020205020404" pitchFamily="49" charset="0"/>
              </a:rPr>
              <a:t>          12</a:t>
            </a:r>
          </a:p>
          <a:p>
            <a:r>
              <a:rPr lang="en-AU" sz="1050" dirty="0">
                <a:solidFill>
                  <a:srgbClr val="FFFF00"/>
                </a:solidFill>
                <a:latin typeface="Courier New" panose="02070309020205020404" pitchFamily="49" charset="0"/>
                <a:cs typeface="Courier New" panose="02070309020205020404" pitchFamily="49" charset="0"/>
              </a:rPr>
              <a:t>      100.00        0.00</a:t>
            </a:r>
          </a:p>
          <a:p>
            <a:r>
              <a:rPr lang="en-AU" sz="1050" dirty="0">
                <a:solidFill>
                  <a:srgbClr val="FFFF00"/>
                </a:solidFill>
                <a:latin typeface="Courier New" panose="02070309020205020404" pitchFamily="49" charset="0"/>
                <a:cs typeface="Courier New" panose="02070309020205020404" pitchFamily="49" charset="0"/>
              </a:rPr>
              <a:t>      100.50      100.00</a:t>
            </a:r>
          </a:p>
          <a:p>
            <a:r>
              <a:rPr lang="en-AU" sz="1050" dirty="0">
                <a:solidFill>
                  <a:srgbClr val="FFFF00"/>
                </a:solidFill>
                <a:latin typeface="Courier New" panose="02070309020205020404" pitchFamily="49" charset="0"/>
                <a:cs typeface="Courier New" panose="02070309020205020404" pitchFamily="49" charset="0"/>
              </a:rPr>
              <a:t>      101.00      200.00</a:t>
            </a:r>
          </a:p>
          <a:p>
            <a:r>
              <a:rPr lang="en-AU" sz="1050" dirty="0">
                <a:solidFill>
                  <a:srgbClr val="FFFF00"/>
                </a:solidFill>
                <a:latin typeface="Courier New" panose="02070309020205020404" pitchFamily="49" charset="0"/>
                <a:cs typeface="Courier New" panose="02070309020205020404" pitchFamily="49" charset="0"/>
              </a:rPr>
              <a:t>      101.50      300.00</a:t>
            </a:r>
          </a:p>
          <a:p>
            <a:r>
              <a:rPr lang="en-AU" sz="1050" dirty="0">
                <a:solidFill>
                  <a:srgbClr val="FFFF00"/>
                </a:solidFill>
                <a:latin typeface="Courier New" panose="02070309020205020404" pitchFamily="49" charset="0"/>
                <a:cs typeface="Courier New" panose="02070309020205020404" pitchFamily="49" charset="0"/>
              </a:rPr>
              <a:t>      102.00      400.00</a:t>
            </a:r>
          </a:p>
          <a:p>
            <a:r>
              <a:rPr lang="en-AU" sz="1050" dirty="0">
                <a:solidFill>
                  <a:srgbClr val="FFFF00"/>
                </a:solidFill>
                <a:latin typeface="Courier New" panose="02070309020205020404" pitchFamily="49" charset="0"/>
                <a:cs typeface="Courier New" panose="02070309020205020404" pitchFamily="49" charset="0"/>
              </a:rPr>
              <a:t>      102.50      500.00</a:t>
            </a:r>
          </a:p>
          <a:p>
            <a:r>
              <a:rPr lang="en-AU" sz="1050" dirty="0">
                <a:solidFill>
                  <a:srgbClr val="FFFF00"/>
                </a:solidFill>
                <a:latin typeface="Courier New" panose="02070309020205020404" pitchFamily="49" charset="0"/>
                <a:cs typeface="Courier New" panose="02070309020205020404" pitchFamily="49" charset="0"/>
              </a:rPr>
              <a:t>      103.00      600.00</a:t>
            </a:r>
          </a:p>
          <a:p>
            <a:r>
              <a:rPr lang="en-AU" sz="1050" dirty="0">
                <a:solidFill>
                  <a:srgbClr val="FFFF00"/>
                </a:solidFill>
                <a:latin typeface="Courier New" panose="02070309020205020404" pitchFamily="49" charset="0"/>
                <a:cs typeface="Courier New" panose="02070309020205020404" pitchFamily="49" charset="0"/>
              </a:rPr>
              <a:t>      103.50      700.00</a:t>
            </a:r>
          </a:p>
          <a:p>
            <a:r>
              <a:rPr lang="en-AU" sz="1050" dirty="0">
                <a:solidFill>
                  <a:srgbClr val="FFFF00"/>
                </a:solidFill>
                <a:latin typeface="Courier New" panose="02070309020205020404" pitchFamily="49" charset="0"/>
                <a:cs typeface="Courier New" panose="02070309020205020404" pitchFamily="49" charset="0"/>
              </a:rPr>
              <a:t>      104.00      800.00</a:t>
            </a:r>
          </a:p>
          <a:p>
            <a:r>
              <a:rPr lang="en-AU" sz="1050" dirty="0">
                <a:solidFill>
                  <a:srgbClr val="FFFF00"/>
                </a:solidFill>
                <a:latin typeface="Courier New" panose="02070309020205020404" pitchFamily="49" charset="0"/>
                <a:cs typeface="Courier New" panose="02070309020205020404" pitchFamily="49" charset="0"/>
              </a:rPr>
              <a:t>      104.50      900.00</a:t>
            </a:r>
          </a:p>
          <a:p>
            <a:r>
              <a:rPr lang="en-AU" sz="1050" dirty="0">
                <a:solidFill>
                  <a:srgbClr val="FFFF00"/>
                </a:solidFill>
                <a:latin typeface="Courier New" panose="02070309020205020404" pitchFamily="49" charset="0"/>
                <a:cs typeface="Courier New" panose="02070309020205020404" pitchFamily="49" charset="0"/>
              </a:rPr>
              <a:t>      105.00     1000.00</a:t>
            </a:r>
          </a:p>
          <a:p>
            <a:r>
              <a:rPr lang="en-AU" sz="1050" dirty="0">
                <a:solidFill>
                  <a:srgbClr val="FFFF00"/>
                </a:solidFill>
                <a:latin typeface="Courier New" panose="02070309020205020404" pitchFamily="49" charset="0"/>
                <a:cs typeface="Courier New" panose="02070309020205020404" pitchFamily="49" charset="0"/>
              </a:rPr>
              <a:t>      105.50     1100.00</a:t>
            </a:r>
          </a:p>
          <a:p>
            <a:r>
              <a:rPr lang="en-AU" sz="1050" dirty="0">
                <a:solidFill>
                  <a:srgbClr val="FFFF00"/>
                </a:solidFill>
                <a:latin typeface="Courier New" panose="02070309020205020404" pitchFamily="49" charset="0"/>
                <a:cs typeface="Courier New" panose="02070309020205020404" pitchFamily="49" charset="0"/>
              </a:rPr>
              <a:t>      100.00</a:t>
            </a:r>
          </a:p>
          <a:p>
            <a:r>
              <a:rPr lang="en-AU" sz="1050" dirty="0">
                <a:solidFill>
                  <a:srgbClr val="FFFF00"/>
                </a:solidFill>
                <a:latin typeface="Courier New" panose="02070309020205020404" pitchFamily="49" charset="0"/>
                <a:cs typeface="Courier New" panose="02070309020205020404" pitchFamily="49" charset="0"/>
              </a:rPr>
              <a:t>        0.00</a:t>
            </a:r>
          </a:p>
          <a:p>
            <a:r>
              <a:rPr lang="en-AU" sz="1050" dirty="0">
                <a:solidFill>
                  <a:srgbClr val="FFFF00"/>
                </a:solidFill>
                <a:latin typeface="Courier New" panose="02070309020205020404" pitchFamily="49" charset="0"/>
                <a:cs typeface="Courier New" panose="02070309020205020404" pitchFamily="49" charset="0"/>
              </a:rPr>
              <a:t>        1.00</a:t>
            </a:r>
          </a:p>
          <a:p>
            <a:r>
              <a:rPr lang="en-AU" sz="1050" dirty="0">
                <a:solidFill>
                  <a:srgbClr val="FFFF00"/>
                </a:solidFill>
                <a:latin typeface="Courier New" panose="02070309020205020404" pitchFamily="49" charset="0"/>
                <a:cs typeface="Courier New" panose="02070309020205020404" pitchFamily="49" charset="0"/>
              </a:rPr>
              <a:t>#####END_BASIN_DETAILS</a:t>
            </a:r>
          </a:p>
          <a:p>
            <a:r>
              <a:rPr lang="en-AU" sz="1050" dirty="0">
                <a:solidFill>
                  <a:srgbClr val="FFFF00"/>
                </a:solidFill>
                <a:latin typeface="Courier New" panose="02070309020205020404" pitchFamily="49" charset="0"/>
                <a:cs typeface="Courier New" panose="02070309020205020404" pitchFamily="49" charset="0"/>
              </a:rPr>
              <a:t>#####END_OUTLET_STRUCTURE#1</a:t>
            </a:r>
          </a:p>
          <a:p>
            <a:r>
              <a:rPr lang="en-AU" sz="1050" dirty="0">
                <a:solidFill>
                  <a:srgbClr val="FFFF00"/>
                </a:solidFill>
                <a:latin typeface="Courier New" panose="02070309020205020404" pitchFamily="49" charset="0"/>
                <a:cs typeface="Courier New" panose="02070309020205020404" pitchFamily="49" charset="0"/>
              </a:rPr>
              <a:t>#####END_OUTLET_STRUCTURES_BLOCK###|###########|###########|###########|</a:t>
            </a:r>
          </a:p>
          <a:p>
            <a:endParaRPr lang="en-US" sz="1050" dirty="0"/>
          </a:p>
        </p:txBody>
      </p:sp>
    </p:spTree>
    <p:extLst>
      <p:ext uri="{BB962C8B-B14F-4D97-AF65-F5344CB8AC3E}">
        <p14:creationId xmlns:p14="http://schemas.microsoft.com/office/powerpoint/2010/main" val="1632240324"/>
      </p:ext>
    </p:extLst>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222408" y="2595877"/>
            <a:ext cx="4738036" cy="3342910"/>
          </a:xfrm>
        </p:spPr>
        <p:txBody>
          <a:bodyPr>
            <a:normAutofit/>
          </a:bodyPr>
          <a:lstStyle/>
          <a:p>
            <a:pPr marL="0" indent="0">
              <a:buNone/>
            </a:pPr>
            <a:r>
              <a:rPr lang="en-AU" sz="2400" b="1" dirty="0">
                <a:solidFill>
                  <a:schemeClr val="bg1"/>
                </a:solidFill>
              </a:rPr>
              <a:t>In most cases basins are described by a simple  elevation  storage volume table and have a specified initial water level and surface area (for simulation of local rainfall onto the basin surface). A storage factor allows simple scaling of storages (up or down in volume) to facilitate design optimisation.</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513C7CB9-43A1-42A0-B4BC-F599DFD1B383}"/>
              </a:ext>
            </a:extLst>
          </p:cNvPr>
          <p:cNvSpPr txBox="1"/>
          <p:nvPr/>
        </p:nvSpPr>
        <p:spPr>
          <a:xfrm>
            <a:off x="1222408" y="1712395"/>
            <a:ext cx="9490510" cy="861774"/>
          </a:xfrm>
          <a:prstGeom prst="rect">
            <a:avLst/>
          </a:prstGeom>
          <a:noFill/>
        </p:spPr>
        <p:txBody>
          <a:bodyPr wrap="square" rtlCol="0">
            <a:spAutoFit/>
          </a:bodyPr>
          <a:lstStyle/>
          <a:p>
            <a:r>
              <a:rPr lang="en-AU" sz="3200" b="1" dirty="0">
                <a:solidFill>
                  <a:schemeClr val="bg1"/>
                </a:solidFill>
              </a:rPr>
              <a:t>Structures, Diversions  &amp; Blockages (Basins)</a:t>
            </a:r>
          </a:p>
          <a:p>
            <a:endParaRPr lang="en-US" dirty="0"/>
          </a:p>
        </p:txBody>
      </p:sp>
      <p:sp>
        <p:nvSpPr>
          <p:cNvPr id="7" name="TextBox 6">
            <a:extLst>
              <a:ext uri="{FF2B5EF4-FFF2-40B4-BE49-F238E27FC236}">
                <a16:creationId xmlns:a16="http://schemas.microsoft.com/office/drawing/2014/main" id="{87E5E162-7BC2-420C-8E5B-00D5A5072DEB}"/>
              </a:ext>
            </a:extLst>
          </p:cNvPr>
          <p:cNvSpPr txBox="1"/>
          <p:nvPr/>
        </p:nvSpPr>
        <p:spPr>
          <a:xfrm>
            <a:off x="6667500" y="2595877"/>
            <a:ext cx="5431456" cy="2492990"/>
          </a:xfrm>
          <a:prstGeom prst="rect">
            <a:avLst/>
          </a:prstGeom>
          <a:noFill/>
        </p:spPr>
        <p:txBody>
          <a:bodyPr wrap="square" rtlCol="0">
            <a:spAutoFit/>
          </a:bodyPr>
          <a:lstStyle/>
          <a:p>
            <a:r>
              <a:rPr lang="en-AU" sz="1200" dirty="0">
                <a:solidFill>
                  <a:srgbClr val="FFFF00"/>
                </a:solidFill>
                <a:latin typeface="Courier New" panose="02070309020205020404" pitchFamily="49" charset="0"/>
                <a:cs typeface="Courier New" panose="02070309020205020404" pitchFamily="49" charset="0"/>
              </a:rPr>
              <a:t>#####START_BASIN_DETAILS</a:t>
            </a:r>
          </a:p>
          <a:p>
            <a:r>
              <a:rPr lang="en-AU" sz="1200" dirty="0">
                <a:solidFill>
                  <a:srgbClr val="FFFF00"/>
                </a:solidFill>
                <a:latin typeface="Courier New" panose="02070309020205020404" pitchFamily="49" charset="0"/>
                <a:cs typeface="Courier New" panose="02070309020205020404" pitchFamily="49" charset="0"/>
              </a:rPr>
              <a:t>           7               </a:t>
            </a:r>
            <a:r>
              <a:rPr lang="en-AU" sz="1200" dirty="0">
                <a:solidFill>
                  <a:schemeClr val="bg1"/>
                </a:solidFill>
                <a:latin typeface="Courier New" panose="02070309020205020404" pitchFamily="49" charset="0"/>
                <a:cs typeface="Courier New" panose="02070309020205020404" pitchFamily="49" charset="0"/>
              </a:rPr>
              <a:t>&lt; No of values in H S table</a:t>
            </a:r>
          </a:p>
          <a:p>
            <a:r>
              <a:rPr lang="en-AU" sz="1200" dirty="0">
                <a:solidFill>
                  <a:srgbClr val="FFFF00"/>
                </a:solidFill>
                <a:latin typeface="Courier New" panose="02070309020205020404" pitchFamily="49" charset="0"/>
                <a:cs typeface="Courier New" panose="02070309020205020404" pitchFamily="49" charset="0"/>
              </a:rPr>
              <a:t>      27.100       0.000   </a:t>
            </a:r>
            <a:r>
              <a:rPr lang="en-AU" sz="1200" dirty="0">
                <a:solidFill>
                  <a:schemeClr val="bg1"/>
                </a:solidFill>
                <a:latin typeface="Courier New" panose="02070309020205020404" pitchFamily="49" charset="0"/>
                <a:cs typeface="Courier New" panose="02070309020205020404" pitchFamily="49" charset="0"/>
              </a:rPr>
              <a:t>&lt; elevation m, Storage m3E3</a:t>
            </a:r>
          </a:p>
          <a:p>
            <a:r>
              <a:rPr lang="en-AU" sz="1200" dirty="0">
                <a:solidFill>
                  <a:srgbClr val="FFFF00"/>
                </a:solidFill>
                <a:latin typeface="Courier New" panose="02070309020205020404" pitchFamily="49" charset="0"/>
                <a:cs typeface="Courier New" panose="02070309020205020404" pitchFamily="49" charset="0"/>
              </a:rPr>
              <a:t>      27.500       0.700</a:t>
            </a:r>
          </a:p>
          <a:p>
            <a:r>
              <a:rPr lang="en-AU" sz="1200" dirty="0">
                <a:solidFill>
                  <a:srgbClr val="FFFF00"/>
                </a:solidFill>
                <a:latin typeface="Courier New" panose="02070309020205020404" pitchFamily="49" charset="0"/>
                <a:cs typeface="Courier New" panose="02070309020205020404" pitchFamily="49" charset="0"/>
              </a:rPr>
              <a:t>      28.000       2.300</a:t>
            </a:r>
          </a:p>
          <a:p>
            <a:r>
              <a:rPr lang="en-AU" sz="1200" dirty="0">
                <a:solidFill>
                  <a:srgbClr val="FFFF00"/>
                </a:solidFill>
                <a:latin typeface="Courier New" panose="02070309020205020404" pitchFamily="49" charset="0"/>
                <a:cs typeface="Courier New" panose="02070309020205020404" pitchFamily="49" charset="0"/>
              </a:rPr>
              <a:t>      28.500       4.300</a:t>
            </a:r>
          </a:p>
          <a:p>
            <a:r>
              <a:rPr lang="en-AU" sz="1200" dirty="0">
                <a:solidFill>
                  <a:srgbClr val="FFFF00"/>
                </a:solidFill>
                <a:latin typeface="Courier New" panose="02070309020205020404" pitchFamily="49" charset="0"/>
                <a:cs typeface="Courier New" panose="02070309020205020404" pitchFamily="49" charset="0"/>
              </a:rPr>
              <a:t>      29.000       7.100</a:t>
            </a:r>
          </a:p>
          <a:p>
            <a:r>
              <a:rPr lang="en-AU" sz="1200" dirty="0">
                <a:solidFill>
                  <a:srgbClr val="FFFF00"/>
                </a:solidFill>
                <a:latin typeface="Courier New" panose="02070309020205020404" pitchFamily="49" charset="0"/>
                <a:cs typeface="Courier New" panose="02070309020205020404" pitchFamily="49" charset="0"/>
              </a:rPr>
              <a:t>      29.500      11.100</a:t>
            </a:r>
          </a:p>
          <a:p>
            <a:r>
              <a:rPr lang="en-AU" sz="1200" dirty="0">
                <a:solidFill>
                  <a:srgbClr val="FFFF00"/>
                </a:solidFill>
                <a:latin typeface="Courier New" panose="02070309020205020404" pitchFamily="49" charset="0"/>
                <a:cs typeface="Courier New" panose="02070309020205020404" pitchFamily="49" charset="0"/>
              </a:rPr>
              <a:t>      30.000      16.300</a:t>
            </a:r>
          </a:p>
          <a:p>
            <a:r>
              <a:rPr lang="en-AU" sz="1200" dirty="0">
                <a:solidFill>
                  <a:srgbClr val="FFFF00"/>
                </a:solidFill>
                <a:latin typeface="Courier New" panose="02070309020205020404" pitchFamily="49" charset="0"/>
                <a:cs typeface="Courier New" panose="02070309020205020404" pitchFamily="49" charset="0"/>
              </a:rPr>
              <a:t>      27.100               </a:t>
            </a:r>
            <a:r>
              <a:rPr lang="en-AU" sz="1200" dirty="0">
                <a:solidFill>
                  <a:schemeClr val="bg1"/>
                </a:solidFill>
                <a:latin typeface="Courier New" panose="02070309020205020404" pitchFamily="49" charset="0"/>
                <a:cs typeface="Courier New" panose="02070309020205020404" pitchFamily="49" charset="0"/>
              </a:rPr>
              <a:t>&lt; starting elevation m</a:t>
            </a:r>
          </a:p>
          <a:p>
            <a:r>
              <a:rPr lang="en-AU" sz="1200" dirty="0">
                <a:solidFill>
                  <a:srgbClr val="FFFF00"/>
                </a:solidFill>
                <a:latin typeface="Courier New" panose="02070309020205020404" pitchFamily="49" charset="0"/>
                <a:cs typeface="Courier New" panose="02070309020205020404" pitchFamily="49" charset="0"/>
              </a:rPr>
              <a:t>       0.000               </a:t>
            </a:r>
            <a:r>
              <a:rPr lang="en-AU" sz="1200" dirty="0">
                <a:solidFill>
                  <a:schemeClr val="bg1"/>
                </a:solidFill>
                <a:latin typeface="Courier New" panose="02070309020205020404" pitchFamily="49" charset="0"/>
                <a:cs typeface="Courier New" panose="02070309020205020404" pitchFamily="49" charset="0"/>
              </a:rPr>
              <a:t>&lt; surface area hectares</a:t>
            </a:r>
          </a:p>
          <a:p>
            <a:r>
              <a:rPr lang="en-AU" sz="1200" dirty="0">
                <a:solidFill>
                  <a:srgbClr val="FFFF00"/>
                </a:solidFill>
                <a:latin typeface="Courier New" panose="02070309020205020404" pitchFamily="49" charset="0"/>
                <a:cs typeface="Courier New" panose="02070309020205020404" pitchFamily="49" charset="0"/>
              </a:rPr>
              <a:t>       1.000               </a:t>
            </a:r>
            <a:r>
              <a:rPr lang="en-AU" sz="1200" dirty="0">
                <a:solidFill>
                  <a:schemeClr val="bg1"/>
                </a:solidFill>
                <a:latin typeface="Courier New" panose="02070309020205020404" pitchFamily="49" charset="0"/>
                <a:cs typeface="Courier New" panose="02070309020205020404" pitchFamily="49" charset="0"/>
              </a:rPr>
              <a:t>&lt; storage scaling factor</a:t>
            </a:r>
          </a:p>
          <a:p>
            <a:r>
              <a:rPr lang="en-AU" sz="1200" dirty="0">
                <a:solidFill>
                  <a:srgbClr val="FFFF00"/>
                </a:solidFill>
                <a:latin typeface="Courier New" panose="02070309020205020404" pitchFamily="49" charset="0"/>
                <a:cs typeface="Courier New" panose="02070309020205020404" pitchFamily="49" charset="0"/>
              </a:rPr>
              <a:t>#####END_BASIN_DETAILS</a:t>
            </a:r>
            <a:endParaRPr lang="en-US" sz="1200" dirty="0">
              <a:solidFill>
                <a:srgbClr val="FFFF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13309722"/>
      </p:ext>
    </p:extLst>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222408" y="2595877"/>
            <a:ext cx="4738036" cy="4351338"/>
          </a:xfrm>
        </p:spPr>
        <p:txBody>
          <a:bodyPr>
            <a:normAutofit/>
          </a:bodyPr>
          <a:lstStyle/>
          <a:p>
            <a:pPr marL="0" indent="0">
              <a:buNone/>
            </a:pPr>
            <a:r>
              <a:rPr lang="en-AU" sz="2400" b="1" dirty="0">
                <a:solidFill>
                  <a:schemeClr val="bg1"/>
                </a:solidFill>
              </a:rPr>
              <a:t>Where a basin is specified in conjunction with pre-calculated discharges for each outlet (H_S_Q), the format for describing the basin is slightly different as discharges for each outlet need to be added to the table. This is more time consuming to prepare but provides an ability to describe virtually any HSQ behaviour at the structure.</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513C7CB9-43A1-42A0-B4BC-F599DFD1B383}"/>
              </a:ext>
            </a:extLst>
          </p:cNvPr>
          <p:cNvSpPr txBox="1"/>
          <p:nvPr/>
        </p:nvSpPr>
        <p:spPr>
          <a:xfrm>
            <a:off x="1222408" y="1819175"/>
            <a:ext cx="8932245" cy="584775"/>
          </a:xfrm>
          <a:prstGeom prst="rect">
            <a:avLst/>
          </a:prstGeom>
          <a:noFill/>
        </p:spPr>
        <p:txBody>
          <a:bodyPr wrap="square" rtlCol="0">
            <a:spAutoFit/>
          </a:bodyPr>
          <a:lstStyle/>
          <a:p>
            <a:r>
              <a:rPr lang="en-AU" sz="3200" b="1" dirty="0">
                <a:solidFill>
                  <a:schemeClr val="bg1"/>
                </a:solidFill>
              </a:rPr>
              <a:t>Structures, Diversions  &amp; Blockages (Basins)</a:t>
            </a:r>
            <a:endParaRPr lang="en-US" dirty="0"/>
          </a:p>
        </p:txBody>
      </p:sp>
      <p:sp>
        <p:nvSpPr>
          <p:cNvPr id="6" name="TextBox 5">
            <a:extLst>
              <a:ext uri="{FF2B5EF4-FFF2-40B4-BE49-F238E27FC236}">
                <a16:creationId xmlns:a16="http://schemas.microsoft.com/office/drawing/2014/main" id="{9E1A7BF2-9FD5-43BA-A71A-24EB97165AEA}"/>
              </a:ext>
            </a:extLst>
          </p:cNvPr>
          <p:cNvSpPr txBox="1"/>
          <p:nvPr/>
        </p:nvSpPr>
        <p:spPr>
          <a:xfrm>
            <a:off x="6667500" y="2669659"/>
            <a:ext cx="5412205" cy="2400657"/>
          </a:xfrm>
          <a:prstGeom prst="rect">
            <a:avLst/>
          </a:prstGeom>
          <a:noFill/>
        </p:spPr>
        <p:txBody>
          <a:bodyPr wrap="square" rtlCol="0">
            <a:spAutoFit/>
          </a:bodyPr>
          <a:lstStyle/>
          <a:p>
            <a:r>
              <a:rPr lang="en-US" sz="1000" dirty="0">
                <a:solidFill>
                  <a:srgbClr val="FFFF00"/>
                </a:solidFill>
                <a:latin typeface="Courier New" panose="02070309020205020404" pitchFamily="49" charset="0"/>
                <a:cs typeface="Courier New" panose="02070309020205020404" pitchFamily="49" charset="0"/>
              </a:rPr>
              <a:t>#####START_BASIN_DETAILS    </a:t>
            </a:r>
            <a:r>
              <a:rPr lang="en-US" sz="1000" dirty="0">
                <a:solidFill>
                  <a:schemeClr val="bg1"/>
                </a:solidFill>
                <a:latin typeface="Courier New" panose="02070309020205020404" pitchFamily="49" charset="0"/>
                <a:cs typeface="Courier New" panose="02070309020205020404" pitchFamily="49" charset="0"/>
              </a:rPr>
              <a:t>&lt;H_S_Q type&gt;</a:t>
            </a:r>
          </a:p>
          <a:p>
            <a:r>
              <a:rPr lang="en-US" sz="1000" dirty="0">
                <a:solidFill>
                  <a:srgbClr val="FFFF00"/>
                </a:solidFill>
                <a:latin typeface="Courier New" panose="02070309020205020404" pitchFamily="49" charset="0"/>
                <a:cs typeface="Courier New" panose="02070309020205020404" pitchFamily="49" charset="0"/>
              </a:rPr>
              <a:t>           9 </a:t>
            </a:r>
          </a:p>
          <a:p>
            <a:r>
              <a:rPr lang="en-US" sz="1000" dirty="0">
                <a:solidFill>
                  <a:srgbClr val="FFFF00"/>
                </a:solidFill>
                <a:latin typeface="Courier New" panose="02070309020205020404" pitchFamily="49" charset="0"/>
                <a:cs typeface="Courier New" panose="02070309020205020404" pitchFamily="49" charset="0"/>
              </a:rPr>
              <a:t>       1.370  </a:t>
            </a:r>
            <a:r>
              <a:rPr lang="en-US" sz="1000" dirty="0">
                <a:solidFill>
                  <a:schemeClr val="bg1"/>
                </a:solidFill>
                <a:latin typeface="Courier New" panose="02070309020205020404" pitchFamily="49" charset="0"/>
                <a:cs typeface="Courier New" panose="02070309020205020404" pitchFamily="49" charset="0"/>
              </a:rPr>
              <a:t>&lt;H   </a:t>
            </a:r>
            <a:r>
              <a:rPr lang="en-US" sz="1000" dirty="0">
                <a:solidFill>
                  <a:srgbClr val="FFFF00"/>
                </a:solidFill>
                <a:latin typeface="Courier New" panose="02070309020205020404" pitchFamily="49" charset="0"/>
                <a:cs typeface="Courier New" panose="02070309020205020404" pitchFamily="49" charset="0"/>
              </a:rPr>
              <a:t>0.000 </a:t>
            </a:r>
            <a:r>
              <a:rPr lang="en-US" sz="1000" dirty="0">
                <a:solidFill>
                  <a:schemeClr val="bg1"/>
                </a:solidFill>
                <a:latin typeface="Courier New" panose="02070309020205020404" pitchFamily="49" charset="0"/>
                <a:cs typeface="Courier New" panose="02070309020205020404" pitchFamily="49" charset="0"/>
              </a:rPr>
              <a:t> &lt;S   </a:t>
            </a:r>
            <a:r>
              <a:rPr lang="en-US" sz="1000" dirty="0">
                <a:solidFill>
                  <a:srgbClr val="FFFF00"/>
                </a:solidFill>
                <a:latin typeface="Courier New" panose="02070309020205020404" pitchFamily="49" charset="0"/>
                <a:cs typeface="Courier New" panose="02070309020205020404" pitchFamily="49" charset="0"/>
              </a:rPr>
              <a:t>0.000  </a:t>
            </a:r>
            <a:r>
              <a:rPr lang="en-US" sz="1000" dirty="0">
                <a:solidFill>
                  <a:schemeClr val="bg1"/>
                </a:solidFill>
                <a:latin typeface="Courier New" panose="02070309020205020404" pitchFamily="49" charset="0"/>
                <a:cs typeface="Courier New" panose="02070309020205020404" pitchFamily="49" charset="0"/>
              </a:rPr>
              <a:t>&lt;Q1  </a:t>
            </a:r>
            <a:r>
              <a:rPr lang="en-US" sz="1000" dirty="0">
                <a:solidFill>
                  <a:srgbClr val="FFFF00"/>
                </a:solidFill>
                <a:latin typeface="Courier New" panose="02070309020205020404" pitchFamily="49" charset="0"/>
                <a:cs typeface="Courier New" panose="02070309020205020404" pitchFamily="49" charset="0"/>
              </a:rPr>
              <a:t>0.000  </a:t>
            </a:r>
            <a:r>
              <a:rPr lang="en-US" sz="1000" dirty="0">
                <a:solidFill>
                  <a:schemeClr val="bg1"/>
                </a:solidFill>
                <a:latin typeface="Courier New" panose="02070309020205020404" pitchFamily="49" charset="0"/>
                <a:cs typeface="Courier New" panose="02070309020205020404" pitchFamily="49" charset="0"/>
              </a:rPr>
              <a:t>&lt;Q2  </a:t>
            </a:r>
            <a:r>
              <a:rPr lang="en-US" sz="1000" dirty="0">
                <a:solidFill>
                  <a:srgbClr val="FFFF00"/>
                </a:solidFill>
                <a:latin typeface="Courier New" panose="02070309020205020404" pitchFamily="49" charset="0"/>
                <a:cs typeface="Courier New" panose="02070309020205020404" pitchFamily="49" charset="0"/>
              </a:rPr>
              <a:t>0.000 </a:t>
            </a:r>
            <a:r>
              <a:rPr lang="en-US" sz="1000" dirty="0">
                <a:solidFill>
                  <a:schemeClr val="bg1"/>
                </a:solidFill>
                <a:latin typeface="Courier New" panose="02070309020205020404" pitchFamily="49" charset="0"/>
                <a:cs typeface="Courier New" panose="02070309020205020404" pitchFamily="49" charset="0"/>
              </a:rPr>
              <a:t>&lt;Q3</a:t>
            </a:r>
          </a:p>
          <a:p>
            <a:r>
              <a:rPr lang="en-US" sz="1000" dirty="0">
                <a:solidFill>
                  <a:srgbClr val="FFFF00"/>
                </a:solidFill>
                <a:latin typeface="Courier New" panose="02070309020205020404" pitchFamily="49" charset="0"/>
                <a:cs typeface="Courier New" panose="02070309020205020404" pitchFamily="49" charset="0"/>
              </a:rPr>
              <a:t>       2.000       0.100       0.000       0.000       1.505</a:t>
            </a:r>
          </a:p>
          <a:p>
            <a:r>
              <a:rPr lang="en-US" sz="1000" dirty="0">
                <a:solidFill>
                  <a:srgbClr val="FFFF00"/>
                </a:solidFill>
                <a:latin typeface="Courier New" panose="02070309020205020404" pitchFamily="49" charset="0"/>
                <a:cs typeface="Courier New" panose="02070309020205020404" pitchFamily="49" charset="0"/>
              </a:rPr>
              <a:t>       2.500       0.700       0.000       0.000       3.487</a:t>
            </a:r>
          </a:p>
          <a:p>
            <a:r>
              <a:rPr lang="en-US" sz="1000" dirty="0">
                <a:solidFill>
                  <a:srgbClr val="FFFF00"/>
                </a:solidFill>
                <a:latin typeface="Courier New" panose="02070309020205020404" pitchFamily="49" charset="0"/>
                <a:cs typeface="Courier New" panose="02070309020205020404" pitchFamily="49" charset="0"/>
              </a:rPr>
              <a:t>       3.000       2.200       0.000       0.000       5.846</a:t>
            </a:r>
          </a:p>
          <a:p>
            <a:r>
              <a:rPr lang="en-US" sz="1000" dirty="0">
                <a:solidFill>
                  <a:srgbClr val="FFFF00"/>
                </a:solidFill>
                <a:latin typeface="Courier New" panose="02070309020205020404" pitchFamily="49" charset="0"/>
                <a:cs typeface="Courier New" panose="02070309020205020404" pitchFamily="49" charset="0"/>
              </a:rPr>
              <a:t>       3.500       5.900       0.850       0.000       7.452</a:t>
            </a:r>
          </a:p>
          <a:p>
            <a:r>
              <a:rPr lang="en-US" sz="1000" dirty="0">
                <a:solidFill>
                  <a:srgbClr val="FFFF00"/>
                </a:solidFill>
                <a:latin typeface="Courier New" panose="02070309020205020404" pitchFamily="49" charset="0"/>
                <a:cs typeface="Courier New" panose="02070309020205020404" pitchFamily="49" charset="0"/>
              </a:rPr>
              <a:t>       4.000      13.100       6.000       0.000       9.058</a:t>
            </a:r>
          </a:p>
          <a:p>
            <a:r>
              <a:rPr lang="en-US" sz="1000" dirty="0">
                <a:solidFill>
                  <a:srgbClr val="FFFF00"/>
                </a:solidFill>
                <a:latin typeface="Courier New" panose="02070309020205020404" pitchFamily="49" charset="0"/>
                <a:cs typeface="Courier New" panose="02070309020205020404" pitchFamily="49" charset="0"/>
              </a:rPr>
              <a:t>       4.500      24.000      15.200       0.000      10.663</a:t>
            </a:r>
          </a:p>
          <a:p>
            <a:r>
              <a:rPr lang="en-US" sz="1000" dirty="0">
                <a:solidFill>
                  <a:srgbClr val="FFFF00"/>
                </a:solidFill>
                <a:latin typeface="Courier New" panose="02070309020205020404" pitchFamily="49" charset="0"/>
                <a:cs typeface="Courier New" panose="02070309020205020404" pitchFamily="49" charset="0"/>
              </a:rPr>
              <a:t>       5.000      37.500      32.000       0.000      11.732</a:t>
            </a:r>
          </a:p>
          <a:p>
            <a:r>
              <a:rPr lang="en-US" sz="1000" dirty="0">
                <a:solidFill>
                  <a:srgbClr val="FFFF00"/>
                </a:solidFill>
                <a:latin typeface="Courier New" panose="02070309020205020404" pitchFamily="49" charset="0"/>
                <a:cs typeface="Courier New" panose="02070309020205020404" pitchFamily="49" charset="0"/>
              </a:rPr>
              <a:t>       5.500      54.200     185.000     152.700      12.677</a:t>
            </a:r>
          </a:p>
          <a:p>
            <a:r>
              <a:rPr lang="en-US" sz="1000" dirty="0">
                <a:solidFill>
                  <a:srgbClr val="FFFF00"/>
                </a:solidFill>
                <a:latin typeface="Courier New" panose="02070309020205020404" pitchFamily="49" charset="0"/>
                <a:cs typeface="Courier New" panose="02070309020205020404" pitchFamily="49" charset="0"/>
              </a:rPr>
              <a:t>       1.370                 </a:t>
            </a:r>
            <a:r>
              <a:rPr lang="en-AU" sz="1000" dirty="0">
                <a:solidFill>
                  <a:schemeClr val="bg1"/>
                </a:solidFill>
                <a:latin typeface="Courier New" panose="02070309020205020404" pitchFamily="49" charset="0"/>
                <a:cs typeface="Courier New" panose="02070309020205020404" pitchFamily="49" charset="0"/>
              </a:rPr>
              <a:t>&lt; starting elevation m</a:t>
            </a:r>
            <a:endParaRPr lang="en-US" sz="1000" dirty="0">
              <a:solidFill>
                <a:srgbClr val="FFFF00"/>
              </a:solidFill>
              <a:latin typeface="Courier New" panose="02070309020205020404" pitchFamily="49" charset="0"/>
              <a:cs typeface="Courier New" panose="02070309020205020404" pitchFamily="49" charset="0"/>
            </a:endParaRPr>
          </a:p>
          <a:p>
            <a:r>
              <a:rPr lang="en-US" sz="1000" dirty="0">
                <a:solidFill>
                  <a:srgbClr val="FFFF00"/>
                </a:solidFill>
                <a:latin typeface="Courier New" panose="02070309020205020404" pitchFamily="49" charset="0"/>
                <a:cs typeface="Courier New" panose="02070309020205020404" pitchFamily="49" charset="0"/>
              </a:rPr>
              <a:t>       0.000                </a:t>
            </a:r>
            <a:r>
              <a:rPr lang="en-US" sz="1000" dirty="0">
                <a:solidFill>
                  <a:schemeClr val="bg1"/>
                </a:solidFill>
                <a:latin typeface="Courier New" panose="02070309020205020404" pitchFamily="49" charset="0"/>
                <a:cs typeface="Courier New" panose="02070309020205020404" pitchFamily="49" charset="0"/>
              </a:rPr>
              <a:t> &lt; Surface area hectares</a:t>
            </a:r>
          </a:p>
          <a:p>
            <a:r>
              <a:rPr lang="en-US" sz="1000" dirty="0">
                <a:solidFill>
                  <a:srgbClr val="FFFF00"/>
                </a:solidFill>
                <a:latin typeface="Courier New" panose="02070309020205020404" pitchFamily="49" charset="0"/>
                <a:cs typeface="Courier New" panose="02070309020205020404" pitchFamily="49" charset="0"/>
              </a:rPr>
              <a:t>       1.000                 </a:t>
            </a:r>
            <a:r>
              <a:rPr lang="en-US" sz="1000" dirty="0">
                <a:solidFill>
                  <a:schemeClr val="bg1"/>
                </a:solidFill>
                <a:latin typeface="Courier New" panose="02070309020205020404" pitchFamily="49" charset="0"/>
                <a:cs typeface="Courier New" panose="02070309020205020404" pitchFamily="49" charset="0"/>
              </a:rPr>
              <a:t>&lt; Storage scaling factor</a:t>
            </a:r>
          </a:p>
          <a:p>
            <a:r>
              <a:rPr lang="en-US" sz="1000" dirty="0">
                <a:solidFill>
                  <a:srgbClr val="FFFF00"/>
                </a:solidFill>
                <a:latin typeface="Courier New" panose="02070309020205020404" pitchFamily="49" charset="0"/>
                <a:cs typeface="Courier New" panose="02070309020205020404" pitchFamily="49" charset="0"/>
              </a:rPr>
              <a:t>#####END_BASIN_DETAILS</a:t>
            </a:r>
          </a:p>
        </p:txBody>
      </p:sp>
    </p:spTree>
    <p:extLst>
      <p:ext uri="{BB962C8B-B14F-4D97-AF65-F5344CB8AC3E}">
        <p14:creationId xmlns:p14="http://schemas.microsoft.com/office/powerpoint/2010/main" val="188439990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8BA816-F5F6-47E2-A503-0D546C748E84}"/>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3799" r="-112" b="17629"/>
          <a:stretch/>
        </p:blipFill>
        <p:spPr>
          <a:xfrm>
            <a:off x="-13447" y="0"/>
            <a:ext cx="12192000" cy="6858000"/>
          </a:xfrm>
          <a:prstGeom prst="rect">
            <a:avLst/>
          </a:prstGeom>
        </p:spPr>
      </p:pic>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838200" y="365125"/>
            <a:ext cx="11049000" cy="1325563"/>
          </a:xfrm>
        </p:spPr>
        <p:txBody>
          <a:bodyPr/>
          <a:lstStyle/>
          <a:p>
            <a:r>
              <a:rPr lang="en-AU" dirty="0">
                <a:solidFill>
                  <a:schemeClr val="bg1"/>
                </a:solidFill>
                <a:latin typeface="Britannic Bold" panose="020B0903060703020204" pitchFamily="34" charset="0"/>
              </a:rPr>
              <a:t>WBNM 2017---------------------------------Overview</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1"/>
          </p:nvPr>
        </p:nvSpPr>
        <p:spPr>
          <a:xfrm>
            <a:off x="838200" y="1786160"/>
            <a:ext cx="3517632" cy="4351338"/>
          </a:xfrm>
        </p:spPr>
        <p:txBody>
          <a:bodyPr>
            <a:normAutofit/>
          </a:bodyPr>
          <a:lstStyle/>
          <a:p>
            <a:pPr marL="0" indent="0">
              <a:buNone/>
            </a:pPr>
            <a:r>
              <a:rPr lang="en-AU" sz="3200" b="1" i="1" dirty="0">
                <a:solidFill>
                  <a:schemeClr val="bg1"/>
                </a:solidFill>
              </a:rPr>
              <a:t>MODEL PROCESSES</a:t>
            </a:r>
          </a:p>
          <a:p>
            <a:r>
              <a:rPr lang="en-AU" sz="2200" b="1" i="1" u="sng" dirty="0">
                <a:solidFill>
                  <a:schemeClr val="bg1"/>
                </a:solidFill>
              </a:rPr>
              <a:t>Base object is the subarea</a:t>
            </a:r>
          </a:p>
          <a:p>
            <a:r>
              <a:rPr lang="en-AU" sz="2200" b="1" i="1" dirty="0">
                <a:solidFill>
                  <a:schemeClr val="bg1"/>
                </a:solidFill>
              </a:rPr>
              <a:t>A model is an ordered  collection of subareas</a:t>
            </a:r>
          </a:p>
          <a:p>
            <a:r>
              <a:rPr lang="en-AU" sz="2200" b="1" i="1" dirty="0">
                <a:solidFill>
                  <a:schemeClr val="bg1"/>
                </a:solidFill>
              </a:rPr>
              <a:t>Each subarea has several properties &amp; inputs</a:t>
            </a:r>
          </a:p>
          <a:p>
            <a:r>
              <a:rPr lang="en-AU" sz="2200" b="1" i="1" dirty="0">
                <a:solidFill>
                  <a:schemeClr val="bg1"/>
                </a:solidFill>
              </a:rPr>
              <a:t>WBNM processes each subarea in </a:t>
            </a:r>
            <a:r>
              <a:rPr lang="en-AU" sz="2200" b="1" i="1" u="sng" dirty="0">
                <a:solidFill>
                  <a:schemeClr val="bg1"/>
                </a:solidFill>
              </a:rPr>
              <a:t>order</a:t>
            </a:r>
            <a:endParaRPr lang="en-US" sz="2200" b="1" i="1" u="sng"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7" name="Picture 6">
            <a:extLst>
              <a:ext uri="{FF2B5EF4-FFF2-40B4-BE49-F238E27FC236}">
                <a16:creationId xmlns:a16="http://schemas.microsoft.com/office/drawing/2014/main" id="{9B1C7F1B-FE9A-4036-9B44-69B45809D304}"/>
              </a:ext>
            </a:extLst>
          </p:cNvPr>
          <p:cNvPicPr>
            <a:picLocks noChangeAspect="1"/>
          </p:cNvPicPr>
          <p:nvPr/>
        </p:nvPicPr>
        <p:blipFill rotWithShape="1">
          <a:blip r:embed="rId3">
            <a:extLst>
              <a:ext uri="{28A0092B-C50C-407E-A947-70E740481C1C}">
                <a14:useLocalDpi xmlns:a14="http://schemas.microsoft.com/office/drawing/2010/main" val="0"/>
              </a:ext>
            </a:extLst>
          </a:blip>
          <a:srcRect l="10659" t="1681" r="4219"/>
          <a:stretch/>
        </p:blipFill>
        <p:spPr>
          <a:xfrm>
            <a:off x="4355832" y="1540043"/>
            <a:ext cx="7449954" cy="4692928"/>
          </a:xfrm>
          <a:prstGeom prst="rect">
            <a:avLst/>
          </a:prstGeom>
        </p:spPr>
      </p:pic>
    </p:spTree>
    <p:extLst>
      <p:ext uri="{BB962C8B-B14F-4D97-AF65-F5344CB8AC3E}">
        <p14:creationId xmlns:p14="http://schemas.microsoft.com/office/powerpoint/2010/main" val="582050594"/>
      </p:ext>
    </p:extLst>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4743450" cy="4351338"/>
          </a:xfrm>
        </p:spPr>
        <p:txBody>
          <a:bodyPr>
            <a:normAutofit/>
          </a:bodyPr>
          <a:lstStyle/>
          <a:p>
            <a:pPr marL="0" indent="0">
              <a:buNone/>
            </a:pPr>
            <a:r>
              <a:rPr lang="en-AU" sz="3200" b="1" dirty="0">
                <a:solidFill>
                  <a:schemeClr val="bg1"/>
                </a:solidFill>
              </a:rPr>
              <a:t>Within Domain Diversions</a:t>
            </a:r>
          </a:p>
          <a:p>
            <a:pPr marL="0" indent="0">
              <a:buNone/>
            </a:pPr>
            <a:r>
              <a:rPr lang="en-US" sz="2400" b="1" dirty="0">
                <a:solidFill>
                  <a:schemeClr val="bg1"/>
                </a:solidFill>
                <a:latin typeface="Arial" panose="020B0604020202020204" pitchFamily="34" charset="0"/>
                <a:cs typeface="Arial" panose="020B0604020202020204" pitchFamily="34" charset="0"/>
              </a:rPr>
              <a:t>Can be as complex as required - all handled directly by </a:t>
            </a:r>
            <a:r>
              <a:rPr lang="en-US" sz="2400" b="1" dirty="0" err="1">
                <a:solidFill>
                  <a:schemeClr val="bg1"/>
                </a:solidFill>
                <a:latin typeface="Arial" panose="020B0604020202020204" pitchFamily="34" charset="0"/>
                <a:cs typeface="Arial" panose="020B0604020202020204" pitchFamily="34" charset="0"/>
              </a:rPr>
              <a:t>wbnm</a:t>
            </a:r>
            <a:r>
              <a:rPr lang="en-US" sz="2400" b="1" dirty="0">
                <a:solidFill>
                  <a:schemeClr val="bg1"/>
                </a:solidFill>
                <a:latin typeface="Arial" panose="020B0604020202020204" pitchFamily="34" charset="0"/>
                <a:cs typeface="Arial" panose="020B0604020202020204" pitchFamily="34" charset="0"/>
              </a:rPr>
              <a:t> !</a:t>
            </a:r>
          </a:p>
          <a:p>
            <a:pPr marL="0" indent="0">
              <a:buNone/>
            </a:pPr>
            <a:r>
              <a:rPr lang="en-US" sz="2400" i="1" dirty="0">
                <a:solidFill>
                  <a:schemeClr val="bg1"/>
                </a:solidFill>
                <a:latin typeface="Arial" panose="020B0604020202020204" pitchFamily="34" charset="0"/>
                <a:cs typeface="Arial" panose="020B0604020202020204" pitchFamily="34" charset="0"/>
              </a:rPr>
              <a:t>Note: Must maintain topology such that all diversions are to topologically DS subareas</a:t>
            </a:r>
            <a:r>
              <a:rPr lang="en-US" sz="2400" b="1" dirty="0">
                <a:solidFill>
                  <a:schemeClr val="bg1"/>
                </a:solidFill>
                <a:latin typeface="Arial" panose="020B0604020202020204" pitchFamily="34" charset="0"/>
                <a:cs typeface="Arial" panose="020B0604020202020204" pitchFamily="34" charset="0"/>
              </a:rPr>
              <a:t>. </a:t>
            </a:r>
            <a:r>
              <a:rPr lang="en-US" sz="2400" i="1" dirty="0">
                <a:solidFill>
                  <a:schemeClr val="bg1"/>
                </a:solidFill>
                <a:latin typeface="Arial" panose="020B0604020202020204" pitchFamily="34" charset="0"/>
                <a:cs typeface="Arial" panose="020B0604020202020204" pitchFamily="34" charset="0"/>
              </a:rPr>
              <a:t>An error will be flagged if this is not the case!</a:t>
            </a:r>
            <a:endParaRPr lang="en-US" sz="24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6" name="Content Placeholder 2">
            <a:extLst>
              <a:ext uri="{FF2B5EF4-FFF2-40B4-BE49-F238E27FC236}">
                <a16:creationId xmlns:a16="http://schemas.microsoft.com/office/drawing/2014/main" id="{A6B81496-232C-4805-B0AA-978F4B8C32B9}"/>
              </a:ext>
            </a:extLst>
          </p:cNvPr>
          <p:cNvSpPr txBox="1">
            <a:spLocks/>
          </p:cNvSpPr>
          <p:nvPr/>
        </p:nvSpPr>
        <p:spPr>
          <a:xfrm>
            <a:off x="6550894" y="1825625"/>
            <a:ext cx="5277049" cy="40772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#####START_OUTLET_STRUCTURE#7  </a:t>
            </a:r>
            <a:r>
              <a:rPr lang="en-AU" sz="1200" b="1" dirty="0">
                <a:solidFill>
                  <a:schemeClr val="bg1"/>
                </a:solidFill>
                <a:latin typeface="Courier New" panose="02070309020205020404" pitchFamily="49" charset="0"/>
                <a:cs typeface="Courier New" panose="02070309020205020404" pitchFamily="49" charset="0"/>
              </a:rPr>
              <a:t>&lt; H_S Type</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Basin_7                        </a:t>
            </a:r>
            <a:r>
              <a:rPr lang="en-AU" sz="1200" dirty="0">
                <a:solidFill>
                  <a:schemeClr val="bg1"/>
                </a:solidFill>
                <a:latin typeface="Courier New" panose="02070309020205020404" pitchFamily="49" charset="0"/>
                <a:cs typeface="Courier New" panose="02070309020205020404" pitchFamily="49" charset="0"/>
              </a:rPr>
              <a:t>&lt; structure name</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2GA                            </a:t>
            </a:r>
            <a:r>
              <a:rPr lang="en-AU" sz="1200" dirty="0">
                <a:solidFill>
                  <a:schemeClr val="bg1"/>
                </a:solidFill>
                <a:latin typeface="Courier New" panose="02070309020205020404" pitchFamily="49" charset="0"/>
                <a:cs typeface="Courier New" panose="02070309020205020404" pitchFamily="49" charset="0"/>
              </a:rPr>
              <a:t>&lt; on subarea</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#####H_S                       </a:t>
            </a:r>
            <a:r>
              <a:rPr lang="en-AU" sz="1200" dirty="0">
                <a:solidFill>
                  <a:schemeClr val="bg1"/>
                </a:solidFill>
                <a:latin typeface="Courier New" panose="02070309020205020404" pitchFamily="49" charset="0"/>
                <a:cs typeface="Courier New" panose="02070309020205020404" pitchFamily="49" charset="0"/>
              </a:rPr>
              <a:t>&lt; inlet controlled type</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#####START_OUTLET_DETAILS</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2                   </a:t>
            </a:r>
            <a:r>
              <a:rPr lang="en-AU" sz="1200" dirty="0">
                <a:solidFill>
                  <a:schemeClr val="bg1"/>
                </a:solidFill>
                <a:latin typeface="Courier New" panose="02070309020205020404" pitchFamily="49" charset="0"/>
                <a:cs typeface="Courier New" panose="02070309020205020404" pitchFamily="49" charset="0"/>
              </a:rPr>
              <a:t>&lt; 2 outlet blocks</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#####WEIR</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20.200                   </a:t>
            </a:r>
            <a:r>
              <a:rPr lang="en-AU" sz="1200" dirty="0">
                <a:solidFill>
                  <a:schemeClr val="bg1"/>
                </a:solidFill>
                <a:latin typeface="Courier New" panose="02070309020205020404" pitchFamily="49" charset="0"/>
                <a:cs typeface="Courier New" panose="02070309020205020404" pitchFamily="49" charset="0"/>
              </a:rPr>
              <a:t>&lt; crest </a:t>
            </a:r>
            <a:r>
              <a:rPr lang="en-AU" sz="1200" dirty="0" err="1">
                <a:solidFill>
                  <a:schemeClr val="bg1"/>
                </a:solidFill>
                <a:latin typeface="Courier New" panose="02070309020205020404" pitchFamily="49" charset="0"/>
                <a:cs typeface="Courier New" panose="02070309020205020404" pitchFamily="49" charset="0"/>
              </a:rPr>
              <a:t>elev</a:t>
            </a:r>
            <a:r>
              <a:rPr lang="en-AU" sz="1200" dirty="0">
                <a:solidFill>
                  <a:schemeClr val="bg1"/>
                </a:solidFill>
                <a:latin typeface="Courier New" panose="02070309020205020404" pitchFamily="49" charset="0"/>
                <a:cs typeface="Courier New" panose="02070309020205020404" pitchFamily="49" charset="0"/>
              </a:rPr>
              <a:t> (m)</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20.000                   </a:t>
            </a:r>
            <a:r>
              <a:rPr lang="en-AU" sz="1200" dirty="0">
                <a:solidFill>
                  <a:schemeClr val="bg1"/>
                </a:solidFill>
                <a:latin typeface="Courier New" panose="02070309020205020404" pitchFamily="49" charset="0"/>
                <a:cs typeface="Courier New" panose="02070309020205020404" pitchFamily="49" charset="0"/>
              </a:rPr>
              <a:t>&lt; crest length (m) </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1.700                   </a:t>
            </a:r>
            <a:r>
              <a:rPr lang="en-AU" sz="1200" dirty="0">
                <a:solidFill>
                  <a:schemeClr val="bg1"/>
                </a:solidFill>
                <a:latin typeface="Courier New" panose="02070309020205020404" pitchFamily="49" charset="0"/>
                <a:cs typeface="Courier New" panose="02070309020205020404" pitchFamily="49" charset="0"/>
              </a:rPr>
              <a:t>&lt; weir </a:t>
            </a:r>
            <a:r>
              <a:rPr lang="en-AU" sz="1200" dirty="0" err="1">
                <a:solidFill>
                  <a:schemeClr val="bg1"/>
                </a:solidFill>
                <a:latin typeface="Courier New" panose="02070309020205020404" pitchFamily="49" charset="0"/>
                <a:cs typeface="Courier New" panose="02070309020205020404" pitchFamily="49" charset="0"/>
              </a:rPr>
              <a:t>coeff</a:t>
            </a:r>
            <a:endParaRPr lang="en-AU" sz="1200" dirty="0">
              <a:solidFill>
                <a:schemeClr val="bg1"/>
              </a:solidFill>
              <a:latin typeface="Courier New" panose="02070309020205020404" pitchFamily="49" charset="0"/>
              <a:cs typeface="Courier New" panose="02070309020205020404" pitchFamily="49" charset="0"/>
            </a:endParaRP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1.000      </a:t>
            </a:r>
            <a:r>
              <a:rPr lang="en-AU" sz="1200" dirty="0">
                <a:solidFill>
                  <a:schemeClr val="bg1"/>
                </a:solidFill>
                <a:latin typeface="Courier New" panose="02070309020205020404" pitchFamily="49" charset="0"/>
                <a:cs typeface="Courier New" panose="02070309020205020404" pitchFamily="49" charset="0"/>
              </a:rPr>
              <a:t>&lt;0.00&gt;       &lt; discharge fact/time</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2MB                            </a:t>
            </a:r>
            <a:r>
              <a:rPr lang="en-AU" sz="1200" dirty="0">
                <a:solidFill>
                  <a:schemeClr val="bg1"/>
                </a:solidFill>
                <a:latin typeface="Courier New" panose="02070309020205020404" pitchFamily="49" charset="0"/>
                <a:cs typeface="Courier New" panose="02070309020205020404" pitchFamily="49" charset="0"/>
              </a:rPr>
              <a:t>&lt; flows to sub</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TOP                            </a:t>
            </a:r>
            <a:r>
              <a:rPr lang="en-AU" sz="1200" dirty="0">
                <a:solidFill>
                  <a:schemeClr val="bg1"/>
                </a:solidFill>
                <a:latin typeface="Courier New" panose="02070309020205020404" pitchFamily="49" charset="0"/>
                <a:cs typeface="Courier New" panose="02070309020205020404" pitchFamily="49" charset="0"/>
              </a:rPr>
              <a:t>&lt; location on sub</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0.000                   </a:t>
            </a:r>
            <a:r>
              <a:rPr lang="en-AU" sz="1200" dirty="0">
                <a:solidFill>
                  <a:schemeClr val="bg1"/>
                </a:solidFill>
                <a:latin typeface="Courier New" panose="02070309020205020404" pitchFamily="49" charset="0"/>
                <a:cs typeface="Courier New" panose="02070309020205020404" pitchFamily="49" charset="0"/>
              </a:rPr>
              <a:t>&lt; flow delay (min)</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#####PIPE</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17.500                   </a:t>
            </a:r>
            <a:r>
              <a:rPr lang="en-AU" sz="1200" dirty="0">
                <a:solidFill>
                  <a:schemeClr val="bg1"/>
                </a:solidFill>
                <a:latin typeface="Courier New" panose="02070309020205020404" pitchFamily="49" charset="0"/>
                <a:cs typeface="Courier New" panose="02070309020205020404" pitchFamily="49" charset="0"/>
              </a:rPr>
              <a:t>&lt; inlet </a:t>
            </a:r>
            <a:r>
              <a:rPr lang="en-AU" sz="1200" dirty="0" err="1">
                <a:solidFill>
                  <a:schemeClr val="bg1"/>
                </a:solidFill>
                <a:latin typeface="Courier New" panose="02070309020205020404" pitchFamily="49" charset="0"/>
                <a:cs typeface="Courier New" panose="02070309020205020404" pitchFamily="49" charset="0"/>
              </a:rPr>
              <a:t>inv</a:t>
            </a:r>
            <a:r>
              <a:rPr lang="en-AU" sz="1200" dirty="0">
                <a:solidFill>
                  <a:schemeClr val="bg1"/>
                </a:solidFill>
                <a:latin typeface="Courier New" panose="02070309020205020404" pitchFamily="49" charset="0"/>
                <a:cs typeface="Courier New" panose="02070309020205020404" pitchFamily="49" charset="0"/>
              </a:rPr>
              <a:t> </a:t>
            </a:r>
            <a:r>
              <a:rPr lang="en-AU" sz="1200" dirty="0" err="1">
                <a:solidFill>
                  <a:schemeClr val="bg1"/>
                </a:solidFill>
                <a:latin typeface="Courier New" panose="02070309020205020404" pitchFamily="49" charset="0"/>
                <a:cs typeface="Courier New" panose="02070309020205020404" pitchFamily="49" charset="0"/>
              </a:rPr>
              <a:t>elev</a:t>
            </a:r>
            <a:r>
              <a:rPr lang="en-AU" sz="1200" dirty="0">
                <a:solidFill>
                  <a:schemeClr val="bg1"/>
                </a:solidFill>
                <a:latin typeface="Courier New" panose="02070309020205020404" pitchFamily="49" charset="0"/>
                <a:cs typeface="Courier New" panose="02070309020205020404" pitchFamily="49" charset="0"/>
              </a:rPr>
              <a:t> (m)</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1                   </a:t>
            </a:r>
            <a:r>
              <a:rPr lang="en-AU" sz="1200" dirty="0">
                <a:solidFill>
                  <a:schemeClr val="bg1"/>
                </a:solidFill>
                <a:latin typeface="Courier New" panose="02070309020205020404" pitchFamily="49" charset="0"/>
                <a:cs typeface="Courier New" panose="02070309020205020404" pitchFamily="49" charset="0"/>
              </a:rPr>
              <a:t>&lt; number of pipes</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1                   </a:t>
            </a:r>
            <a:r>
              <a:rPr lang="en-AU" sz="1200" dirty="0">
                <a:solidFill>
                  <a:schemeClr val="bg1"/>
                </a:solidFill>
                <a:latin typeface="Courier New" panose="02070309020205020404" pitchFamily="49" charset="0"/>
                <a:cs typeface="Courier New" panose="02070309020205020404" pitchFamily="49" charset="0"/>
              </a:rPr>
              <a:t>&lt; entrance type</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1350.000                   </a:t>
            </a:r>
            <a:r>
              <a:rPr lang="en-AU" sz="1200" dirty="0">
                <a:solidFill>
                  <a:schemeClr val="bg1"/>
                </a:solidFill>
                <a:latin typeface="Courier New" panose="02070309020205020404" pitchFamily="49" charset="0"/>
                <a:cs typeface="Courier New" panose="02070309020205020404" pitchFamily="49" charset="0"/>
              </a:rPr>
              <a:t>&lt; diameter (mm)</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1.000      </a:t>
            </a:r>
            <a:r>
              <a:rPr lang="en-AU" sz="1200" dirty="0">
                <a:solidFill>
                  <a:schemeClr val="bg1"/>
                </a:solidFill>
                <a:latin typeface="Courier New" panose="02070309020205020404" pitchFamily="49" charset="0"/>
                <a:cs typeface="Courier New" panose="02070309020205020404" pitchFamily="49" charset="0"/>
              </a:rPr>
              <a:t>&lt;0.00&gt;       &lt; discharge fact/time</a:t>
            </a:r>
            <a:endParaRPr lang="en-AU" sz="1200" dirty="0">
              <a:solidFill>
                <a:srgbClr val="FFFF00"/>
              </a:solidFill>
              <a:latin typeface="Courier New" panose="02070309020205020404" pitchFamily="49" charset="0"/>
              <a:cs typeface="Courier New" panose="02070309020205020404" pitchFamily="49" charset="0"/>
            </a:endParaRPr>
          </a:p>
          <a:p>
            <a:pPr marL="0" indent="0">
              <a:spcBef>
                <a:spcPts val="0"/>
              </a:spcBef>
              <a:buFont typeface="Arial" panose="020B0604020202020204" pitchFamily="34" charset="0"/>
              <a:buNone/>
            </a:pPr>
            <a:r>
              <a:rPr lang="en-AU" sz="1200" dirty="0">
                <a:solidFill>
                  <a:srgbClr val="FFFF00"/>
                </a:solidFill>
                <a:highlight>
                  <a:srgbClr val="000080"/>
                </a:highlight>
                <a:latin typeface="Courier New" panose="02070309020205020404" pitchFamily="49" charset="0"/>
                <a:cs typeface="Courier New" panose="02070309020205020404" pitchFamily="49" charset="0"/>
              </a:rPr>
              <a:t>2G                             </a:t>
            </a:r>
            <a:r>
              <a:rPr lang="en-AU" sz="1200" dirty="0">
                <a:solidFill>
                  <a:schemeClr val="bg1"/>
                </a:solidFill>
                <a:highlight>
                  <a:srgbClr val="000080"/>
                </a:highlight>
                <a:latin typeface="Courier New" panose="02070309020205020404" pitchFamily="49" charset="0"/>
                <a:cs typeface="Courier New" panose="02070309020205020404" pitchFamily="49" charset="0"/>
              </a:rPr>
              <a:t>&lt; flows to sub</a:t>
            </a:r>
            <a:endParaRPr lang="en-AU" sz="1200" dirty="0">
              <a:solidFill>
                <a:srgbClr val="FFFF00"/>
              </a:solidFill>
              <a:highlight>
                <a:srgbClr val="000080"/>
              </a:highlight>
              <a:latin typeface="Courier New" panose="02070309020205020404" pitchFamily="49" charset="0"/>
              <a:cs typeface="Courier New" panose="02070309020205020404" pitchFamily="49" charset="0"/>
            </a:endParaRPr>
          </a:p>
          <a:p>
            <a:pPr marL="0" indent="0">
              <a:spcBef>
                <a:spcPts val="0"/>
              </a:spcBef>
              <a:buFont typeface="Arial" panose="020B0604020202020204" pitchFamily="34" charset="0"/>
              <a:buNone/>
            </a:pPr>
            <a:r>
              <a:rPr lang="en-AU" sz="1200" dirty="0">
                <a:solidFill>
                  <a:srgbClr val="FFFF00"/>
                </a:solidFill>
                <a:highlight>
                  <a:srgbClr val="000080"/>
                </a:highlight>
                <a:latin typeface="Courier New" panose="02070309020205020404" pitchFamily="49" charset="0"/>
                <a:cs typeface="Courier New" panose="02070309020205020404" pitchFamily="49" charset="0"/>
              </a:rPr>
              <a:t>BOTTOM                         </a:t>
            </a:r>
            <a:r>
              <a:rPr lang="en-AU" sz="1200" dirty="0">
                <a:solidFill>
                  <a:schemeClr val="bg1"/>
                </a:solidFill>
                <a:highlight>
                  <a:srgbClr val="000080"/>
                </a:highlight>
                <a:latin typeface="Courier New" panose="02070309020205020404" pitchFamily="49" charset="0"/>
                <a:cs typeface="Courier New" panose="02070309020205020404" pitchFamily="49" charset="0"/>
              </a:rPr>
              <a:t>&lt; location on sub</a:t>
            </a:r>
            <a:endParaRPr lang="en-AU" sz="1200" dirty="0">
              <a:solidFill>
                <a:srgbClr val="FFFF00"/>
              </a:solidFill>
              <a:highlight>
                <a:srgbClr val="000080"/>
              </a:highlight>
              <a:latin typeface="Courier New" panose="02070309020205020404" pitchFamily="49" charset="0"/>
              <a:cs typeface="Courier New" panose="02070309020205020404" pitchFamily="49" charset="0"/>
            </a:endParaRP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       0.000                   </a:t>
            </a:r>
            <a:r>
              <a:rPr lang="en-AU" sz="1200" dirty="0">
                <a:solidFill>
                  <a:schemeClr val="bg1"/>
                </a:solidFill>
                <a:latin typeface="Courier New" panose="02070309020205020404" pitchFamily="49" charset="0"/>
                <a:cs typeface="Courier New" panose="02070309020205020404" pitchFamily="49" charset="0"/>
              </a:rPr>
              <a:t>&lt; flow delay (min)</a:t>
            </a:r>
          </a:p>
          <a:p>
            <a:pPr marL="0" indent="0">
              <a:spcBef>
                <a:spcPts val="0"/>
              </a:spcBef>
              <a:buFont typeface="Arial" panose="020B0604020202020204" pitchFamily="34" charset="0"/>
              <a:buNone/>
            </a:pPr>
            <a:r>
              <a:rPr lang="en-AU" sz="1200" dirty="0">
                <a:solidFill>
                  <a:srgbClr val="FFFF00"/>
                </a:solidFill>
                <a:latin typeface="Courier New" panose="02070309020205020404" pitchFamily="49" charset="0"/>
                <a:cs typeface="Courier New" panose="02070309020205020404" pitchFamily="49" charset="0"/>
              </a:rPr>
              <a:t>#####END_OUTLET_DETAILS</a:t>
            </a:r>
          </a:p>
        </p:txBody>
      </p:sp>
    </p:spTree>
    <p:extLst>
      <p:ext uri="{BB962C8B-B14F-4D97-AF65-F5344CB8AC3E}">
        <p14:creationId xmlns:p14="http://schemas.microsoft.com/office/powerpoint/2010/main" val="186226087"/>
      </p:ext>
    </p:extLst>
  </p:cSld>
  <p:clrMapOvr>
    <a:masterClrMapping/>
  </p:clrMapOvr>
  <p:transition spd="med">
    <p:pul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4"/>
            <a:ext cx="5498432" cy="4546299"/>
          </a:xfrm>
        </p:spPr>
        <p:txBody>
          <a:bodyPr>
            <a:normAutofit/>
          </a:bodyPr>
          <a:lstStyle/>
          <a:p>
            <a:pPr marL="0" indent="0">
              <a:buNone/>
            </a:pPr>
            <a:r>
              <a:rPr lang="en-AU" sz="3200" b="1" dirty="0">
                <a:solidFill>
                  <a:schemeClr val="bg1"/>
                </a:solidFill>
              </a:rPr>
              <a:t>Domain Inflows</a:t>
            </a:r>
          </a:p>
          <a:p>
            <a:r>
              <a:rPr lang="en-US" sz="2400" b="1" dirty="0">
                <a:solidFill>
                  <a:schemeClr val="bg1"/>
                </a:solidFill>
                <a:latin typeface="Arial" panose="020B0604020202020204" pitchFamily="34" charset="0"/>
                <a:cs typeface="Arial" panose="020B0604020202020204" pitchFamily="34" charset="0"/>
              </a:rPr>
              <a:t>Inflows: Are simulated by adding one or more ‘imported hydrograph’(s) into the </a:t>
            </a:r>
            <a:r>
              <a:rPr lang="en-US" sz="2400" b="1" dirty="0" err="1">
                <a:solidFill>
                  <a:schemeClr val="bg1"/>
                </a:solidFill>
                <a:latin typeface="Arial" panose="020B0604020202020204" pitchFamily="34" charset="0"/>
                <a:cs typeface="Arial" panose="020B0604020202020204" pitchFamily="34" charset="0"/>
              </a:rPr>
              <a:t>runfile</a:t>
            </a:r>
            <a:r>
              <a:rPr lang="en-US" sz="2400" b="1" dirty="0">
                <a:solidFill>
                  <a:schemeClr val="bg1"/>
                </a:solidFill>
                <a:latin typeface="Arial" panose="020B0604020202020204" pitchFamily="34" charset="0"/>
                <a:cs typeface="Arial" panose="020B0604020202020204" pitchFamily="34" charset="0"/>
              </a:rPr>
              <a:t>, typically, but not necessarily, added at the top of the relevant boundary subarea.</a:t>
            </a:r>
            <a:endParaRPr lang="en-US" sz="4000" b="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C7110616-0B48-4D05-AF3A-E2E3F4AB175E}"/>
              </a:ext>
            </a:extLst>
          </p:cNvPr>
          <p:cNvSpPr txBox="1"/>
          <p:nvPr/>
        </p:nvSpPr>
        <p:spPr>
          <a:xfrm>
            <a:off x="6882063" y="1559616"/>
            <a:ext cx="5309937" cy="4524315"/>
          </a:xfrm>
          <a:prstGeom prst="rect">
            <a:avLst/>
          </a:prstGeom>
          <a:noFill/>
        </p:spPr>
        <p:txBody>
          <a:bodyPr wrap="square" rtlCol="0">
            <a:spAutoFit/>
          </a:bodyPr>
          <a:lstStyle/>
          <a:p>
            <a:r>
              <a:rPr lang="en-AU" sz="1600" b="1" dirty="0">
                <a:solidFill>
                  <a:srgbClr val="FFFF00"/>
                </a:solidFill>
                <a:latin typeface="Courier New" panose="02070309020205020404" pitchFamily="49" charset="0"/>
                <a:cs typeface="Courier New" panose="02070309020205020404" pitchFamily="49" charset="0"/>
              </a:rPr>
              <a:t>#####START_IMPORTED_HYDROGRAPHS</a:t>
            </a:r>
          </a:p>
          <a:p>
            <a:r>
              <a:rPr lang="en-AU" sz="1600" b="1" dirty="0">
                <a:solidFill>
                  <a:srgbClr val="FFFF00"/>
                </a:solidFill>
                <a:latin typeface="Courier New" panose="02070309020205020404" pitchFamily="49" charset="0"/>
                <a:cs typeface="Courier New" panose="02070309020205020404" pitchFamily="49" charset="0"/>
              </a:rPr>
              <a:t>           1               </a:t>
            </a:r>
            <a:r>
              <a:rPr lang="en-AU" sz="1600" b="1" dirty="0">
                <a:solidFill>
                  <a:schemeClr val="bg1"/>
                </a:solidFill>
                <a:latin typeface="Courier New" panose="02070309020205020404" pitchFamily="49" charset="0"/>
                <a:cs typeface="Courier New" panose="02070309020205020404" pitchFamily="49" charset="0"/>
              </a:rPr>
              <a:t>&lt; No imp </a:t>
            </a:r>
            <a:r>
              <a:rPr lang="en-AU" sz="1600" b="1" dirty="0" err="1">
                <a:solidFill>
                  <a:schemeClr val="bg1"/>
                </a:solidFill>
                <a:latin typeface="Courier New" panose="02070309020205020404" pitchFamily="49" charset="0"/>
                <a:cs typeface="Courier New" panose="02070309020205020404" pitchFamily="49" charset="0"/>
              </a:rPr>
              <a:t>hyd</a:t>
            </a:r>
            <a:endParaRPr lang="en-AU" sz="1600" b="1" dirty="0">
              <a:solidFill>
                <a:schemeClr val="bg1"/>
              </a:solidFill>
              <a:latin typeface="Courier New" panose="02070309020205020404" pitchFamily="49" charset="0"/>
              <a:cs typeface="Courier New" panose="02070309020205020404" pitchFamily="49" charset="0"/>
            </a:endParaRPr>
          </a:p>
          <a:p>
            <a:r>
              <a:rPr lang="en-AU" sz="1600" b="1" dirty="0">
                <a:solidFill>
                  <a:srgbClr val="FFFF00"/>
                </a:solidFill>
                <a:latin typeface="Courier New" panose="02070309020205020404" pitchFamily="49" charset="0"/>
                <a:cs typeface="Courier New" panose="02070309020205020404" pitchFamily="49" charset="0"/>
              </a:rPr>
              <a:t>#####START_IMPORTED_HYDROGRAPH#1</a:t>
            </a:r>
          </a:p>
          <a:p>
            <a:r>
              <a:rPr lang="en-AU" sz="1600" b="1" dirty="0">
                <a:solidFill>
                  <a:srgbClr val="FFFF00"/>
                </a:solidFill>
                <a:latin typeface="Courier New" panose="02070309020205020404" pitchFamily="49" charset="0"/>
                <a:cs typeface="Courier New" panose="02070309020205020404" pitchFamily="49" charset="0"/>
              </a:rPr>
              <a:t>SUB1                       </a:t>
            </a:r>
            <a:r>
              <a:rPr lang="en-AU" sz="1600" b="1" dirty="0">
                <a:solidFill>
                  <a:schemeClr val="bg1"/>
                </a:solidFill>
                <a:latin typeface="Courier New" panose="02070309020205020404" pitchFamily="49" charset="0"/>
                <a:cs typeface="Courier New" panose="02070309020205020404" pitchFamily="49" charset="0"/>
              </a:rPr>
              <a:t>&lt; inflow to</a:t>
            </a:r>
          </a:p>
          <a:p>
            <a:r>
              <a:rPr lang="en-AU" sz="1600" b="1" dirty="0">
                <a:solidFill>
                  <a:srgbClr val="FFFF00"/>
                </a:solidFill>
                <a:latin typeface="Courier New" panose="02070309020205020404" pitchFamily="49" charset="0"/>
                <a:cs typeface="Courier New" panose="02070309020205020404" pitchFamily="49" charset="0"/>
              </a:rPr>
              <a:t>TOP                        </a:t>
            </a:r>
            <a:r>
              <a:rPr lang="en-AU" sz="1600" b="1" dirty="0">
                <a:solidFill>
                  <a:schemeClr val="bg1"/>
                </a:solidFill>
                <a:latin typeface="Courier New" panose="02070309020205020404" pitchFamily="49" charset="0"/>
                <a:cs typeface="Courier New" panose="02070309020205020404" pitchFamily="49" charset="0"/>
              </a:rPr>
              <a:t>&lt; where</a:t>
            </a:r>
          </a:p>
          <a:p>
            <a:r>
              <a:rPr lang="en-AU" sz="1600" b="1" dirty="0">
                <a:solidFill>
                  <a:srgbClr val="FFFF00"/>
                </a:solidFill>
                <a:latin typeface="Courier New" panose="02070309020205020404" pitchFamily="49" charset="0"/>
                <a:cs typeface="Courier New" panose="02070309020205020404" pitchFamily="49" charset="0"/>
              </a:rPr>
              <a:t>          40       30.00   </a:t>
            </a:r>
            <a:r>
              <a:rPr lang="en-AU" sz="1600" b="1" dirty="0">
                <a:solidFill>
                  <a:schemeClr val="bg1"/>
                </a:solidFill>
                <a:latin typeface="Courier New" panose="02070309020205020404" pitchFamily="49" charset="0"/>
                <a:cs typeface="Courier New" panose="02070309020205020404" pitchFamily="49" charset="0"/>
              </a:rPr>
              <a:t>&lt; 40vals,30min</a:t>
            </a:r>
          </a:p>
          <a:p>
            <a:r>
              <a:rPr lang="en-AU" sz="1600" b="1" dirty="0">
                <a:solidFill>
                  <a:srgbClr val="FFFF00"/>
                </a:solidFill>
                <a:latin typeface="Courier New" panose="02070309020205020404" pitchFamily="49" charset="0"/>
                <a:cs typeface="Courier New" panose="02070309020205020404" pitchFamily="49" charset="0"/>
              </a:rPr>
              <a:t>DISCHARGE</a:t>
            </a:r>
          </a:p>
          <a:p>
            <a:r>
              <a:rPr lang="en-AU" sz="1600" b="1" dirty="0">
                <a:solidFill>
                  <a:srgbClr val="FFFF00"/>
                </a:solidFill>
                <a:latin typeface="Courier New" panose="02070309020205020404" pitchFamily="49" charset="0"/>
                <a:cs typeface="Courier New" panose="02070309020205020404" pitchFamily="49" charset="0"/>
              </a:rPr>
              <a:t>        0.00               </a:t>
            </a:r>
            <a:r>
              <a:rPr lang="en-AU" sz="1600" b="1" dirty="0">
                <a:solidFill>
                  <a:schemeClr val="bg1"/>
                </a:solidFill>
                <a:latin typeface="Courier New" panose="02070309020205020404" pitchFamily="49" charset="0"/>
                <a:cs typeface="Courier New" panose="02070309020205020404" pitchFamily="49" charset="0"/>
              </a:rPr>
              <a:t>&lt; Qm3/sec</a:t>
            </a:r>
          </a:p>
          <a:p>
            <a:r>
              <a:rPr lang="en-AU" sz="1600" b="1" dirty="0">
                <a:solidFill>
                  <a:srgbClr val="FFFF00"/>
                </a:solidFill>
                <a:latin typeface="Courier New" panose="02070309020205020404" pitchFamily="49" charset="0"/>
                <a:cs typeface="Courier New" panose="02070309020205020404" pitchFamily="49" charset="0"/>
              </a:rPr>
              <a:t>        2.00</a:t>
            </a:r>
          </a:p>
          <a:p>
            <a:r>
              <a:rPr lang="en-AU" sz="1600" b="1" dirty="0">
                <a:solidFill>
                  <a:srgbClr val="FFFF00"/>
                </a:solidFill>
                <a:latin typeface="Courier New" panose="02070309020205020404" pitchFamily="49" charset="0"/>
                <a:cs typeface="Courier New" panose="02070309020205020404" pitchFamily="49" charset="0"/>
              </a:rPr>
              <a:t>       13.00</a:t>
            </a:r>
          </a:p>
          <a:p>
            <a:r>
              <a:rPr lang="en-AU" sz="1600" b="1" dirty="0">
                <a:solidFill>
                  <a:srgbClr val="FFFF00"/>
                </a:solidFill>
                <a:latin typeface="Courier New" panose="02070309020205020404" pitchFamily="49" charset="0"/>
                <a:cs typeface="Courier New" panose="02070309020205020404" pitchFamily="49" charset="0"/>
              </a:rPr>
              <a:t>        ……etc…</a:t>
            </a:r>
          </a:p>
          <a:p>
            <a:r>
              <a:rPr lang="en-AU" sz="1600" b="1" dirty="0">
                <a:solidFill>
                  <a:srgbClr val="FFFF00"/>
                </a:solidFill>
                <a:latin typeface="Courier New" panose="02070309020205020404" pitchFamily="49" charset="0"/>
                <a:cs typeface="Courier New" panose="02070309020205020404" pitchFamily="49" charset="0"/>
              </a:rPr>
              <a:t>        3.00</a:t>
            </a:r>
          </a:p>
          <a:p>
            <a:r>
              <a:rPr lang="en-AU" sz="1600" b="1" dirty="0">
                <a:solidFill>
                  <a:srgbClr val="FFFF00"/>
                </a:solidFill>
                <a:latin typeface="Courier New" panose="02070309020205020404" pitchFamily="49" charset="0"/>
                <a:cs typeface="Courier New" panose="02070309020205020404" pitchFamily="49" charset="0"/>
              </a:rPr>
              <a:t>        2.00</a:t>
            </a:r>
          </a:p>
          <a:p>
            <a:r>
              <a:rPr lang="en-AU" sz="1600" b="1" dirty="0">
                <a:solidFill>
                  <a:srgbClr val="FFFF00"/>
                </a:solidFill>
                <a:latin typeface="Courier New" panose="02070309020205020404" pitchFamily="49" charset="0"/>
                <a:cs typeface="Courier New" panose="02070309020205020404" pitchFamily="49" charset="0"/>
              </a:rPr>
              <a:t>        1.00</a:t>
            </a:r>
          </a:p>
          <a:p>
            <a:r>
              <a:rPr lang="en-AU" sz="1600" b="1" dirty="0">
                <a:solidFill>
                  <a:srgbClr val="FFFF00"/>
                </a:solidFill>
                <a:latin typeface="Courier New" panose="02070309020205020404" pitchFamily="49" charset="0"/>
                <a:cs typeface="Courier New" panose="02070309020205020404" pitchFamily="49" charset="0"/>
              </a:rPr>
              <a:t>        1.00</a:t>
            </a:r>
          </a:p>
          <a:p>
            <a:r>
              <a:rPr lang="en-AU" sz="1600" b="1" dirty="0">
                <a:solidFill>
                  <a:srgbClr val="FFFF00"/>
                </a:solidFill>
                <a:latin typeface="Courier New" panose="02070309020205020404" pitchFamily="49" charset="0"/>
                <a:cs typeface="Courier New" panose="02070309020205020404" pitchFamily="49" charset="0"/>
              </a:rPr>
              <a:t>        0.00</a:t>
            </a:r>
          </a:p>
          <a:p>
            <a:r>
              <a:rPr lang="en-AU" sz="1600" b="1" dirty="0">
                <a:solidFill>
                  <a:srgbClr val="FFFF00"/>
                </a:solidFill>
                <a:latin typeface="Courier New" panose="02070309020205020404" pitchFamily="49" charset="0"/>
                <a:cs typeface="Courier New" panose="02070309020205020404" pitchFamily="49" charset="0"/>
              </a:rPr>
              <a:t>#####END_IMPORTED_HYDROGRAPH#1</a:t>
            </a:r>
          </a:p>
          <a:p>
            <a:r>
              <a:rPr lang="en-AU" sz="1600" b="1" dirty="0">
                <a:solidFill>
                  <a:srgbClr val="FFFF00"/>
                </a:solidFill>
                <a:latin typeface="Courier New" panose="02070309020205020404" pitchFamily="49" charset="0"/>
                <a:cs typeface="Courier New" panose="02070309020205020404" pitchFamily="49" charset="0"/>
              </a:rPr>
              <a:t>#####END_IMPORTED_HYDROGRAPHS</a:t>
            </a:r>
            <a:endParaRPr lang="en-US" sz="1600" b="1" dirty="0">
              <a:solidFill>
                <a:srgbClr val="FFFF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967934"/>
      </p:ext>
    </p:extLst>
  </p:cSld>
  <p:clrMapOvr>
    <a:masterClrMapping/>
  </p:clrMapOvr>
  <p:transition spd="med">
    <p:pull/>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4"/>
            <a:ext cx="5324707" cy="4546299"/>
          </a:xfrm>
        </p:spPr>
        <p:txBody>
          <a:bodyPr>
            <a:normAutofit/>
          </a:bodyPr>
          <a:lstStyle/>
          <a:p>
            <a:pPr marL="0" indent="0">
              <a:buNone/>
            </a:pPr>
            <a:r>
              <a:rPr lang="en-AU" sz="3200" b="1" dirty="0">
                <a:solidFill>
                  <a:schemeClr val="bg1"/>
                </a:solidFill>
              </a:rPr>
              <a:t>Domain Outflows</a:t>
            </a:r>
          </a:p>
          <a:p>
            <a:r>
              <a:rPr lang="en-US" sz="2000" b="1" dirty="0">
                <a:solidFill>
                  <a:schemeClr val="bg1"/>
                </a:solidFill>
                <a:latin typeface="Arial" panose="020B0604020202020204" pitchFamily="34" charset="0"/>
                <a:cs typeface="Arial" panose="020B0604020202020204" pitchFamily="34" charset="0"/>
              </a:rPr>
              <a:t>Can only be </a:t>
            </a:r>
            <a:r>
              <a:rPr lang="en-US" sz="2000" b="1" u="sng" dirty="0">
                <a:solidFill>
                  <a:schemeClr val="bg1"/>
                </a:solidFill>
                <a:latin typeface="Arial" panose="020B0604020202020204" pitchFamily="34" charset="0"/>
                <a:cs typeface="Arial" panose="020B0604020202020204" pitchFamily="34" charset="0"/>
              </a:rPr>
              <a:t>one</a:t>
            </a:r>
            <a:r>
              <a:rPr lang="en-US" sz="2000" b="1" dirty="0">
                <a:solidFill>
                  <a:schemeClr val="bg1"/>
                </a:solidFill>
                <a:latin typeface="Arial" panose="020B0604020202020204" pitchFamily="34" charset="0"/>
                <a:cs typeface="Arial" panose="020B0604020202020204" pitchFamily="34" charset="0"/>
              </a:rPr>
              <a:t> SINK!</a:t>
            </a:r>
          </a:p>
          <a:p>
            <a:r>
              <a:rPr lang="en-US" sz="2000" b="1" dirty="0">
                <a:solidFill>
                  <a:schemeClr val="bg1"/>
                </a:solidFill>
                <a:latin typeface="Arial" panose="020B0604020202020204" pitchFamily="34" charset="0"/>
                <a:cs typeface="Arial" panose="020B0604020202020204" pitchFamily="34" charset="0"/>
              </a:rPr>
              <a:t>To simulate a number of domain outflows create a dummy subarea say ‘external’ and direct flow from the subareas diverting flows out of the model to that subarea. Add ‘external’ as a subarea at the bottom of the topology block and discharge it to SINK. </a:t>
            </a:r>
          </a:p>
          <a:p>
            <a:pPr marL="0" indent="0">
              <a:buNone/>
            </a:pPr>
            <a:r>
              <a:rPr lang="en-AU" sz="2000" i="1" dirty="0">
                <a:solidFill>
                  <a:schemeClr val="bg1"/>
                </a:solidFill>
              </a:rPr>
              <a:t>Note: In this way volumes are maintained and the PAC algorithm works as intended. WBNM flags more than a bottom SINK as a fatal error.</a:t>
            </a:r>
            <a:endParaRPr lang="en-US" sz="2000" i="1" dirty="0">
              <a:solidFill>
                <a:schemeClr val="bg1"/>
              </a:solidFill>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
        <p:nvSpPr>
          <p:cNvPr id="4" name="TextBox 3">
            <a:extLst>
              <a:ext uri="{FF2B5EF4-FFF2-40B4-BE49-F238E27FC236}">
                <a16:creationId xmlns:a16="http://schemas.microsoft.com/office/drawing/2014/main" id="{C7110616-0B48-4D05-AF3A-E2E3F4AB175E}"/>
              </a:ext>
            </a:extLst>
          </p:cNvPr>
          <p:cNvSpPr txBox="1"/>
          <p:nvPr/>
        </p:nvSpPr>
        <p:spPr>
          <a:xfrm>
            <a:off x="6467707" y="1550020"/>
            <a:ext cx="5724293" cy="4555093"/>
          </a:xfrm>
          <a:prstGeom prst="rect">
            <a:avLst/>
          </a:prstGeom>
          <a:noFill/>
        </p:spPr>
        <p:txBody>
          <a:bodyPr wrap="square" rtlCol="0">
            <a:spAutoFit/>
          </a:bodyPr>
          <a:lstStyle/>
          <a:p>
            <a:r>
              <a:rPr lang="en-AU" sz="1000" dirty="0">
                <a:solidFill>
                  <a:srgbClr val="FFFF00"/>
                </a:solidFill>
                <a:latin typeface="Courier New" panose="02070309020205020404" pitchFamily="49" charset="0"/>
                <a:cs typeface="Courier New" panose="02070309020205020404" pitchFamily="49" charset="0"/>
              </a:rPr>
              <a:t>#####START_TOPOLOGY_BLOCK##########|###########|###########|###########|</a:t>
            </a:r>
          </a:p>
          <a:p>
            <a:r>
              <a:rPr lang="en-AU" sz="1000" dirty="0">
                <a:solidFill>
                  <a:srgbClr val="FFFF00"/>
                </a:solidFill>
                <a:latin typeface="Courier New" panose="02070309020205020404" pitchFamily="49" charset="0"/>
                <a:cs typeface="Courier New" panose="02070309020205020404" pitchFamily="49" charset="0"/>
              </a:rPr>
              <a:t>         233</a:t>
            </a:r>
          </a:p>
          <a:p>
            <a:r>
              <a:rPr lang="en-AU" sz="1000" dirty="0" err="1">
                <a:solidFill>
                  <a:srgbClr val="FFFF00"/>
                </a:solidFill>
                <a:latin typeface="Courier New" panose="02070309020205020404" pitchFamily="49" charset="0"/>
                <a:cs typeface="Courier New" panose="02070309020205020404" pitchFamily="49" charset="0"/>
              </a:rPr>
              <a:t>WollA</a:t>
            </a:r>
            <a:r>
              <a:rPr lang="en-AU" sz="1000" dirty="0">
                <a:solidFill>
                  <a:srgbClr val="FFFF00"/>
                </a:solidFill>
                <a:latin typeface="Courier New" panose="02070309020205020404" pitchFamily="49" charset="0"/>
                <a:cs typeface="Courier New" panose="02070309020205020404" pitchFamily="49" charset="0"/>
              </a:rPr>
              <a:t>          295926.00  6174928.00   296345.00  6175009.00 </a:t>
            </a:r>
            <a:r>
              <a:rPr lang="en-AU" sz="1000" dirty="0" err="1">
                <a:solidFill>
                  <a:srgbClr val="FFFF00"/>
                </a:solidFill>
                <a:latin typeface="Courier New" panose="02070309020205020404" pitchFamily="49" charset="0"/>
                <a:cs typeface="Courier New" panose="02070309020205020404" pitchFamily="49" charset="0"/>
              </a:rPr>
              <a:t>WollB</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WollB</a:t>
            </a:r>
            <a:r>
              <a:rPr lang="en-AU" sz="1000" dirty="0">
                <a:solidFill>
                  <a:srgbClr val="FFFF00"/>
                </a:solidFill>
                <a:latin typeface="Courier New" panose="02070309020205020404" pitchFamily="49" charset="0"/>
                <a:cs typeface="Courier New" panose="02070309020205020404" pitchFamily="49" charset="0"/>
              </a:rPr>
              <a:t>          296374.00  6175275.00   296733.00  6175155.00 </a:t>
            </a:r>
            <a:r>
              <a:rPr lang="en-AU" sz="1000" dirty="0" err="1">
                <a:solidFill>
                  <a:srgbClr val="FFFF00"/>
                </a:solidFill>
                <a:latin typeface="Courier New" panose="02070309020205020404" pitchFamily="49" charset="0"/>
                <a:cs typeface="Courier New" panose="02070309020205020404" pitchFamily="49" charset="0"/>
              </a:rPr>
              <a:t>WollC</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a:solidFill>
                  <a:srgbClr val="FFFF00"/>
                </a:solidFill>
                <a:latin typeface="Courier New" panose="02070309020205020404" pitchFamily="49" charset="0"/>
                <a:cs typeface="Courier New" panose="02070309020205020404" pitchFamily="49" charset="0"/>
              </a:rPr>
              <a:t>……………etc.</a:t>
            </a:r>
          </a:p>
          <a:p>
            <a:r>
              <a:rPr lang="en-AU" sz="1000" dirty="0" err="1">
                <a:solidFill>
                  <a:srgbClr val="FFFF00"/>
                </a:solidFill>
                <a:latin typeface="Courier New" panose="02070309020205020404" pitchFamily="49" charset="0"/>
                <a:cs typeface="Courier New" panose="02070309020205020404" pitchFamily="49" charset="0"/>
              </a:rPr>
              <a:t>MacRivY</a:t>
            </a:r>
            <a:r>
              <a:rPr lang="en-AU" sz="1000" dirty="0">
                <a:solidFill>
                  <a:srgbClr val="FFFF00"/>
                </a:solidFill>
                <a:latin typeface="Courier New" panose="02070309020205020404" pitchFamily="49" charset="0"/>
                <a:cs typeface="Courier New" panose="02070309020205020404" pitchFamily="49" charset="0"/>
              </a:rPr>
              <a:t>        296092.00  6174523.00   296757.00  6174973.00 </a:t>
            </a:r>
            <a:r>
              <a:rPr lang="en-AU" sz="1000" dirty="0" err="1">
                <a:solidFill>
                  <a:srgbClr val="FFFF00"/>
                </a:solidFill>
                <a:latin typeface="Courier New" panose="02070309020205020404" pitchFamily="49" charset="0"/>
                <a:cs typeface="Courier New" panose="02070309020205020404" pitchFamily="49" charset="0"/>
              </a:rPr>
              <a:t>MacRivZ</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MacRivZ</a:t>
            </a:r>
            <a:r>
              <a:rPr lang="en-AU" sz="1000" dirty="0">
                <a:solidFill>
                  <a:srgbClr val="FFFF00"/>
                </a:solidFill>
                <a:latin typeface="Courier New" panose="02070309020205020404" pitchFamily="49" charset="0"/>
                <a:cs typeface="Courier New" panose="02070309020205020404" pitchFamily="49" charset="0"/>
              </a:rPr>
              <a:t>        296465.00  6174866.00   296757.00  6174973.00 MacRiv1</a:t>
            </a:r>
          </a:p>
          <a:p>
            <a:r>
              <a:rPr lang="en-AU" sz="1000" dirty="0" err="1">
                <a:solidFill>
                  <a:srgbClr val="FFFF00"/>
                </a:solidFill>
                <a:latin typeface="Courier New" panose="02070309020205020404" pitchFamily="49" charset="0"/>
                <a:cs typeface="Courier New" panose="02070309020205020404" pitchFamily="49" charset="0"/>
              </a:rPr>
              <a:t>AlbionB</a:t>
            </a:r>
            <a:r>
              <a:rPr lang="en-AU" sz="1000" dirty="0">
                <a:solidFill>
                  <a:srgbClr val="FFFF00"/>
                </a:solidFill>
                <a:latin typeface="Courier New" panose="02070309020205020404" pitchFamily="49" charset="0"/>
                <a:cs typeface="Courier New" panose="02070309020205020404" pitchFamily="49" charset="0"/>
              </a:rPr>
              <a:t>(1)A    296832.00  6174537.00   296860.00  6174414.00 </a:t>
            </a:r>
            <a:r>
              <a:rPr lang="en-AU" sz="1000" dirty="0" err="1">
                <a:solidFill>
                  <a:srgbClr val="FFFF00"/>
                </a:solidFill>
                <a:latin typeface="Courier New" panose="02070309020205020404" pitchFamily="49" charset="0"/>
                <a:cs typeface="Courier New" panose="02070309020205020404" pitchFamily="49" charset="0"/>
              </a:rPr>
              <a:t>AlbionB</a:t>
            </a:r>
            <a:r>
              <a:rPr lang="en-AU" sz="1000" dirty="0">
                <a:solidFill>
                  <a:srgbClr val="FFFF00"/>
                </a:solidFill>
                <a:latin typeface="Courier New" panose="02070309020205020404" pitchFamily="49" charset="0"/>
                <a:cs typeface="Courier New" panose="02070309020205020404" pitchFamily="49" charset="0"/>
              </a:rPr>
              <a:t>(1)B</a:t>
            </a:r>
          </a:p>
          <a:p>
            <a:r>
              <a:rPr lang="en-AU" sz="1000" dirty="0">
                <a:solidFill>
                  <a:srgbClr val="FFFF00"/>
                </a:solidFill>
                <a:latin typeface="Courier New" panose="02070309020205020404" pitchFamily="49" charset="0"/>
                <a:cs typeface="Courier New" panose="02070309020205020404" pitchFamily="49" charset="0"/>
              </a:rPr>
              <a:t>MacRiv1        297066.00  6174889.00   297115.00  6175197.00 MacRiv2</a:t>
            </a:r>
          </a:p>
          <a:p>
            <a:r>
              <a:rPr lang="en-AU" sz="1000" dirty="0">
                <a:solidFill>
                  <a:srgbClr val="FFFF00"/>
                </a:solidFill>
                <a:latin typeface="Courier New" panose="02070309020205020404" pitchFamily="49" charset="0"/>
                <a:cs typeface="Courier New" panose="02070309020205020404" pitchFamily="49" charset="0"/>
              </a:rPr>
              <a:t>MacRiv2        297413.00  6174881.00   297734.00  6174681.00 </a:t>
            </a:r>
            <a:r>
              <a:rPr lang="en-AU" sz="1000" b="1" dirty="0" err="1">
                <a:solidFill>
                  <a:srgbClr val="FFFF00"/>
                </a:solidFill>
                <a:highlight>
                  <a:srgbClr val="000080"/>
                </a:highlight>
                <a:latin typeface="Courier New" panose="02070309020205020404" pitchFamily="49" charset="0"/>
                <a:cs typeface="Courier New" panose="02070309020205020404" pitchFamily="49" charset="0"/>
              </a:rPr>
              <a:t>LakeIll</a:t>
            </a:r>
            <a:endParaRPr lang="en-AU" sz="1000" b="1" dirty="0">
              <a:solidFill>
                <a:srgbClr val="FFFF00"/>
              </a:solidFill>
              <a:highlight>
                <a:srgbClr val="000080"/>
              </a:highlight>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AlbionF</a:t>
            </a:r>
            <a:r>
              <a:rPr lang="en-AU" sz="1000" dirty="0">
                <a:solidFill>
                  <a:srgbClr val="FFFF00"/>
                </a:solidFill>
                <a:latin typeface="Courier New" panose="02070309020205020404" pitchFamily="49" charset="0"/>
                <a:cs typeface="Courier New" panose="02070309020205020404" pitchFamily="49" charset="0"/>
              </a:rPr>
              <a:t>(1)A    297614.00  6174212.00   299059.00  6174670.00 </a:t>
            </a:r>
            <a:r>
              <a:rPr lang="en-AU" sz="1000" b="1" dirty="0" err="1">
                <a:solidFill>
                  <a:srgbClr val="FFFF00"/>
                </a:solidFill>
                <a:highlight>
                  <a:srgbClr val="000080"/>
                </a:highlight>
                <a:latin typeface="Courier New" panose="02070309020205020404" pitchFamily="49" charset="0"/>
                <a:cs typeface="Courier New" panose="02070309020205020404" pitchFamily="49" charset="0"/>
              </a:rPr>
              <a:t>LakeIll</a:t>
            </a:r>
            <a:endParaRPr lang="en-AU" sz="1000" b="1" dirty="0">
              <a:solidFill>
                <a:srgbClr val="FFFF00"/>
              </a:solidFill>
              <a:highlight>
                <a:srgbClr val="000080"/>
              </a:highlight>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AlbionD</a:t>
            </a:r>
            <a:r>
              <a:rPr lang="en-AU" sz="1000" dirty="0">
                <a:solidFill>
                  <a:srgbClr val="FFFF00"/>
                </a:solidFill>
                <a:latin typeface="Courier New" panose="02070309020205020404" pitchFamily="49" charset="0"/>
                <a:cs typeface="Courier New" panose="02070309020205020404" pitchFamily="49" charset="0"/>
              </a:rPr>
              <a:t>(2)A    297765.00  6173618.00   297664.00  6173788.00 </a:t>
            </a:r>
            <a:r>
              <a:rPr lang="en-AU" sz="1000" dirty="0" err="1">
                <a:solidFill>
                  <a:srgbClr val="FFFF00"/>
                </a:solidFill>
                <a:latin typeface="Courier New" panose="02070309020205020404" pitchFamily="49" charset="0"/>
                <a:cs typeface="Courier New" panose="02070309020205020404" pitchFamily="49" charset="0"/>
              </a:rPr>
              <a:t>AlbionD</a:t>
            </a:r>
            <a:r>
              <a:rPr lang="en-AU" sz="1000" dirty="0">
                <a:solidFill>
                  <a:srgbClr val="FFFF00"/>
                </a:solidFill>
                <a:latin typeface="Courier New" panose="02070309020205020404" pitchFamily="49" charset="0"/>
                <a:cs typeface="Courier New" panose="02070309020205020404" pitchFamily="49" charset="0"/>
              </a:rPr>
              <a:t>(2)B</a:t>
            </a:r>
          </a:p>
          <a:p>
            <a:r>
              <a:rPr lang="en-AU" sz="1000" dirty="0" err="1">
                <a:solidFill>
                  <a:srgbClr val="FFFF00"/>
                </a:solidFill>
                <a:latin typeface="Courier New" panose="02070309020205020404" pitchFamily="49" charset="0"/>
                <a:cs typeface="Courier New" panose="02070309020205020404" pitchFamily="49" charset="0"/>
              </a:rPr>
              <a:t>AlbionD</a:t>
            </a:r>
            <a:r>
              <a:rPr lang="en-AU" sz="1000" dirty="0">
                <a:solidFill>
                  <a:srgbClr val="FFFF00"/>
                </a:solidFill>
                <a:latin typeface="Courier New" panose="02070309020205020404" pitchFamily="49" charset="0"/>
                <a:cs typeface="Courier New" panose="02070309020205020404" pitchFamily="49" charset="0"/>
              </a:rPr>
              <a:t>(2)B    297610.00  6173879.00   297526.00  6174020.00 </a:t>
            </a:r>
            <a:r>
              <a:rPr lang="en-AU" sz="1000" dirty="0" err="1">
                <a:solidFill>
                  <a:srgbClr val="FFFF00"/>
                </a:solidFill>
                <a:latin typeface="Courier New" panose="02070309020205020404" pitchFamily="49" charset="0"/>
                <a:cs typeface="Courier New" panose="02070309020205020404" pitchFamily="49" charset="0"/>
              </a:rPr>
              <a:t>AlbionE</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AlbionD</a:t>
            </a:r>
            <a:r>
              <a:rPr lang="en-AU" sz="1000" dirty="0">
                <a:solidFill>
                  <a:srgbClr val="FFFF00"/>
                </a:solidFill>
                <a:latin typeface="Courier New" panose="02070309020205020404" pitchFamily="49" charset="0"/>
                <a:cs typeface="Courier New" panose="02070309020205020404" pitchFamily="49" charset="0"/>
              </a:rPr>
              <a:t>(1)A    297310.00  6174470.00   297376.00  6174390.00 </a:t>
            </a:r>
            <a:r>
              <a:rPr lang="en-AU" sz="1000" dirty="0" err="1">
                <a:solidFill>
                  <a:srgbClr val="FFFF00"/>
                </a:solidFill>
                <a:latin typeface="Courier New" panose="02070309020205020404" pitchFamily="49" charset="0"/>
                <a:cs typeface="Courier New" panose="02070309020205020404" pitchFamily="49" charset="0"/>
              </a:rPr>
              <a:t>AlbionD</a:t>
            </a:r>
            <a:r>
              <a:rPr lang="en-AU" sz="1000" dirty="0">
                <a:solidFill>
                  <a:srgbClr val="FFFF00"/>
                </a:solidFill>
                <a:latin typeface="Courier New" panose="02070309020205020404" pitchFamily="49" charset="0"/>
                <a:cs typeface="Courier New" panose="02070309020205020404" pitchFamily="49" charset="0"/>
              </a:rPr>
              <a:t>(1)B</a:t>
            </a:r>
          </a:p>
          <a:p>
            <a:r>
              <a:rPr lang="en-AU" sz="1000" dirty="0">
                <a:solidFill>
                  <a:srgbClr val="FFFF00"/>
                </a:solidFill>
                <a:latin typeface="Courier New" panose="02070309020205020404" pitchFamily="49" charset="0"/>
                <a:cs typeface="Courier New" panose="02070309020205020404" pitchFamily="49" charset="0"/>
              </a:rPr>
              <a:t>…..etc…</a:t>
            </a:r>
          </a:p>
          <a:p>
            <a:r>
              <a:rPr lang="en-AU" sz="1000" dirty="0" err="1">
                <a:solidFill>
                  <a:srgbClr val="FFFF00"/>
                </a:solidFill>
                <a:latin typeface="Courier New" panose="02070309020205020404" pitchFamily="49" charset="0"/>
                <a:cs typeface="Courier New" panose="02070309020205020404" pitchFamily="49" charset="0"/>
              </a:rPr>
              <a:t>AlbionC</a:t>
            </a:r>
            <a:r>
              <a:rPr lang="en-AU" sz="1000" dirty="0">
                <a:solidFill>
                  <a:srgbClr val="FFFF00"/>
                </a:solidFill>
                <a:latin typeface="Courier New" panose="02070309020205020404" pitchFamily="49" charset="0"/>
                <a:cs typeface="Courier New" panose="02070309020205020404" pitchFamily="49" charset="0"/>
              </a:rPr>
              <a:t>(1)B    297244.00  6174162.00   297343.00  6174000.00 </a:t>
            </a:r>
            <a:r>
              <a:rPr lang="en-AU" sz="1000" dirty="0" err="1">
                <a:solidFill>
                  <a:srgbClr val="FFFF00"/>
                </a:solidFill>
                <a:latin typeface="Courier New" panose="02070309020205020404" pitchFamily="49" charset="0"/>
                <a:cs typeface="Courier New" panose="02070309020205020404" pitchFamily="49" charset="0"/>
              </a:rPr>
              <a:t>AlbionD</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AlbionA</a:t>
            </a:r>
            <a:r>
              <a:rPr lang="en-AU" sz="1000" dirty="0">
                <a:solidFill>
                  <a:srgbClr val="FFFF00"/>
                </a:solidFill>
                <a:latin typeface="Courier New" panose="02070309020205020404" pitchFamily="49" charset="0"/>
                <a:cs typeface="Courier New" panose="02070309020205020404" pitchFamily="49" charset="0"/>
              </a:rPr>
              <a:t>        297017.00  6173680.00   297033.00  6173686.00 </a:t>
            </a:r>
            <a:r>
              <a:rPr lang="en-AU" sz="1000" dirty="0" err="1">
                <a:solidFill>
                  <a:srgbClr val="FFFF00"/>
                </a:solidFill>
                <a:latin typeface="Courier New" panose="02070309020205020404" pitchFamily="49" charset="0"/>
                <a:cs typeface="Courier New" panose="02070309020205020404" pitchFamily="49" charset="0"/>
              </a:rPr>
              <a:t>AlbionB</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AlbionB</a:t>
            </a:r>
            <a:r>
              <a:rPr lang="en-AU" sz="1000" dirty="0">
                <a:solidFill>
                  <a:srgbClr val="FFFF00"/>
                </a:solidFill>
                <a:latin typeface="Courier New" panose="02070309020205020404" pitchFamily="49" charset="0"/>
                <a:cs typeface="Courier New" panose="02070309020205020404" pitchFamily="49" charset="0"/>
              </a:rPr>
              <a:t>        297009.00  6173906.00   297218.00  6173934.00 </a:t>
            </a:r>
            <a:r>
              <a:rPr lang="en-AU" sz="1000" dirty="0" err="1">
                <a:solidFill>
                  <a:srgbClr val="FFFF00"/>
                </a:solidFill>
                <a:latin typeface="Courier New" panose="02070309020205020404" pitchFamily="49" charset="0"/>
                <a:cs typeface="Courier New" panose="02070309020205020404" pitchFamily="49" charset="0"/>
              </a:rPr>
              <a:t>AlbionC</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AlbionB</a:t>
            </a:r>
            <a:r>
              <a:rPr lang="en-AU" sz="1000" dirty="0">
                <a:solidFill>
                  <a:srgbClr val="FFFF00"/>
                </a:solidFill>
                <a:latin typeface="Courier New" panose="02070309020205020404" pitchFamily="49" charset="0"/>
                <a:cs typeface="Courier New" panose="02070309020205020404" pitchFamily="49" charset="0"/>
              </a:rPr>
              <a:t>(4)A    297515.00  6173508.00   297461.00  6173633.00 </a:t>
            </a:r>
            <a:r>
              <a:rPr lang="en-AU" sz="1000" dirty="0" err="1">
                <a:solidFill>
                  <a:srgbClr val="FFFF00"/>
                </a:solidFill>
                <a:latin typeface="Courier New" panose="02070309020205020404" pitchFamily="49" charset="0"/>
                <a:cs typeface="Courier New" panose="02070309020205020404" pitchFamily="49" charset="0"/>
              </a:rPr>
              <a:t>AlbionB</a:t>
            </a:r>
            <a:r>
              <a:rPr lang="en-AU" sz="1000" dirty="0">
                <a:solidFill>
                  <a:srgbClr val="FFFF00"/>
                </a:solidFill>
                <a:latin typeface="Courier New" panose="02070309020205020404" pitchFamily="49" charset="0"/>
                <a:cs typeface="Courier New" panose="02070309020205020404" pitchFamily="49" charset="0"/>
              </a:rPr>
              <a:t>(4)B</a:t>
            </a:r>
          </a:p>
          <a:p>
            <a:r>
              <a:rPr lang="en-AU" sz="1000" dirty="0" err="1">
                <a:solidFill>
                  <a:srgbClr val="FFFF00"/>
                </a:solidFill>
                <a:latin typeface="Courier New" panose="02070309020205020404" pitchFamily="49" charset="0"/>
                <a:cs typeface="Courier New" panose="02070309020205020404" pitchFamily="49" charset="0"/>
              </a:rPr>
              <a:t>AlbionB</a:t>
            </a:r>
            <a:r>
              <a:rPr lang="en-AU" sz="1000" dirty="0">
                <a:solidFill>
                  <a:srgbClr val="FFFF00"/>
                </a:solidFill>
                <a:latin typeface="Courier New" panose="02070309020205020404" pitchFamily="49" charset="0"/>
                <a:cs typeface="Courier New" panose="02070309020205020404" pitchFamily="49" charset="0"/>
              </a:rPr>
              <a:t>(4)B    297432.00  6173634.00   297218.00  6173934.00 </a:t>
            </a:r>
            <a:r>
              <a:rPr lang="en-AU" sz="1000" dirty="0" err="1">
                <a:solidFill>
                  <a:srgbClr val="FFFF00"/>
                </a:solidFill>
                <a:latin typeface="Courier New" panose="02070309020205020404" pitchFamily="49" charset="0"/>
                <a:cs typeface="Courier New" panose="02070309020205020404" pitchFamily="49" charset="0"/>
              </a:rPr>
              <a:t>AlbionC</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AlbionB</a:t>
            </a:r>
            <a:r>
              <a:rPr lang="en-AU" sz="1000" dirty="0">
                <a:solidFill>
                  <a:srgbClr val="FFFF00"/>
                </a:solidFill>
                <a:latin typeface="Courier New" panose="02070309020205020404" pitchFamily="49" charset="0"/>
                <a:cs typeface="Courier New" panose="02070309020205020404" pitchFamily="49" charset="0"/>
              </a:rPr>
              <a:t>(3)A    297243.00  6173644.00   297218.00  6173934.00 </a:t>
            </a:r>
            <a:r>
              <a:rPr lang="en-AU" sz="1000" dirty="0" err="1">
                <a:solidFill>
                  <a:srgbClr val="FFFF00"/>
                </a:solidFill>
                <a:latin typeface="Courier New" panose="02070309020205020404" pitchFamily="49" charset="0"/>
                <a:cs typeface="Courier New" panose="02070309020205020404" pitchFamily="49" charset="0"/>
              </a:rPr>
              <a:t>AlbionC</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AlbionB</a:t>
            </a:r>
            <a:r>
              <a:rPr lang="en-AU" sz="1000" dirty="0">
                <a:solidFill>
                  <a:srgbClr val="FFFF00"/>
                </a:solidFill>
                <a:latin typeface="Courier New" panose="02070309020205020404" pitchFamily="49" charset="0"/>
                <a:cs typeface="Courier New" panose="02070309020205020404" pitchFamily="49" charset="0"/>
              </a:rPr>
              <a:t>(1)B    296913.00  6174161.00   297218.00  6173934.00 </a:t>
            </a:r>
            <a:r>
              <a:rPr lang="en-AU" sz="1000" dirty="0" err="1">
                <a:solidFill>
                  <a:srgbClr val="FFFF00"/>
                </a:solidFill>
                <a:latin typeface="Courier New" panose="02070309020205020404" pitchFamily="49" charset="0"/>
                <a:cs typeface="Courier New" panose="02070309020205020404" pitchFamily="49" charset="0"/>
              </a:rPr>
              <a:t>AlbionC</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AlbionB</a:t>
            </a:r>
            <a:r>
              <a:rPr lang="en-AU" sz="1000" dirty="0">
                <a:solidFill>
                  <a:srgbClr val="FFFF00"/>
                </a:solidFill>
                <a:latin typeface="Courier New" panose="02070309020205020404" pitchFamily="49" charset="0"/>
                <a:cs typeface="Courier New" panose="02070309020205020404" pitchFamily="49" charset="0"/>
              </a:rPr>
              <a:t>(2)A    296986.00  6174273.00   297218.00  6173934.00 </a:t>
            </a:r>
            <a:r>
              <a:rPr lang="en-AU" sz="1000" dirty="0" err="1">
                <a:solidFill>
                  <a:srgbClr val="FFFF00"/>
                </a:solidFill>
                <a:latin typeface="Courier New" panose="02070309020205020404" pitchFamily="49" charset="0"/>
                <a:cs typeface="Courier New" panose="02070309020205020404" pitchFamily="49" charset="0"/>
              </a:rPr>
              <a:t>AlbionC</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AlbionC</a:t>
            </a:r>
            <a:r>
              <a:rPr lang="en-AU" sz="1000" dirty="0">
                <a:solidFill>
                  <a:srgbClr val="FFFF00"/>
                </a:solidFill>
                <a:latin typeface="Courier New" panose="02070309020205020404" pitchFamily="49" charset="0"/>
                <a:cs typeface="Courier New" panose="02070309020205020404" pitchFamily="49" charset="0"/>
              </a:rPr>
              <a:t>        297242.00  6173938.00   297343.00  6174000.00 </a:t>
            </a:r>
            <a:r>
              <a:rPr lang="en-AU" sz="1000" dirty="0" err="1">
                <a:solidFill>
                  <a:srgbClr val="FFFF00"/>
                </a:solidFill>
                <a:latin typeface="Courier New" panose="02070309020205020404" pitchFamily="49" charset="0"/>
                <a:cs typeface="Courier New" panose="02070309020205020404" pitchFamily="49" charset="0"/>
              </a:rPr>
              <a:t>AlbionD</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AlbionD</a:t>
            </a:r>
            <a:r>
              <a:rPr lang="en-AU" sz="1000" dirty="0">
                <a:solidFill>
                  <a:srgbClr val="FFFF00"/>
                </a:solidFill>
                <a:latin typeface="Courier New" panose="02070309020205020404" pitchFamily="49" charset="0"/>
                <a:cs typeface="Courier New" panose="02070309020205020404" pitchFamily="49" charset="0"/>
              </a:rPr>
              <a:t>        297429.00  6174012.00   297526.00  6174020.00 </a:t>
            </a:r>
            <a:r>
              <a:rPr lang="en-AU" sz="1000" dirty="0" err="1">
                <a:solidFill>
                  <a:srgbClr val="FFFF00"/>
                </a:solidFill>
                <a:latin typeface="Courier New" panose="02070309020205020404" pitchFamily="49" charset="0"/>
                <a:cs typeface="Courier New" panose="02070309020205020404" pitchFamily="49" charset="0"/>
              </a:rPr>
              <a:t>AlbionE</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AlbionE</a:t>
            </a:r>
            <a:r>
              <a:rPr lang="en-AU" sz="1000" dirty="0">
                <a:solidFill>
                  <a:srgbClr val="FFFF00"/>
                </a:solidFill>
                <a:latin typeface="Courier New" panose="02070309020205020404" pitchFamily="49" charset="0"/>
                <a:cs typeface="Courier New" panose="02070309020205020404" pitchFamily="49" charset="0"/>
              </a:rPr>
              <a:t>        297632.00  6174017.00   297633.00  6174077.00 </a:t>
            </a:r>
            <a:r>
              <a:rPr lang="en-AU" sz="1000" dirty="0" err="1">
                <a:solidFill>
                  <a:srgbClr val="FFFF00"/>
                </a:solidFill>
                <a:latin typeface="Courier New" panose="02070309020205020404" pitchFamily="49" charset="0"/>
                <a:cs typeface="Courier New" panose="02070309020205020404" pitchFamily="49" charset="0"/>
              </a:rPr>
              <a:t>AlbionF</a:t>
            </a:r>
            <a:endParaRPr lang="en-AU" sz="1000" dirty="0">
              <a:solidFill>
                <a:srgbClr val="FFFF00"/>
              </a:solidFill>
              <a:latin typeface="Courier New" panose="02070309020205020404" pitchFamily="49" charset="0"/>
              <a:cs typeface="Courier New" panose="02070309020205020404" pitchFamily="49" charset="0"/>
            </a:endParaRPr>
          </a:p>
          <a:p>
            <a:r>
              <a:rPr lang="en-AU" sz="1000" dirty="0" err="1">
                <a:solidFill>
                  <a:srgbClr val="FFFF00"/>
                </a:solidFill>
                <a:latin typeface="Courier New" panose="02070309020205020404" pitchFamily="49" charset="0"/>
                <a:cs typeface="Courier New" panose="02070309020205020404" pitchFamily="49" charset="0"/>
              </a:rPr>
              <a:t>AlbionF</a:t>
            </a:r>
            <a:r>
              <a:rPr lang="en-AU" sz="1000" dirty="0">
                <a:solidFill>
                  <a:srgbClr val="FFFF00"/>
                </a:solidFill>
                <a:latin typeface="Courier New" panose="02070309020205020404" pitchFamily="49" charset="0"/>
                <a:cs typeface="Courier New" panose="02070309020205020404" pitchFamily="49" charset="0"/>
              </a:rPr>
              <a:t>        297682.00  6174046.00   297769.00  6174065.00 </a:t>
            </a:r>
            <a:r>
              <a:rPr lang="en-AU" sz="1000" b="1" dirty="0" err="1">
                <a:solidFill>
                  <a:srgbClr val="FFFF00"/>
                </a:solidFill>
                <a:highlight>
                  <a:srgbClr val="000080"/>
                </a:highlight>
                <a:latin typeface="Courier New" panose="02070309020205020404" pitchFamily="49" charset="0"/>
                <a:cs typeface="Courier New" panose="02070309020205020404" pitchFamily="49" charset="0"/>
              </a:rPr>
              <a:t>LakeIll</a:t>
            </a:r>
            <a:endParaRPr lang="en-AU" sz="1000" b="1" dirty="0">
              <a:solidFill>
                <a:srgbClr val="FFFF00"/>
              </a:solidFill>
              <a:highlight>
                <a:srgbClr val="000080"/>
              </a:highlight>
              <a:latin typeface="Courier New" panose="02070309020205020404" pitchFamily="49" charset="0"/>
              <a:cs typeface="Courier New" panose="02070309020205020404" pitchFamily="49" charset="0"/>
            </a:endParaRPr>
          </a:p>
          <a:p>
            <a:r>
              <a:rPr lang="en-AU" sz="1000" dirty="0" err="1">
                <a:solidFill>
                  <a:srgbClr val="FFFF00"/>
                </a:solidFill>
                <a:highlight>
                  <a:srgbClr val="000080"/>
                </a:highlight>
                <a:latin typeface="Courier New" panose="02070309020205020404" pitchFamily="49" charset="0"/>
                <a:cs typeface="Courier New" panose="02070309020205020404" pitchFamily="49" charset="0"/>
              </a:rPr>
              <a:t>LakeIll</a:t>
            </a:r>
            <a:r>
              <a:rPr lang="en-AU" sz="1000" dirty="0">
                <a:solidFill>
                  <a:srgbClr val="FFFF00"/>
                </a:solidFill>
                <a:highlight>
                  <a:srgbClr val="000080"/>
                </a:highlight>
                <a:latin typeface="Courier New" panose="02070309020205020404" pitchFamily="49" charset="0"/>
                <a:cs typeface="Courier New" panose="02070309020205020404" pitchFamily="49" charset="0"/>
              </a:rPr>
              <a:t> </a:t>
            </a:r>
            <a:r>
              <a:rPr lang="en-AU" sz="1000" dirty="0">
                <a:solidFill>
                  <a:srgbClr val="FFFF00"/>
                </a:solidFill>
                <a:latin typeface="Courier New" panose="02070309020205020404" pitchFamily="49" charset="0"/>
                <a:cs typeface="Courier New" panose="02070309020205020404" pitchFamily="49" charset="0"/>
              </a:rPr>
              <a:t>       287700.00  6173900.00   287700.00  6173900.00 SINK</a:t>
            </a:r>
          </a:p>
          <a:p>
            <a:r>
              <a:rPr lang="en-AU" sz="1000" dirty="0">
                <a:solidFill>
                  <a:srgbClr val="FFFF00"/>
                </a:solidFill>
                <a:latin typeface="Courier New" panose="02070309020205020404" pitchFamily="49" charset="0"/>
                <a:cs typeface="Courier New" panose="02070309020205020404" pitchFamily="49" charset="0"/>
              </a:rPr>
              <a:t>#####END_TOPOLOGY_BLOCK############|###########|###########|###########|</a:t>
            </a:r>
            <a:endParaRPr lang="en-US" sz="1000" dirty="0">
              <a:solidFill>
                <a:srgbClr val="FFFF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4899910"/>
      </p:ext>
    </p:extLst>
  </p:cSld>
  <p:clrMapOvr>
    <a:masterClrMapping/>
  </p:clrMapOvr>
  <p:transition spd="med">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0744200" cy="4351338"/>
          </a:xfrm>
        </p:spPr>
        <p:txBody>
          <a:bodyPr>
            <a:normAutofit fontScale="92500" lnSpcReduction="10000"/>
          </a:bodyPr>
          <a:lstStyle/>
          <a:p>
            <a:pPr marL="0" indent="0">
              <a:buNone/>
            </a:pPr>
            <a:r>
              <a:rPr lang="en-AU" sz="3500" b="1" dirty="0">
                <a:solidFill>
                  <a:schemeClr val="bg1"/>
                </a:solidFill>
              </a:rPr>
              <a:t>Abnormal Natural Storage (How to Identify)</a:t>
            </a:r>
          </a:p>
          <a:p>
            <a:pPr marL="0" indent="0">
              <a:buNone/>
            </a:pPr>
            <a:r>
              <a:rPr lang="en-AU" sz="2400" dirty="0">
                <a:solidFill>
                  <a:schemeClr val="bg1"/>
                </a:solidFill>
                <a:latin typeface="Arial" panose="020B0604020202020204" pitchFamily="34" charset="0"/>
                <a:cs typeface="Arial" panose="020B0604020202020204" pitchFamily="34" charset="0"/>
              </a:rPr>
              <a:t>Occasionally a subarea will have a great deal more storage than is reasonably provided for in a typical natural subarea. This arises for example when a broad floodplain necks down, backing up flow over a large proportion of the floodplain upstream of the neck. Embankments and bridges across a floodplain can create similar conditions, but their impact on US storage would normally be directly accommodated in the structures HSQ. WBNM’s normal allocation of lag/storage for the subarea can not directly reflect such a naturally increased lag/storage, if present. Users should visually check their model for topography that might create such circumstances. WBNM uses the standard S=</a:t>
            </a:r>
            <a:r>
              <a:rPr lang="en-AU" sz="2400" dirty="0" err="1">
                <a:solidFill>
                  <a:schemeClr val="bg1"/>
                </a:solidFill>
                <a:latin typeface="Arial" panose="020B0604020202020204" pitchFamily="34" charset="0"/>
                <a:cs typeface="Arial" panose="020B0604020202020204" pitchFamily="34" charset="0"/>
              </a:rPr>
              <a:t>KQ^m</a:t>
            </a:r>
            <a:r>
              <a:rPr lang="en-AU" sz="2400" dirty="0">
                <a:solidFill>
                  <a:schemeClr val="bg1"/>
                </a:solidFill>
                <a:latin typeface="Arial" panose="020B0604020202020204" pitchFamily="34" charset="0"/>
                <a:cs typeface="Arial" panose="020B0604020202020204" pitchFamily="34" charset="0"/>
              </a:rPr>
              <a:t> relationship to allocate ‘natural’ storage. K = CxA^0.57 and m = 1- 0.77= 0.23 unless modified by the user. ‘Natural’ storage for a subarea can be calculated once an estimate of </a:t>
            </a:r>
            <a:r>
              <a:rPr lang="en-AU" sz="2400" dirty="0" err="1">
                <a:solidFill>
                  <a:schemeClr val="bg1"/>
                </a:solidFill>
                <a:latin typeface="Arial" panose="020B0604020202020204" pitchFamily="34" charset="0"/>
                <a:cs typeface="Arial" panose="020B0604020202020204" pitchFamily="34" charset="0"/>
              </a:rPr>
              <a:t>Qpeak</a:t>
            </a:r>
            <a:r>
              <a:rPr lang="en-AU" sz="2400" dirty="0">
                <a:solidFill>
                  <a:schemeClr val="bg1"/>
                </a:solidFill>
                <a:latin typeface="Arial" panose="020B0604020202020204" pitchFamily="34" charset="0"/>
                <a:cs typeface="Arial" panose="020B0604020202020204" pitchFamily="34" charset="0"/>
              </a:rPr>
              <a:t> for that subarea has been obtained.  Natural storage on the floodplain that is significantly beyond this level will need to be addressed by explicit modelling.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338957422"/>
      </p:ext>
    </p:extLst>
  </p:cSld>
  <p:clrMapOvr>
    <a:masterClrMapping/>
  </p:clrMapOvr>
  <p:transition spd="med">
    <p:pull/>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0744200" cy="4351338"/>
          </a:xfrm>
        </p:spPr>
        <p:txBody>
          <a:bodyPr>
            <a:normAutofit/>
          </a:bodyPr>
          <a:lstStyle/>
          <a:p>
            <a:pPr marL="0" indent="0">
              <a:buNone/>
            </a:pPr>
            <a:r>
              <a:rPr lang="en-AU" sz="3200" b="1" dirty="0">
                <a:solidFill>
                  <a:schemeClr val="bg1"/>
                </a:solidFill>
              </a:rPr>
              <a:t>Abnormal Natural Storage (How to Model)</a:t>
            </a:r>
          </a:p>
          <a:p>
            <a:pPr marL="0" indent="0">
              <a:buNone/>
            </a:pPr>
            <a:r>
              <a:rPr lang="en-AU" sz="2400" dirty="0">
                <a:solidFill>
                  <a:schemeClr val="bg1"/>
                </a:solidFill>
                <a:latin typeface="Arial" panose="020B0604020202020204" pitchFamily="34" charset="0"/>
                <a:cs typeface="Arial" panose="020B0604020202020204" pitchFamily="34" charset="0"/>
              </a:rPr>
              <a:t>It is recommended that subareas where ‘abnormal’ natural storages are present are explicitly modelled as H_S_Q structures, where the H_S (basin)  relationship is derived from the topology and Q from simplified hydraulic analysis. If a 2D model is available, this can greatly simplify the creation of the relationship. Depending on the flooded extent of the subarea, losses for the subject subarea should also be reduced and the watercourse Lag Factor reduced to reflect the faster flood wave propagation in the basin (or replaced with a short time shift routing).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081849013"/>
      </p:ext>
    </p:extLst>
  </p:cSld>
  <p:clrMapOvr>
    <a:masterClrMapping/>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0744200" cy="4351338"/>
          </a:xfrm>
        </p:spPr>
        <p:txBody>
          <a:bodyPr>
            <a:normAutofit/>
          </a:bodyPr>
          <a:lstStyle/>
          <a:p>
            <a:pPr marL="0" indent="0">
              <a:buNone/>
            </a:pPr>
            <a:r>
              <a:rPr lang="en-AU" sz="3200" b="1" dirty="0">
                <a:solidFill>
                  <a:schemeClr val="bg1"/>
                </a:solidFill>
              </a:rPr>
              <a:t>Varying Subareal Boundaries (How to Identify)</a:t>
            </a:r>
          </a:p>
          <a:p>
            <a:pPr marL="0" indent="0">
              <a:buNone/>
            </a:pPr>
            <a:r>
              <a:rPr lang="en-AU" sz="2400" dirty="0">
                <a:solidFill>
                  <a:schemeClr val="bg1"/>
                </a:solidFill>
                <a:latin typeface="Arial" panose="020B0604020202020204" pitchFamily="34" charset="0"/>
                <a:cs typeface="Arial" panose="020B0604020202020204" pitchFamily="34" charset="0"/>
              </a:rPr>
              <a:t>Models are often applied across a range of AEP’s. At low flows the subareal boundaries can be determined by road kerbing or other minor changes in topography. At higher discharges these features may overtop,  altering  the subareal boundaries and catchment topology. Such conditions are normally only encountered in urban catchments, but can significantly alter flow behaviour. Users should carefully consider this issue if any subareal boundaries are not clearly defined/fixed in their model across the range of simulated discharges. </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1911083489"/>
      </p:ext>
    </p:extLst>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0744200" cy="4351338"/>
          </a:xfrm>
        </p:spPr>
        <p:txBody>
          <a:bodyPr>
            <a:normAutofit/>
          </a:bodyPr>
          <a:lstStyle/>
          <a:p>
            <a:pPr marL="0" indent="0">
              <a:buNone/>
            </a:pPr>
            <a:r>
              <a:rPr lang="en-AU" sz="3200" b="1" dirty="0">
                <a:solidFill>
                  <a:schemeClr val="bg1"/>
                </a:solidFill>
              </a:rPr>
              <a:t>Varying Subareal Boundaries (How to Model)</a:t>
            </a:r>
          </a:p>
          <a:p>
            <a:pPr marL="0" indent="0">
              <a:buNone/>
            </a:pPr>
            <a:r>
              <a:rPr lang="en-AU" sz="2400" dirty="0">
                <a:solidFill>
                  <a:schemeClr val="bg1"/>
                </a:solidFill>
                <a:latin typeface="Arial" panose="020B0604020202020204" pitchFamily="34" charset="0"/>
                <a:cs typeface="Arial" panose="020B0604020202020204" pitchFamily="34" charset="0"/>
              </a:rPr>
              <a:t>If the change occurs at a particular flow level (AEP), it may be practical to construct two topologically different models, applying one up to the AEP transition point and  the other above that point. </a:t>
            </a:r>
          </a:p>
          <a:p>
            <a:pPr marL="0" indent="0">
              <a:buNone/>
            </a:pPr>
            <a:r>
              <a:rPr lang="en-AU" sz="2400" dirty="0">
                <a:solidFill>
                  <a:schemeClr val="bg1"/>
                </a:solidFill>
                <a:latin typeface="Arial" panose="020B0604020202020204" pitchFamily="34" charset="0"/>
                <a:cs typeface="Arial" panose="020B0604020202020204" pitchFamily="34" charset="0"/>
              </a:rPr>
              <a:t>Alternatively, while requiring more thought, a structure can be added to the breaching subarea and a diversion added to reflect the behaviour of the higher flows. This does have the advantage that it correctly reflects  the changing behaviour under all AEP/Dura/</a:t>
            </a:r>
            <a:r>
              <a:rPr lang="en-AU" sz="2400" dirty="0" err="1">
                <a:solidFill>
                  <a:schemeClr val="bg1"/>
                </a:solidFill>
                <a:latin typeface="Arial" panose="020B0604020202020204" pitchFamily="34" charset="0"/>
                <a:cs typeface="Arial" panose="020B0604020202020204" pitchFamily="34" charset="0"/>
              </a:rPr>
              <a:t>Patt</a:t>
            </a:r>
            <a:r>
              <a:rPr lang="en-AU" sz="2400" dirty="0">
                <a:solidFill>
                  <a:schemeClr val="bg1"/>
                </a:solidFill>
                <a:latin typeface="Arial" panose="020B0604020202020204" pitchFamily="34" charset="0"/>
                <a:cs typeface="Arial" panose="020B0604020202020204" pitchFamily="34" charset="0"/>
              </a:rPr>
              <a:t> rainfall and does so in the one model.  In most circumstances this would be the preferred option.</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4220831406"/>
      </p:ext>
    </p:extLst>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4351338"/>
          </a:xfrm>
        </p:spPr>
        <p:txBody>
          <a:bodyPr>
            <a:normAutofit/>
          </a:bodyPr>
          <a:lstStyle/>
          <a:p>
            <a:pPr marL="0" indent="0">
              <a:buNone/>
            </a:pPr>
            <a:r>
              <a:rPr lang="en-AU" sz="3200" b="1" dirty="0">
                <a:solidFill>
                  <a:schemeClr val="bg1"/>
                </a:solidFill>
              </a:rPr>
              <a:t>Partial Area Checks (Why are they needed)</a:t>
            </a:r>
          </a:p>
          <a:p>
            <a:pPr marL="0" indent="0">
              <a:buNone/>
            </a:pPr>
            <a:r>
              <a:rPr lang="en-AU" sz="2200" dirty="0">
                <a:solidFill>
                  <a:schemeClr val="bg1"/>
                </a:solidFill>
                <a:latin typeface="Arial" panose="020B0604020202020204" pitchFamily="34" charset="0"/>
                <a:cs typeface="Arial" panose="020B0604020202020204" pitchFamily="34" charset="0"/>
              </a:rPr>
              <a:t>While the spectrum based approach considers the impact of AEP, burst duration and pattern on peak discharge across the domain, it does not consider the impact a change in ARF (for part only of the catchment) would have on the DFE a the outlet of the partial catchment, or the impact a change from areal to point temporal patterns might have on the same DFE. Initial loss may also differ. Clearly this impact is likely to be greatest when the catchment is large and the partial catchment much smaller. Differences would be further aggravated if this also involves a change from areal to point temporal patterns in the process. Our own limited testing suggests it can be significant in any catchment &gt; 75Km2 area. (due to the switch in temporal patterns at 75km2) but it would be prudent to check on any size catchment, if internal design flows are required..</a:t>
            </a:r>
            <a:endParaRPr lang="en-US" sz="22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51951822"/>
      </p:ext>
    </p:extLst>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624831"/>
            <a:ext cx="6406037" cy="469900"/>
          </a:xfrm>
        </p:spPr>
        <p:txBody>
          <a:bodyPr>
            <a:normAutofit fontScale="92500" lnSpcReduction="10000"/>
          </a:bodyPr>
          <a:lstStyle/>
          <a:p>
            <a:pPr marL="0" indent="0">
              <a:buNone/>
            </a:pPr>
            <a:r>
              <a:rPr lang="en-AU" sz="3200" b="1" dirty="0">
                <a:solidFill>
                  <a:schemeClr val="bg1"/>
                </a:solidFill>
              </a:rPr>
              <a:t>Partial Area Checks (Example)</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pic>
        <p:nvPicPr>
          <p:cNvPr id="6" name="Picture 5">
            <a:extLst>
              <a:ext uri="{FF2B5EF4-FFF2-40B4-BE49-F238E27FC236}">
                <a16:creationId xmlns:a16="http://schemas.microsoft.com/office/drawing/2014/main" id="{19915005-6B6B-4314-AB69-DBC510050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037" y="2053172"/>
            <a:ext cx="4366738" cy="2286901"/>
          </a:xfrm>
          <a:prstGeom prst="rect">
            <a:avLst/>
          </a:prstGeom>
        </p:spPr>
      </p:pic>
      <p:sp>
        <p:nvSpPr>
          <p:cNvPr id="7" name="TextBox 6">
            <a:extLst>
              <a:ext uri="{FF2B5EF4-FFF2-40B4-BE49-F238E27FC236}">
                <a16:creationId xmlns:a16="http://schemas.microsoft.com/office/drawing/2014/main" id="{61CC08F4-302B-4B5F-9C36-02EA8BB6D16C}"/>
              </a:ext>
            </a:extLst>
          </p:cNvPr>
          <p:cNvSpPr txBox="1"/>
          <p:nvPr/>
        </p:nvSpPr>
        <p:spPr>
          <a:xfrm>
            <a:off x="7362825" y="4615058"/>
            <a:ext cx="5010150" cy="1754326"/>
          </a:xfrm>
          <a:prstGeom prst="rect">
            <a:avLst/>
          </a:prstGeom>
          <a:noFill/>
        </p:spPr>
        <p:txBody>
          <a:bodyPr wrap="square" rtlCol="0">
            <a:spAutoFit/>
          </a:bodyPr>
          <a:lstStyle/>
          <a:p>
            <a:r>
              <a:rPr lang="en-AU" b="1" dirty="0">
                <a:solidFill>
                  <a:srgbClr val="FFFF00"/>
                </a:solidFill>
              </a:rPr>
              <a:t>Full Model:</a:t>
            </a:r>
          </a:p>
          <a:p>
            <a:pPr marL="285750" indent="-285750">
              <a:buFont typeface="Arial" panose="020B0604020202020204" pitchFamily="34" charset="0"/>
              <a:buChar char="•"/>
            </a:pPr>
            <a:r>
              <a:rPr lang="en-AU" dirty="0">
                <a:solidFill>
                  <a:srgbClr val="FFFF00"/>
                </a:solidFill>
              </a:rPr>
              <a:t>1% AEP DFE at Highway 24.5m3/sec in critical 720/3 Areal TP full model  event spectrum</a:t>
            </a:r>
          </a:p>
          <a:p>
            <a:r>
              <a:rPr lang="en-AU" b="1" dirty="0">
                <a:solidFill>
                  <a:srgbClr val="FFFF00"/>
                </a:solidFill>
              </a:rPr>
              <a:t>PAC check:</a:t>
            </a:r>
          </a:p>
          <a:p>
            <a:pPr marL="285750" indent="-285750">
              <a:buFont typeface="Arial" panose="020B0604020202020204" pitchFamily="34" charset="0"/>
              <a:buChar char="•"/>
            </a:pPr>
            <a:r>
              <a:rPr lang="en-AU" dirty="0">
                <a:solidFill>
                  <a:srgbClr val="FFFF00"/>
                </a:solidFill>
              </a:rPr>
              <a:t>1 % AEP  DFE at Highway 31.6m3/sec in critical 720/1 Point TP PAC model event spectrum</a:t>
            </a:r>
            <a:endParaRPr lang="en-US" dirty="0">
              <a:solidFill>
                <a:srgbClr val="FFFF00"/>
              </a:solidFill>
            </a:endParaRPr>
          </a:p>
        </p:txBody>
      </p:sp>
      <p:sp>
        <p:nvSpPr>
          <p:cNvPr id="8" name="TextBox 7">
            <a:extLst>
              <a:ext uri="{FF2B5EF4-FFF2-40B4-BE49-F238E27FC236}">
                <a16:creationId xmlns:a16="http://schemas.microsoft.com/office/drawing/2014/main" id="{8DFEE78F-1619-4724-9A32-607DD1A3ED2F}"/>
              </a:ext>
            </a:extLst>
          </p:cNvPr>
          <p:cNvSpPr txBox="1"/>
          <p:nvPr/>
        </p:nvSpPr>
        <p:spPr>
          <a:xfrm>
            <a:off x="338612" y="3601482"/>
            <a:ext cx="7210425" cy="3000821"/>
          </a:xfrm>
          <a:prstGeom prst="rect">
            <a:avLst/>
          </a:prstGeom>
          <a:noFill/>
        </p:spPr>
        <p:txBody>
          <a:bodyPr wrap="square" rtlCol="0">
            <a:spAutoFit/>
          </a:bodyPr>
          <a:lstStyle/>
          <a:p>
            <a:r>
              <a:rPr lang="en-US" sz="900" dirty="0">
                <a:solidFill>
                  <a:srgbClr val="FFFF00"/>
                </a:solidFill>
                <a:latin typeface="Courier New" panose="02070309020205020404" pitchFamily="49" charset="0"/>
                <a:cs typeface="Courier New" panose="02070309020205020404" pitchFamily="49" charset="0"/>
              </a:rPr>
              <a:t>ANALYSIS OF A 1.00% DESIGN ARR 2016 STORM SPECTRUM ON Macquarie Rivulet - </a:t>
            </a:r>
            <a:r>
              <a:rPr lang="en-US" sz="900" dirty="0" err="1">
                <a:solidFill>
                  <a:srgbClr val="FFFF00"/>
                </a:solidFill>
                <a:latin typeface="Courier New" panose="02070309020205020404" pitchFamily="49" charset="0"/>
                <a:cs typeface="Courier New" panose="02070309020205020404" pitchFamily="49" charset="0"/>
              </a:rPr>
              <a:t>Shellharbour</a:t>
            </a:r>
            <a:r>
              <a:rPr lang="en-US" sz="900" dirty="0">
                <a:solidFill>
                  <a:srgbClr val="FFFF00"/>
                </a:solidFill>
                <a:latin typeface="Courier New" panose="02070309020205020404" pitchFamily="49" charset="0"/>
                <a:cs typeface="Courier New" panose="02070309020205020404" pitchFamily="49" charset="0"/>
              </a:rPr>
              <a:t> - NSW</a:t>
            </a:r>
          </a:p>
          <a:p>
            <a:endParaRPr lang="en-US" sz="900" dirty="0">
              <a:solidFill>
                <a:srgbClr val="FFFF00"/>
              </a:solidFill>
              <a:latin typeface="Courier New" panose="02070309020205020404" pitchFamily="49" charset="0"/>
              <a:cs typeface="Courier New" panose="02070309020205020404" pitchFamily="49" charset="0"/>
            </a:endParaRPr>
          </a:p>
          <a:p>
            <a:r>
              <a:rPr lang="en-US" sz="900" dirty="0">
                <a:solidFill>
                  <a:srgbClr val="FFFF00"/>
                </a:solidFill>
                <a:latin typeface="Courier New" panose="02070309020205020404" pitchFamily="49" charset="0"/>
                <a:cs typeface="Courier New" panose="02070309020205020404" pitchFamily="49" charset="0"/>
              </a:rPr>
              <a:t>##### WBNM - START DES16 SPECTRUM SUMMARY OF CRITICAL DURATIONS/PATTERNS FOR STORM # 3-DES16 ########</a:t>
            </a:r>
          </a:p>
          <a:p>
            <a:r>
              <a:rPr lang="en-US" sz="900" dirty="0">
                <a:solidFill>
                  <a:srgbClr val="FFFF00"/>
                </a:solidFill>
                <a:latin typeface="Courier New" panose="02070309020205020404" pitchFamily="49" charset="0"/>
                <a:cs typeface="Courier New" panose="02070309020205020404" pitchFamily="49" charset="0"/>
              </a:rPr>
              <a:t>##### DES16 storm dura and pattern spectrum simulation  partial area check at </a:t>
            </a:r>
            <a:r>
              <a:rPr lang="en-US" sz="900" dirty="0" err="1">
                <a:solidFill>
                  <a:srgbClr val="FFFF00"/>
                </a:solidFill>
                <a:latin typeface="Courier New" panose="02070309020205020404" pitchFamily="49" charset="0"/>
                <a:cs typeface="Courier New" panose="02070309020205020404" pitchFamily="49" charset="0"/>
              </a:rPr>
              <a:t>HazeE</a:t>
            </a:r>
            <a:r>
              <a:rPr lang="en-US" sz="900" dirty="0">
                <a:solidFill>
                  <a:srgbClr val="FFFF00"/>
                </a:solidFill>
                <a:latin typeface="Courier New" panose="02070309020205020404" pitchFamily="49" charset="0"/>
                <a:cs typeface="Courier New" panose="02070309020205020404" pitchFamily="49" charset="0"/>
              </a:rPr>
              <a:t>;</a:t>
            </a:r>
          </a:p>
          <a:p>
            <a:r>
              <a:rPr lang="en-US" sz="900" dirty="0">
                <a:solidFill>
                  <a:srgbClr val="FFFF00"/>
                </a:solidFill>
                <a:latin typeface="Courier New" panose="02070309020205020404" pitchFamily="49" charset="0"/>
                <a:cs typeface="Courier New" panose="02070309020205020404" pitchFamily="49" charset="0"/>
              </a:rPr>
              <a:t>##### 1%AEP dura/</a:t>
            </a:r>
            <a:r>
              <a:rPr lang="en-US" sz="900" dirty="0" err="1">
                <a:solidFill>
                  <a:srgbClr val="FFFF00"/>
                </a:solidFill>
                <a:latin typeface="Courier New" panose="02070309020205020404" pitchFamily="49" charset="0"/>
                <a:cs typeface="Courier New" panose="02070309020205020404" pitchFamily="49" charset="0"/>
              </a:rPr>
              <a:t>patt</a:t>
            </a:r>
            <a:r>
              <a:rPr lang="en-US" sz="900" dirty="0">
                <a:solidFill>
                  <a:srgbClr val="FFFF00"/>
                </a:solidFill>
                <a:latin typeface="Courier New" panose="02070309020205020404" pitchFamily="49" charset="0"/>
                <a:cs typeface="Courier New" panose="02070309020205020404" pitchFamily="49" charset="0"/>
              </a:rPr>
              <a:t> spectrum  with ARR16 losses, ARR16 ARF, </a:t>
            </a:r>
            <a:r>
              <a:rPr lang="en-US" sz="900" dirty="0" err="1">
                <a:solidFill>
                  <a:srgbClr val="FFFF00"/>
                </a:solidFill>
                <a:latin typeface="Courier New" panose="02070309020205020404" pitchFamily="49" charset="0"/>
                <a:cs typeface="Courier New" panose="02070309020205020404" pitchFamily="49" charset="0"/>
              </a:rPr>
              <a:t>PACsub</a:t>
            </a:r>
            <a:r>
              <a:rPr lang="en-US" sz="900" dirty="0">
                <a:solidFill>
                  <a:srgbClr val="FFFF00"/>
                </a:solidFill>
                <a:latin typeface="Courier New" panose="02070309020205020404" pitchFamily="49" charset="0"/>
                <a:cs typeface="Courier New" panose="02070309020205020404" pitchFamily="49" charset="0"/>
              </a:rPr>
              <a:t> = </a:t>
            </a:r>
            <a:r>
              <a:rPr lang="en-US" sz="900" dirty="0" err="1">
                <a:solidFill>
                  <a:srgbClr val="FFFF00"/>
                </a:solidFill>
                <a:latin typeface="Courier New" panose="02070309020205020404" pitchFamily="49" charset="0"/>
                <a:cs typeface="Courier New" panose="02070309020205020404" pitchFamily="49" charset="0"/>
              </a:rPr>
              <a:t>HazeE</a:t>
            </a:r>
            <a:r>
              <a:rPr lang="en-US" sz="900" dirty="0">
                <a:solidFill>
                  <a:srgbClr val="FFFF00"/>
                </a:solidFill>
                <a:latin typeface="Courier New" panose="02070309020205020404" pitchFamily="49" charset="0"/>
                <a:cs typeface="Courier New" panose="02070309020205020404" pitchFamily="49" charset="0"/>
              </a:rPr>
              <a:t>, point TP</a:t>
            </a:r>
          </a:p>
          <a:p>
            <a:r>
              <a:rPr lang="en-US" sz="900" dirty="0">
                <a:solidFill>
                  <a:srgbClr val="FFFF00"/>
                </a:solidFill>
                <a:latin typeface="Courier New" panose="02070309020205020404" pitchFamily="49" charset="0"/>
                <a:cs typeface="Courier New" panose="02070309020205020404" pitchFamily="49" charset="0"/>
              </a:rPr>
              <a:t>#####  Partial Area Check - Only Subareas with </a:t>
            </a:r>
            <a:r>
              <a:rPr lang="en-US" sz="900" dirty="0" err="1">
                <a:solidFill>
                  <a:srgbClr val="FFFF00"/>
                </a:solidFill>
                <a:latin typeface="Courier New" panose="02070309020205020404" pitchFamily="49" charset="0"/>
                <a:cs typeface="Courier New" panose="02070309020205020404" pitchFamily="49" charset="0"/>
              </a:rPr>
              <a:t>runnning</a:t>
            </a:r>
            <a:r>
              <a:rPr lang="en-US" sz="900" dirty="0">
                <a:solidFill>
                  <a:srgbClr val="FFFF00"/>
                </a:solidFill>
                <a:latin typeface="Courier New" panose="02070309020205020404" pitchFamily="49" charset="0"/>
                <a:cs typeface="Courier New" panose="02070309020205020404" pitchFamily="49" charset="0"/>
              </a:rPr>
              <a:t> areas &lt;       421.51Ha included</a:t>
            </a:r>
          </a:p>
          <a:p>
            <a:r>
              <a:rPr lang="en-US" sz="900" dirty="0">
                <a:solidFill>
                  <a:srgbClr val="FFFF00"/>
                </a:solidFill>
                <a:latin typeface="Courier New" panose="02070309020205020404" pitchFamily="49" charset="0"/>
                <a:cs typeface="Courier New" panose="02070309020205020404" pitchFamily="49" charset="0"/>
              </a:rPr>
              <a:t>SUBAREA           CRITICAL        CRITDURA   CRITPATT   </a:t>
            </a:r>
            <a:r>
              <a:rPr lang="en-US" sz="900" dirty="0" err="1">
                <a:solidFill>
                  <a:srgbClr val="FFFF00"/>
                </a:solidFill>
                <a:latin typeface="Courier New" panose="02070309020205020404" pitchFamily="49" charset="0"/>
                <a:cs typeface="Courier New" panose="02070309020205020404" pitchFamily="49" charset="0"/>
              </a:rPr>
              <a:t>QpeakAvg</a:t>
            </a:r>
            <a:r>
              <a:rPr lang="en-US" sz="900" dirty="0">
                <a:solidFill>
                  <a:srgbClr val="FFFF00"/>
                </a:solidFill>
                <a:latin typeface="Courier New" panose="02070309020205020404" pitchFamily="49" charset="0"/>
                <a:cs typeface="Courier New" panose="02070309020205020404" pitchFamily="49" charset="0"/>
              </a:rPr>
              <a:t>    </a:t>
            </a:r>
            <a:r>
              <a:rPr lang="en-US" sz="900" dirty="0" err="1">
                <a:solidFill>
                  <a:srgbClr val="FFFF00"/>
                </a:solidFill>
                <a:latin typeface="Courier New" panose="02070309020205020404" pitchFamily="49" charset="0"/>
                <a:cs typeface="Courier New" panose="02070309020205020404" pitchFamily="49" charset="0"/>
              </a:rPr>
              <a:t>peakPatt</a:t>
            </a:r>
            <a:r>
              <a:rPr lang="en-US" sz="900" dirty="0">
                <a:solidFill>
                  <a:srgbClr val="FFFF00"/>
                </a:solidFill>
                <a:latin typeface="Courier New" panose="02070309020205020404" pitchFamily="49" charset="0"/>
                <a:cs typeface="Courier New" panose="02070309020205020404" pitchFamily="49" charset="0"/>
              </a:rPr>
              <a:t>    </a:t>
            </a:r>
            <a:r>
              <a:rPr lang="en-US" sz="900" dirty="0" err="1">
                <a:solidFill>
                  <a:srgbClr val="FFFF00"/>
                </a:solidFill>
                <a:latin typeface="Courier New" panose="02070309020205020404" pitchFamily="49" charset="0"/>
                <a:cs typeface="Courier New" panose="02070309020205020404" pitchFamily="49" charset="0"/>
              </a:rPr>
              <a:t>TpeakPatt</a:t>
            </a:r>
            <a:r>
              <a:rPr lang="en-US" sz="900" dirty="0">
                <a:solidFill>
                  <a:srgbClr val="FFFF00"/>
                </a:solidFill>
                <a:latin typeface="Courier New" panose="02070309020205020404" pitchFamily="49" charset="0"/>
                <a:cs typeface="Courier New" panose="02070309020205020404" pitchFamily="49" charset="0"/>
              </a:rPr>
              <a:t>    </a:t>
            </a:r>
            <a:r>
              <a:rPr lang="en-US" sz="900" dirty="0" err="1">
                <a:solidFill>
                  <a:srgbClr val="FFFF00"/>
                </a:solidFill>
                <a:latin typeface="Courier New" panose="02070309020205020404" pitchFamily="49" charset="0"/>
                <a:cs typeface="Courier New" panose="02070309020205020404" pitchFamily="49" charset="0"/>
              </a:rPr>
              <a:t>VolPatt</a:t>
            </a:r>
            <a:endParaRPr lang="en-US" sz="900" dirty="0">
              <a:solidFill>
                <a:srgbClr val="FFFF00"/>
              </a:solidFill>
              <a:latin typeface="Courier New" panose="02070309020205020404" pitchFamily="49" charset="0"/>
              <a:cs typeface="Courier New" panose="02070309020205020404" pitchFamily="49" charset="0"/>
            </a:endParaRPr>
          </a:p>
          <a:p>
            <a:r>
              <a:rPr lang="en-US" sz="900" dirty="0">
                <a:solidFill>
                  <a:srgbClr val="FFFF00"/>
                </a:solidFill>
                <a:latin typeface="Courier New" panose="02070309020205020404" pitchFamily="49" charset="0"/>
                <a:cs typeface="Courier New" panose="02070309020205020404" pitchFamily="49" charset="0"/>
              </a:rPr>
              <a:t>OUTLET            EVENTUID          (min)               (m3/sec)    (m3/sec)      (min)      (m3e3)</a:t>
            </a:r>
          </a:p>
          <a:p>
            <a:r>
              <a:rPr lang="en-US" sz="900" dirty="0" err="1">
                <a:solidFill>
                  <a:srgbClr val="FFFF00"/>
                </a:solidFill>
                <a:latin typeface="Courier New" panose="02070309020205020404" pitchFamily="49" charset="0"/>
                <a:cs typeface="Courier New" panose="02070309020205020404" pitchFamily="49" charset="0"/>
              </a:rPr>
              <a:t>WollA</a:t>
            </a:r>
            <a:r>
              <a:rPr lang="en-US" sz="900" dirty="0">
                <a:solidFill>
                  <a:srgbClr val="FFFF00"/>
                </a:solidFill>
                <a:latin typeface="Courier New" panose="02070309020205020404" pitchFamily="49" charset="0"/>
                <a:cs typeface="Courier New" panose="02070309020205020404" pitchFamily="49" charset="0"/>
              </a:rPr>
              <a:t>       3-13-10(DES16)         720          10        3.86        4.45        330.         58.</a:t>
            </a:r>
          </a:p>
          <a:p>
            <a:r>
              <a:rPr lang="en-US" sz="900" dirty="0" err="1">
                <a:solidFill>
                  <a:srgbClr val="FFFF00"/>
                </a:solidFill>
                <a:latin typeface="Courier New" panose="02070309020205020404" pitchFamily="49" charset="0"/>
                <a:cs typeface="Courier New" panose="02070309020205020404" pitchFamily="49" charset="0"/>
              </a:rPr>
              <a:t>WollB</a:t>
            </a:r>
            <a:r>
              <a:rPr lang="en-US" sz="900" dirty="0">
                <a:solidFill>
                  <a:srgbClr val="FFFF00"/>
                </a:solidFill>
                <a:latin typeface="Courier New" panose="02070309020205020404" pitchFamily="49" charset="0"/>
                <a:cs typeface="Courier New" panose="02070309020205020404" pitchFamily="49" charset="0"/>
              </a:rPr>
              <a:t>       3-13-10(DES16)         720          10        6.36        6.97        330.        100.</a:t>
            </a:r>
          </a:p>
          <a:p>
            <a:r>
              <a:rPr lang="en-US" sz="900" dirty="0" err="1">
                <a:solidFill>
                  <a:srgbClr val="FFFF00"/>
                </a:solidFill>
                <a:latin typeface="Courier New" panose="02070309020205020404" pitchFamily="49" charset="0"/>
                <a:cs typeface="Courier New" panose="02070309020205020404" pitchFamily="49" charset="0"/>
              </a:rPr>
              <a:t>WollC</a:t>
            </a:r>
            <a:r>
              <a:rPr lang="en-US" sz="900" dirty="0">
                <a:solidFill>
                  <a:srgbClr val="FFFF00"/>
                </a:solidFill>
                <a:latin typeface="Courier New" panose="02070309020205020404" pitchFamily="49" charset="0"/>
                <a:cs typeface="Courier New" panose="02070309020205020404" pitchFamily="49" charset="0"/>
              </a:rPr>
              <a:t>        3-12-6(DES16)         360           6        3.62        4.21        345.         46.</a:t>
            </a:r>
          </a:p>
          <a:p>
            <a:r>
              <a:rPr lang="en-US" sz="900" dirty="0">
                <a:solidFill>
                  <a:srgbClr val="FFFF00"/>
                </a:solidFill>
                <a:latin typeface="Courier New" panose="02070309020205020404" pitchFamily="49" charset="0"/>
                <a:cs typeface="Courier New" panose="02070309020205020404" pitchFamily="49" charset="0"/>
              </a:rPr>
              <a:t>...ETC...</a:t>
            </a:r>
          </a:p>
          <a:p>
            <a:r>
              <a:rPr lang="en-US" sz="900" dirty="0" err="1">
                <a:solidFill>
                  <a:srgbClr val="FFFF00"/>
                </a:solidFill>
                <a:latin typeface="Courier New" panose="02070309020205020404" pitchFamily="49" charset="0"/>
                <a:cs typeface="Courier New" panose="02070309020205020404" pitchFamily="49" charset="0"/>
              </a:rPr>
              <a:t>HazeA</a:t>
            </a:r>
            <a:r>
              <a:rPr lang="en-US" sz="900" dirty="0">
                <a:solidFill>
                  <a:srgbClr val="FFFF00"/>
                </a:solidFill>
                <a:latin typeface="Courier New" panose="02070309020205020404" pitchFamily="49" charset="0"/>
                <a:cs typeface="Courier New" panose="02070309020205020404" pitchFamily="49" charset="0"/>
              </a:rPr>
              <a:t>       3-13-10(DES16)         720          10        5.88        6.61        330.         92.</a:t>
            </a:r>
          </a:p>
          <a:p>
            <a:r>
              <a:rPr lang="en-US" sz="900" dirty="0" err="1">
                <a:solidFill>
                  <a:srgbClr val="FFFF00"/>
                </a:solidFill>
                <a:latin typeface="Courier New" panose="02070309020205020404" pitchFamily="49" charset="0"/>
                <a:cs typeface="Courier New" panose="02070309020205020404" pitchFamily="49" charset="0"/>
              </a:rPr>
              <a:t>HazeB</a:t>
            </a:r>
            <a:r>
              <a:rPr lang="en-US" sz="900" dirty="0">
                <a:solidFill>
                  <a:srgbClr val="FFFF00"/>
                </a:solidFill>
                <a:latin typeface="Courier New" panose="02070309020205020404" pitchFamily="49" charset="0"/>
                <a:cs typeface="Courier New" panose="02070309020205020404" pitchFamily="49" charset="0"/>
              </a:rPr>
              <a:t>       3-13-10(DES16)         720          10       16.78       17.09        335.        283.</a:t>
            </a:r>
          </a:p>
          <a:p>
            <a:r>
              <a:rPr lang="en-US" sz="900" dirty="0" err="1">
                <a:solidFill>
                  <a:srgbClr val="FFFF00"/>
                </a:solidFill>
                <a:latin typeface="Courier New" panose="02070309020205020404" pitchFamily="49" charset="0"/>
                <a:cs typeface="Courier New" panose="02070309020205020404" pitchFamily="49" charset="0"/>
              </a:rPr>
              <a:t>HazeC</a:t>
            </a:r>
            <a:r>
              <a:rPr lang="en-US" sz="900" dirty="0">
                <a:solidFill>
                  <a:srgbClr val="FFFF00"/>
                </a:solidFill>
                <a:latin typeface="Courier New" panose="02070309020205020404" pitchFamily="49" charset="0"/>
                <a:cs typeface="Courier New" panose="02070309020205020404" pitchFamily="49" charset="0"/>
              </a:rPr>
              <a:t>        3-13-1(DES16)         720           1       20.19       24.38        675.        365.</a:t>
            </a:r>
          </a:p>
          <a:p>
            <a:r>
              <a:rPr lang="en-US" sz="900" dirty="0" err="1">
                <a:solidFill>
                  <a:srgbClr val="FFFF00"/>
                </a:solidFill>
                <a:latin typeface="Courier New" panose="02070309020205020404" pitchFamily="49" charset="0"/>
                <a:cs typeface="Courier New" panose="02070309020205020404" pitchFamily="49" charset="0"/>
              </a:rPr>
              <a:t>HazeD</a:t>
            </a:r>
            <a:r>
              <a:rPr lang="en-US" sz="900" dirty="0">
                <a:solidFill>
                  <a:srgbClr val="FFFF00"/>
                </a:solidFill>
                <a:latin typeface="Courier New" panose="02070309020205020404" pitchFamily="49" charset="0"/>
                <a:cs typeface="Courier New" panose="02070309020205020404" pitchFamily="49" charset="0"/>
              </a:rPr>
              <a:t>        3-13-1(DES16)         720           1       27.51       33.18        675.        496.</a:t>
            </a:r>
          </a:p>
          <a:p>
            <a:r>
              <a:rPr lang="en-US" sz="900" b="1" dirty="0" err="1">
                <a:solidFill>
                  <a:srgbClr val="FF0000"/>
                </a:solidFill>
                <a:highlight>
                  <a:srgbClr val="C0C0C0"/>
                </a:highlight>
                <a:latin typeface="Courier New" panose="02070309020205020404" pitchFamily="49" charset="0"/>
                <a:cs typeface="Courier New" panose="02070309020205020404" pitchFamily="49" charset="0"/>
              </a:rPr>
              <a:t>HazeE</a:t>
            </a:r>
            <a:r>
              <a:rPr lang="en-US" sz="900" b="1" dirty="0">
                <a:solidFill>
                  <a:srgbClr val="FF0000"/>
                </a:solidFill>
                <a:highlight>
                  <a:srgbClr val="C0C0C0"/>
                </a:highlight>
                <a:latin typeface="Courier New" panose="02070309020205020404" pitchFamily="49" charset="0"/>
                <a:cs typeface="Courier New" panose="02070309020205020404" pitchFamily="49" charset="0"/>
              </a:rPr>
              <a:t>        3-13-1(DES16)         720           1       31.56       38.38        685.        588.</a:t>
            </a:r>
          </a:p>
          <a:p>
            <a:r>
              <a:rPr lang="en-US" sz="900" dirty="0" err="1">
                <a:solidFill>
                  <a:srgbClr val="FFFF00"/>
                </a:solidFill>
                <a:latin typeface="Courier New" panose="02070309020205020404" pitchFamily="49" charset="0"/>
                <a:cs typeface="Courier New" panose="02070309020205020404" pitchFamily="49" charset="0"/>
              </a:rPr>
              <a:t>HazeG</a:t>
            </a:r>
            <a:r>
              <a:rPr lang="en-US" sz="900" dirty="0">
                <a:solidFill>
                  <a:srgbClr val="FFFF00"/>
                </a:solidFill>
                <a:latin typeface="Courier New" panose="02070309020205020404" pitchFamily="49" charset="0"/>
                <a:cs typeface="Courier New" panose="02070309020205020404" pitchFamily="49" charset="0"/>
              </a:rPr>
              <a:t>(2)A    3-12-6(DES16)         360           6        0.74        1.08        345.          4.</a:t>
            </a:r>
          </a:p>
          <a:p>
            <a:r>
              <a:rPr lang="en-US" sz="900" dirty="0" err="1">
                <a:solidFill>
                  <a:srgbClr val="FFFF00"/>
                </a:solidFill>
                <a:latin typeface="Courier New" panose="02070309020205020404" pitchFamily="49" charset="0"/>
                <a:cs typeface="Courier New" panose="02070309020205020404" pitchFamily="49" charset="0"/>
              </a:rPr>
              <a:t>HazeG</a:t>
            </a:r>
            <a:r>
              <a:rPr lang="en-US" sz="900" dirty="0">
                <a:solidFill>
                  <a:srgbClr val="FFFF00"/>
                </a:solidFill>
                <a:latin typeface="Courier New" panose="02070309020205020404" pitchFamily="49" charset="0"/>
                <a:cs typeface="Courier New" panose="02070309020205020404" pitchFamily="49" charset="0"/>
              </a:rPr>
              <a:t>(1)A     3-7-1(DES16)          15           1        1.61        1.72          5.          1.</a:t>
            </a:r>
          </a:p>
          <a:p>
            <a:r>
              <a:rPr lang="en-US" sz="900" dirty="0">
                <a:solidFill>
                  <a:srgbClr val="FFFF00"/>
                </a:solidFill>
                <a:latin typeface="Courier New" panose="02070309020205020404" pitchFamily="49" charset="0"/>
                <a:cs typeface="Courier New" panose="02070309020205020404" pitchFamily="49" charset="0"/>
              </a:rPr>
              <a:t>....ETC....</a:t>
            </a:r>
          </a:p>
          <a:p>
            <a:r>
              <a:rPr lang="en-US" sz="900" dirty="0">
                <a:solidFill>
                  <a:srgbClr val="FFFF00"/>
                </a:solidFill>
                <a:latin typeface="Courier New" panose="02070309020205020404" pitchFamily="49" charset="0"/>
                <a:cs typeface="Courier New" panose="02070309020205020404" pitchFamily="49" charset="0"/>
              </a:rPr>
              <a:t>##### WBNM - END DESIGN SPECTRUM SUMMARY OF CRITICAL RESULTS FOR STORM #############################</a:t>
            </a:r>
          </a:p>
        </p:txBody>
      </p:sp>
      <p:sp>
        <p:nvSpPr>
          <p:cNvPr id="9" name="TextBox 8">
            <a:extLst>
              <a:ext uri="{FF2B5EF4-FFF2-40B4-BE49-F238E27FC236}">
                <a16:creationId xmlns:a16="http://schemas.microsoft.com/office/drawing/2014/main" id="{5CE2CB6F-0644-4C7D-B87D-0D518BBCC50E}"/>
              </a:ext>
            </a:extLst>
          </p:cNvPr>
          <p:cNvSpPr txBox="1"/>
          <p:nvPr/>
        </p:nvSpPr>
        <p:spPr>
          <a:xfrm>
            <a:off x="1142999" y="2173517"/>
            <a:ext cx="6219826" cy="1200329"/>
          </a:xfrm>
          <a:prstGeom prst="rect">
            <a:avLst/>
          </a:prstGeom>
          <a:noFill/>
        </p:spPr>
        <p:txBody>
          <a:bodyPr wrap="square" rtlCol="0">
            <a:spAutoFit/>
          </a:bodyPr>
          <a:lstStyle/>
          <a:p>
            <a:r>
              <a:rPr lang="en-US" sz="900" dirty="0">
                <a:solidFill>
                  <a:srgbClr val="FFFF00"/>
                </a:solidFill>
                <a:latin typeface="Courier New" panose="02070309020205020404" pitchFamily="49" charset="0"/>
                <a:cs typeface="Courier New" panose="02070309020205020404" pitchFamily="49" charset="0"/>
              </a:rPr>
              <a:t>#####START_STORM#3</a:t>
            </a:r>
          </a:p>
          <a:p>
            <a:r>
              <a:rPr lang="en-US" sz="900" dirty="0">
                <a:solidFill>
                  <a:srgbClr val="FFFF00"/>
                </a:solidFill>
                <a:latin typeface="Courier New" panose="02070309020205020404" pitchFamily="49" charset="0"/>
                <a:cs typeface="Courier New" panose="02070309020205020404" pitchFamily="49" charset="0"/>
              </a:rPr>
              <a:t>1%AEP dura/</a:t>
            </a:r>
            <a:r>
              <a:rPr lang="en-US" sz="900" dirty="0" err="1">
                <a:solidFill>
                  <a:srgbClr val="FFFF00"/>
                </a:solidFill>
                <a:latin typeface="Courier New" panose="02070309020205020404" pitchFamily="49" charset="0"/>
                <a:cs typeface="Courier New" panose="02070309020205020404" pitchFamily="49" charset="0"/>
              </a:rPr>
              <a:t>patt</a:t>
            </a:r>
            <a:r>
              <a:rPr lang="en-US" sz="900" dirty="0">
                <a:solidFill>
                  <a:srgbClr val="FFFF00"/>
                </a:solidFill>
                <a:latin typeface="Courier New" panose="02070309020205020404" pitchFamily="49" charset="0"/>
                <a:cs typeface="Courier New" panose="02070309020205020404" pitchFamily="49" charset="0"/>
              </a:rPr>
              <a:t> spectrum  with ARR16 losses, ARR16 ARF, </a:t>
            </a:r>
            <a:r>
              <a:rPr lang="en-US" sz="900" dirty="0" err="1">
                <a:solidFill>
                  <a:srgbClr val="FFFF00"/>
                </a:solidFill>
                <a:latin typeface="Courier New" panose="02070309020205020404" pitchFamily="49" charset="0"/>
                <a:cs typeface="Courier New" panose="02070309020205020404" pitchFamily="49" charset="0"/>
              </a:rPr>
              <a:t>PACsub</a:t>
            </a:r>
            <a:r>
              <a:rPr lang="en-US" sz="900" dirty="0">
                <a:solidFill>
                  <a:srgbClr val="FFFF00"/>
                </a:solidFill>
                <a:latin typeface="Courier New" panose="02070309020205020404" pitchFamily="49" charset="0"/>
                <a:cs typeface="Courier New" panose="02070309020205020404" pitchFamily="49" charset="0"/>
              </a:rPr>
              <a:t> = </a:t>
            </a:r>
            <a:r>
              <a:rPr lang="en-US" sz="900" dirty="0" err="1">
                <a:solidFill>
                  <a:srgbClr val="FFFF00"/>
                </a:solidFill>
                <a:latin typeface="Courier New" panose="02070309020205020404" pitchFamily="49" charset="0"/>
                <a:cs typeface="Courier New" panose="02070309020205020404" pitchFamily="49" charset="0"/>
              </a:rPr>
              <a:t>HazeE</a:t>
            </a:r>
            <a:r>
              <a:rPr lang="en-US" sz="900" dirty="0">
                <a:solidFill>
                  <a:srgbClr val="FFFF00"/>
                </a:solidFill>
                <a:latin typeface="Courier New" panose="02070309020205020404" pitchFamily="49" charset="0"/>
                <a:cs typeface="Courier New" panose="02070309020205020404" pitchFamily="49" charset="0"/>
              </a:rPr>
              <a:t>, point TP</a:t>
            </a:r>
          </a:p>
          <a:p>
            <a:r>
              <a:rPr lang="en-US" sz="900" dirty="0">
                <a:solidFill>
                  <a:srgbClr val="FFFF00"/>
                </a:solidFill>
                <a:latin typeface="Courier New" panose="02070309020205020404" pitchFamily="49" charset="0"/>
                <a:cs typeface="Courier New" panose="02070309020205020404" pitchFamily="49" charset="0"/>
              </a:rPr>
              <a:t>        5.00</a:t>
            </a:r>
          </a:p>
          <a:p>
            <a:r>
              <a:rPr lang="en-US" sz="900" dirty="0">
                <a:solidFill>
                  <a:srgbClr val="FFFF00"/>
                </a:solidFill>
                <a:latin typeface="Courier New" panose="02070309020205020404" pitchFamily="49" charset="0"/>
                <a:cs typeface="Courier New" panose="02070309020205020404" pitchFamily="49" charset="0"/>
              </a:rPr>
              <a:t>        5.00</a:t>
            </a:r>
          </a:p>
          <a:p>
            <a:r>
              <a:rPr lang="en-US" sz="900" dirty="0">
                <a:solidFill>
                  <a:srgbClr val="FFFF00"/>
                </a:solidFill>
                <a:latin typeface="Courier New" panose="02070309020205020404" pitchFamily="49" charset="0"/>
                <a:cs typeface="Courier New" panose="02070309020205020404" pitchFamily="49" charset="0"/>
              </a:rPr>
              <a:t>#####START_DESIGN_RAIN_ARR2016</a:t>
            </a:r>
          </a:p>
          <a:p>
            <a:r>
              <a:rPr lang="en-US" sz="900" dirty="0">
                <a:solidFill>
                  <a:srgbClr val="FFFF00"/>
                </a:solidFill>
                <a:latin typeface="Courier New" panose="02070309020205020404" pitchFamily="49" charset="0"/>
                <a:cs typeface="Courier New" panose="02070309020205020404" pitchFamily="49" charset="0"/>
              </a:rPr>
              <a:t>           1          -1          -1          -1   </a:t>
            </a:r>
            <a:r>
              <a:rPr lang="en-US" sz="900" dirty="0" err="1">
                <a:solidFill>
                  <a:srgbClr val="FF0000"/>
                </a:solidFill>
                <a:highlight>
                  <a:srgbClr val="C0C0C0"/>
                </a:highlight>
                <a:latin typeface="Courier New" panose="02070309020205020404" pitchFamily="49" charset="0"/>
                <a:cs typeface="Courier New" panose="02070309020205020404" pitchFamily="49" charset="0"/>
              </a:rPr>
              <a:t>HazeE</a:t>
            </a:r>
            <a:endParaRPr lang="en-US" sz="900" dirty="0">
              <a:solidFill>
                <a:srgbClr val="FF0000"/>
              </a:solidFill>
              <a:highlight>
                <a:srgbClr val="C0C0C0"/>
              </a:highlight>
              <a:latin typeface="Courier New" panose="02070309020205020404" pitchFamily="49" charset="0"/>
              <a:cs typeface="Courier New" panose="02070309020205020404" pitchFamily="49" charset="0"/>
            </a:endParaRPr>
          </a:p>
          <a:p>
            <a:r>
              <a:rPr lang="en-US" sz="900" dirty="0">
                <a:solidFill>
                  <a:srgbClr val="FFFF00"/>
                </a:solidFill>
                <a:latin typeface="Courier New" panose="02070309020205020404" pitchFamily="49" charset="0"/>
                <a:cs typeface="Courier New" panose="02070309020205020404" pitchFamily="49" charset="0"/>
              </a:rPr>
              <a:t>IFD_DATA_IN_DATABASE_FILE</a:t>
            </a:r>
          </a:p>
          <a:p>
            <a:r>
              <a:rPr lang="en-US" sz="900" dirty="0">
                <a:solidFill>
                  <a:srgbClr val="FFFF00"/>
                </a:solidFill>
                <a:latin typeface="Courier New" panose="02070309020205020404" pitchFamily="49" charset="0"/>
                <a:cs typeface="Courier New" panose="02070309020205020404" pitchFamily="49" charset="0"/>
              </a:rPr>
              <a:t>NSW_Rainfall_IFDdatabase.csv</a:t>
            </a:r>
          </a:p>
        </p:txBody>
      </p:sp>
    </p:spTree>
    <p:extLst>
      <p:ext uri="{BB962C8B-B14F-4D97-AF65-F5344CB8AC3E}">
        <p14:creationId xmlns:p14="http://schemas.microsoft.com/office/powerpoint/2010/main" val="3155557972"/>
      </p:ext>
    </p:extLst>
  </p:cSld>
  <p:clrMapOvr>
    <a:masterClrMapping/>
  </p:clrMapOvr>
  <p:transition spd="med">
    <p:pul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DE55-CC2B-438C-8E4D-B7B3DF591FFB}"/>
              </a:ext>
            </a:extLst>
          </p:cNvPr>
          <p:cNvSpPr>
            <a:spLocks noGrp="1"/>
          </p:cNvSpPr>
          <p:nvPr>
            <p:ph type="title" idx="4294967295"/>
          </p:nvPr>
        </p:nvSpPr>
        <p:spPr>
          <a:xfrm>
            <a:off x="1143000" y="365125"/>
            <a:ext cx="11049000" cy="1325563"/>
          </a:xfrm>
        </p:spPr>
        <p:txBody>
          <a:bodyPr/>
          <a:lstStyle/>
          <a:p>
            <a:r>
              <a:rPr lang="en-AU" dirty="0">
                <a:solidFill>
                  <a:schemeClr val="bg1"/>
                </a:solidFill>
                <a:latin typeface="Britannic Bold" panose="020B0903060703020204" pitchFamily="34" charset="0"/>
              </a:rPr>
              <a:t>WBNM 2017--------------------------Advanced Usage</a:t>
            </a:r>
            <a:endParaRPr lang="en-US" dirty="0">
              <a:solidFill>
                <a:schemeClr val="bg1"/>
              </a:solidFill>
              <a:latin typeface="Britannic Bold" panose="020B0903060703020204" pitchFamily="34" charset="0"/>
            </a:endParaRPr>
          </a:p>
        </p:txBody>
      </p:sp>
      <p:sp>
        <p:nvSpPr>
          <p:cNvPr id="3" name="Content Placeholder 2">
            <a:extLst>
              <a:ext uri="{FF2B5EF4-FFF2-40B4-BE49-F238E27FC236}">
                <a16:creationId xmlns:a16="http://schemas.microsoft.com/office/drawing/2014/main" id="{F7E2D182-80D8-4743-8119-F6AB99D8C7A7}"/>
              </a:ext>
            </a:extLst>
          </p:cNvPr>
          <p:cNvSpPr>
            <a:spLocks noGrp="1"/>
          </p:cNvSpPr>
          <p:nvPr>
            <p:ph idx="4294967295"/>
          </p:nvPr>
        </p:nvSpPr>
        <p:spPr>
          <a:xfrm>
            <a:off x="1143000" y="1825625"/>
            <a:ext cx="11049000" cy="4351338"/>
          </a:xfrm>
        </p:spPr>
        <p:txBody>
          <a:bodyPr>
            <a:normAutofit/>
          </a:bodyPr>
          <a:lstStyle/>
          <a:p>
            <a:pPr marL="0" indent="0">
              <a:buNone/>
            </a:pPr>
            <a:r>
              <a:rPr lang="en-AU" sz="3200" b="1" dirty="0">
                <a:solidFill>
                  <a:schemeClr val="bg1"/>
                </a:solidFill>
              </a:rPr>
              <a:t>USING WBNM to Sanity Check a Hydraulic Model</a:t>
            </a:r>
          </a:p>
          <a:p>
            <a:pPr marL="0" indent="0">
              <a:buNone/>
            </a:pPr>
            <a:r>
              <a:rPr lang="en-AU" sz="2200" dirty="0">
                <a:solidFill>
                  <a:schemeClr val="bg1"/>
                </a:solidFill>
                <a:latin typeface="Arial" panose="020B0604020202020204" pitchFamily="34" charset="0"/>
                <a:cs typeface="Arial" panose="020B0604020202020204" pitchFamily="34" charset="0"/>
              </a:rPr>
              <a:t>WBNM provides flow hydrographs at </a:t>
            </a:r>
            <a:r>
              <a:rPr lang="en-AU" sz="2200" dirty="0" err="1">
                <a:solidFill>
                  <a:schemeClr val="bg1"/>
                </a:solidFill>
                <a:latin typeface="Arial" panose="020B0604020202020204" pitchFamily="34" charset="0"/>
                <a:cs typeface="Arial" panose="020B0604020202020204" pitchFamily="34" charset="0"/>
              </a:rPr>
              <a:t>subareal</a:t>
            </a:r>
            <a:r>
              <a:rPr lang="en-AU" sz="2200" dirty="0">
                <a:solidFill>
                  <a:schemeClr val="bg1"/>
                </a:solidFill>
                <a:latin typeface="Arial" panose="020B0604020202020204" pitchFamily="34" charset="0"/>
                <a:cs typeface="Arial" panose="020B0604020202020204" pitchFamily="34" charset="0"/>
              </a:rPr>
              <a:t> nodes throughout the catchment. 2D hydraulic models can also be used to create similar flow hydrographs. Construction of a detail hydrologic model can therefor offer an opportunity to sanity check a 2D model’s flows. While the different approaches will engender some differences, there should be a reasonable correlation  between the two approaches or a clear reason as to what has generated the differences. (</a:t>
            </a:r>
            <a:r>
              <a:rPr lang="en-AU" sz="2200" dirty="0" err="1">
                <a:solidFill>
                  <a:schemeClr val="bg1"/>
                </a:solidFill>
                <a:latin typeface="Arial" panose="020B0604020202020204" pitchFamily="34" charset="0"/>
                <a:cs typeface="Arial" panose="020B0604020202020204" pitchFamily="34" charset="0"/>
              </a:rPr>
              <a:t>eg</a:t>
            </a:r>
            <a:r>
              <a:rPr lang="en-AU" sz="2200" dirty="0">
                <a:solidFill>
                  <a:schemeClr val="bg1"/>
                </a:solidFill>
                <a:latin typeface="Arial" panose="020B0604020202020204" pitchFamily="34" charset="0"/>
                <a:cs typeface="Arial" panose="020B0604020202020204" pitchFamily="34" charset="0"/>
              </a:rPr>
              <a:t> abnormal floodplain storage in the hydrologic model leading to lower flows below that location in the hydrologic model).</a:t>
            </a:r>
          </a:p>
          <a:p>
            <a:pPr marL="0" indent="0">
              <a:buNone/>
            </a:pPr>
            <a:r>
              <a:rPr lang="en-AU" sz="2200" dirty="0">
                <a:solidFill>
                  <a:schemeClr val="bg1"/>
                </a:solidFill>
                <a:latin typeface="Arial" panose="020B0604020202020204" pitchFamily="34" charset="0"/>
                <a:cs typeface="Arial" panose="020B0604020202020204" pitchFamily="34" charset="0"/>
              </a:rPr>
              <a:t>Particularly where calibration data is limited, such a comparison can help boost confidence in the simulated flows of a hydraulic model for a minimal outlay.</a:t>
            </a:r>
          </a:p>
          <a:p>
            <a:pPr marL="0" indent="0">
              <a:buNone/>
            </a:pPr>
            <a:r>
              <a:rPr lang="en-AU" sz="2200" dirty="0">
                <a:solidFill>
                  <a:schemeClr val="bg1"/>
                </a:solidFill>
                <a:latin typeface="Arial" panose="020B0604020202020204" pitchFamily="34" charset="0"/>
                <a:cs typeface="Arial" panose="020B0604020202020204" pitchFamily="34" charset="0"/>
              </a:rPr>
              <a:t>My personal view is that such a comparison will always be of value and should be included as  good practice  in all but the most trivial models.</a:t>
            </a:r>
          </a:p>
        </p:txBody>
      </p:sp>
      <p:sp>
        <p:nvSpPr>
          <p:cNvPr id="5" name="TextBox 4">
            <a:extLst>
              <a:ext uri="{FF2B5EF4-FFF2-40B4-BE49-F238E27FC236}">
                <a16:creationId xmlns:a16="http://schemas.microsoft.com/office/drawing/2014/main" id="{90D60201-FA96-4414-A8D9-B2FE303289CF}"/>
              </a:ext>
            </a:extLst>
          </p:cNvPr>
          <p:cNvSpPr txBox="1"/>
          <p:nvPr/>
        </p:nvSpPr>
        <p:spPr>
          <a:xfrm>
            <a:off x="9610165" y="6232971"/>
            <a:ext cx="2832847" cy="369332"/>
          </a:xfrm>
          <a:prstGeom prst="rect">
            <a:avLst/>
          </a:prstGeom>
          <a:noFill/>
        </p:spPr>
        <p:txBody>
          <a:bodyPr wrap="square" rtlCol="0">
            <a:spAutoFit/>
          </a:bodyPr>
          <a:lstStyle/>
          <a:p>
            <a:r>
              <a:rPr lang="en-AU" b="1" dirty="0">
                <a:solidFill>
                  <a:schemeClr val="bg1"/>
                </a:solidFill>
              </a:rPr>
              <a:t>E Rigby Nov 2017</a:t>
            </a:r>
            <a:endParaRPr lang="en-US" b="1" dirty="0">
              <a:solidFill>
                <a:schemeClr val="bg1"/>
              </a:solidFill>
            </a:endParaRPr>
          </a:p>
        </p:txBody>
      </p:sp>
    </p:spTree>
    <p:extLst>
      <p:ext uri="{BB962C8B-B14F-4D97-AF65-F5344CB8AC3E}">
        <p14:creationId xmlns:p14="http://schemas.microsoft.com/office/powerpoint/2010/main" val="3618759415"/>
      </p:ext>
    </p:extLst>
  </p:cSld>
  <p:clrMapOvr>
    <a:masterClrMapping/>
  </p:clrMapOvr>
  <p:transition spd="med">
    <p:pull/>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54737</TotalTime>
  <Words>13912</Words>
  <Application>Microsoft Office PowerPoint</Application>
  <PresentationFormat>Widescreen</PresentationFormat>
  <Paragraphs>1577</Paragraphs>
  <Slides>110</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110</vt:i4>
      </vt:variant>
    </vt:vector>
  </HeadingPairs>
  <TitlesOfParts>
    <vt:vector size="121" baseType="lpstr">
      <vt:lpstr>Arial</vt:lpstr>
      <vt:lpstr>Britannic Bold</vt:lpstr>
      <vt:lpstr>Calibri</vt:lpstr>
      <vt:lpstr>Calibri Light</vt:lpstr>
      <vt:lpstr>Courier New</vt:lpstr>
      <vt:lpstr>Microsoft Sans Serif</vt:lpstr>
      <vt:lpstr>Stencil</vt:lpstr>
      <vt:lpstr>Tahoma</vt:lpstr>
      <vt:lpstr>Office Theme</vt:lpstr>
      <vt:lpstr>1_Custom Design</vt:lpstr>
      <vt:lpstr>Custom Design</vt:lpstr>
      <vt:lpstr>Watershed Bounded Network Model  WBNM2017</vt:lpstr>
      <vt:lpstr>WBNM 2017---------------------------------PROGRAM</vt:lpstr>
      <vt:lpstr>WBNM 2017---------------------------------Background</vt:lpstr>
      <vt:lpstr>WBNM 2017---------------------------------Background</vt:lpstr>
      <vt:lpstr>WBNM 2017---------------------------------Background</vt:lpstr>
      <vt:lpstr>WBNM 2017---------------------------------Overview</vt:lpstr>
      <vt:lpstr>WBNM 2017---------------------------------Overview</vt:lpstr>
      <vt:lpstr>WBNM 2017---------------------------------Overview</vt:lpstr>
      <vt:lpstr>WBNM 2017---------------------------------Overview</vt:lpstr>
      <vt:lpstr>WBNM 2017---------------------------------Overview</vt:lpstr>
      <vt:lpstr>WBNM 2017---------------------------------Overview</vt:lpstr>
      <vt:lpstr>WBNM 2017---------------------------------Overview</vt:lpstr>
      <vt:lpstr>WBNM 2017---------------------------------Overview</vt:lpstr>
      <vt:lpstr>WBNM 2017-----------------------Release Packages</vt:lpstr>
      <vt:lpstr>WBNM 2017-----------------------Release Packages</vt:lpstr>
      <vt:lpstr>WBNM 2017-----------------------Release Packages</vt:lpstr>
      <vt:lpstr>WBNM 2017-----------------------Release Packages</vt:lpstr>
      <vt:lpstr>WBNM 2017-----------------------Release Packages</vt:lpstr>
      <vt:lpstr>WBNM 2017-----------------------Release Packages</vt:lpstr>
      <vt:lpstr>WBNM 2017-----------------------Release Packages</vt:lpstr>
      <vt:lpstr>WBNM 2017-----------------------Release Packages</vt:lpstr>
      <vt:lpstr>WBNM 2017-----------------------Release Packages</vt:lpstr>
      <vt:lpstr>WBNM 2017-----------------------Release Packages</vt:lpstr>
      <vt:lpstr>WBNM 2017-----------------------Release Packages</vt:lpstr>
      <vt:lpstr>WBNM 2017-----------------------Release Packages</vt:lpstr>
      <vt:lpstr>WBNM 2017-----------------------Release Packages</vt:lpstr>
      <vt:lpstr>WBNM 2017-----------------------Release Packages</vt:lpstr>
      <vt:lpstr>WBNM 2017-----------------------Release Packages</vt:lpstr>
      <vt:lpstr>WBNM 2017-----------------------Release Packages</vt:lpstr>
      <vt:lpstr>WBNM 2017-----------------------Support Packages</vt:lpstr>
      <vt:lpstr>WBNM 2017-----------------------Support Packages</vt:lpstr>
      <vt:lpstr>WBNM 2017-----------------------Support Packages</vt:lpstr>
      <vt:lpstr>WBNM 2017-----------------------Support Packages</vt:lpstr>
      <vt:lpstr>WBNM 2017-----------------------Support Packages</vt:lpstr>
      <vt:lpstr>WBNM 2017------------------------------------------------------</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2017---------------------------------Basic Usage</vt:lpstr>
      <vt:lpstr>WBNM 2017-----------------------------------------------------</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2017--------------------------Advanced Usage</vt:lpstr>
      <vt:lpstr>WBNM 2017-----------------------------------------------------</vt:lpstr>
      <vt:lpstr>WBNM 2017--- Support/FutureDevelopment</vt:lpstr>
      <vt:lpstr>WBNM 2017--------------------------------Open Forum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Watershed Bounded Network Model  WBNM2017</dc:title>
  <dc:creator>ted</dc:creator>
  <cp:lastModifiedBy>ted</cp:lastModifiedBy>
  <cp:revision>381</cp:revision>
  <dcterms:created xsi:type="dcterms:W3CDTF">2017-08-04T05:02:43Z</dcterms:created>
  <dcterms:modified xsi:type="dcterms:W3CDTF">2017-12-05T21:25:22Z</dcterms:modified>
</cp:coreProperties>
</file>